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49"/>
  </p:notesMasterIdLst>
  <p:sldIdLst>
    <p:sldId id="578" r:id="rId3"/>
    <p:sldId id="716" r:id="rId4"/>
    <p:sldId id="588" r:id="rId5"/>
    <p:sldId id="461" r:id="rId6"/>
    <p:sldId id="717" r:id="rId7"/>
    <p:sldId id="718" r:id="rId8"/>
    <p:sldId id="719" r:id="rId9"/>
    <p:sldId id="720" r:id="rId10"/>
    <p:sldId id="721" r:id="rId11"/>
    <p:sldId id="724" r:id="rId12"/>
    <p:sldId id="727" r:id="rId13"/>
    <p:sldId id="767" r:id="rId14"/>
    <p:sldId id="728" r:id="rId15"/>
    <p:sldId id="730" r:id="rId16"/>
    <p:sldId id="771" r:id="rId17"/>
    <p:sldId id="768" r:id="rId18"/>
    <p:sldId id="731" r:id="rId19"/>
    <p:sldId id="769" r:id="rId20"/>
    <p:sldId id="733" r:id="rId21"/>
    <p:sldId id="736" r:id="rId22"/>
    <p:sldId id="737" r:id="rId23"/>
    <p:sldId id="738" r:id="rId24"/>
    <p:sldId id="780" r:id="rId25"/>
    <p:sldId id="770" r:id="rId26"/>
    <p:sldId id="740" r:id="rId27"/>
    <p:sldId id="742" r:id="rId28"/>
    <p:sldId id="744" r:id="rId29"/>
    <p:sldId id="746" r:id="rId30"/>
    <p:sldId id="747" r:id="rId31"/>
    <p:sldId id="749" r:id="rId32"/>
    <p:sldId id="750" r:id="rId33"/>
    <p:sldId id="772" r:id="rId34"/>
    <p:sldId id="752" r:id="rId35"/>
    <p:sldId id="773" r:id="rId36"/>
    <p:sldId id="774" r:id="rId37"/>
    <p:sldId id="775" r:id="rId38"/>
    <p:sldId id="776" r:id="rId39"/>
    <p:sldId id="777" r:id="rId40"/>
    <p:sldId id="753" r:id="rId41"/>
    <p:sldId id="754" r:id="rId42"/>
    <p:sldId id="778" r:id="rId43"/>
    <p:sldId id="755" r:id="rId44"/>
    <p:sldId id="757" r:id="rId45"/>
    <p:sldId id="760" r:id="rId46"/>
    <p:sldId id="779" r:id="rId47"/>
    <p:sldId id="579" r:id="rId48"/>
  </p:sldIdLst>
  <p:sldSz cx="9145588"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FDFD"/>
    <a:srgbClr val="F8F8F8"/>
    <a:srgbClr val="1F98C3"/>
    <a:srgbClr val="1C89B0"/>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523" autoAdjust="0"/>
  </p:normalViewPr>
  <p:slideViewPr>
    <p:cSldViewPr snapToObjects="1">
      <p:cViewPr varScale="1">
        <p:scale>
          <a:sx n="75" d="100"/>
          <a:sy n="75" d="100"/>
        </p:scale>
        <p:origin x="1236" y="54"/>
      </p:cViewPr>
      <p:guideLst>
        <p:guide orient="horz" pos="2142"/>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3818B-501E-441B-BFB2-39B8519C86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5ABFB1FF-0409-41FE-8CC7-063FEC9DFA1D}">
      <dgm:prSet/>
      <dgm:spPr/>
      <dgm:t>
        <a:bodyPr/>
        <a:lstStyle/>
        <a:p>
          <a:pPr rtl="0"/>
          <a:r>
            <a:rPr lang="zh-CN" altLang="en-US" dirty="0" smtClean="0">
              <a:solidFill>
                <a:srgbClr val="FDFDFD"/>
              </a:solidFill>
            </a:rPr>
            <a:t>定义</a:t>
          </a:r>
          <a:r>
            <a:rPr lang="en-US" b="1" baseline="50000" dirty="0" smtClean="0">
              <a:solidFill>
                <a:srgbClr val="FDFDFD"/>
              </a:solidFill>
            </a:rPr>
            <a:t>[1]</a:t>
          </a:r>
          <a:endParaRPr lang="zh-CN" dirty="0">
            <a:solidFill>
              <a:srgbClr val="FDFDFD"/>
            </a:solidFill>
          </a:endParaRPr>
        </a:p>
      </dgm:t>
    </dgm:pt>
    <dgm:pt modelId="{4DE29C77-57EE-4B2B-90A7-77AF5ED934D6}" type="parTrans" cxnId="{17C06EB3-5AD7-4D58-BDBC-DCD5EBF6D7FC}">
      <dgm:prSet/>
      <dgm:spPr/>
      <dgm:t>
        <a:bodyPr/>
        <a:lstStyle/>
        <a:p>
          <a:endParaRPr lang="zh-CN" altLang="en-US"/>
        </a:p>
      </dgm:t>
    </dgm:pt>
    <dgm:pt modelId="{23048992-8B04-469A-8E0D-68D73EFA09A8}" type="sibTrans" cxnId="{17C06EB3-5AD7-4D58-BDBC-DCD5EBF6D7FC}">
      <dgm:prSet/>
      <dgm:spPr/>
      <dgm:t>
        <a:bodyPr/>
        <a:lstStyle/>
        <a:p>
          <a:endParaRPr lang="zh-CN" altLang="en-US"/>
        </a:p>
      </dgm:t>
    </dgm:pt>
    <dgm:pt modelId="{9409CBE8-A377-46CA-8193-1074B93CC0A4}">
      <dgm:prSet/>
      <dgm:spPr/>
      <dgm:t>
        <a:bodyPr/>
        <a:lstStyle/>
        <a:p>
          <a:pPr rtl="0"/>
          <a:r>
            <a:rPr lang="zh-CN" altLang="en-US" dirty="0" smtClean="0">
              <a:solidFill>
                <a:schemeClr val="bg1"/>
              </a:solidFill>
            </a:rPr>
            <a:t>是软件过程的抽象表示，有时叫做过程范例</a:t>
          </a:r>
          <a:endParaRPr lang="zh-CN" dirty="0">
            <a:solidFill>
              <a:schemeClr val="bg1"/>
            </a:solidFill>
          </a:endParaRPr>
        </a:p>
      </dgm:t>
    </dgm:pt>
    <dgm:pt modelId="{C9BE0612-D25A-4569-B26E-86A16378F56C}" type="parTrans" cxnId="{7C690E19-FB05-4F3A-8AD3-E83E4C7847FD}">
      <dgm:prSet/>
      <dgm:spPr/>
      <dgm:t>
        <a:bodyPr/>
        <a:lstStyle/>
        <a:p>
          <a:endParaRPr lang="zh-CN" altLang="en-US"/>
        </a:p>
      </dgm:t>
    </dgm:pt>
    <dgm:pt modelId="{FFD6605F-14D6-4BD6-8C73-CB4A5DB25500}" type="sibTrans" cxnId="{7C690E19-FB05-4F3A-8AD3-E83E4C7847FD}">
      <dgm:prSet/>
      <dgm:spPr/>
      <dgm:t>
        <a:bodyPr/>
        <a:lstStyle/>
        <a:p>
          <a:endParaRPr lang="zh-CN" altLang="en-US"/>
        </a:p>
      </dgm:t>
    </dgm:pt>
    <dgm:pt modelId="{F9243376-1311-4A98-8D87-FBD569AA1E10}">
      <dgm:prSet/>
      <dgm:spPr/>
      <dgm:t>
        <a:bodyPr/>
        <a:lstStyle/>
        <a:p>
          <a:pPr rtl="0"/>
          <a:r>
            <a:rPr lang="zh-CN" altLang="en-US" dirty="0" smtClean="0">
              <a:solidFill>
                <a:schemeClr val="bg1"/>
              </a:solidFill>
            </a:rPr>
            <a:t>指的是一种包含过程本身，方法和工具的策略集合，其目的是有效的管理和交付软件产品</a:t>
          </a:r>
          <a:endParaRPr lang="zh-CN" dirty="0">
            <a:solidFill>
              <a:schemeClr val="bg1"/>
            </a:solidFill>
          </a:endParaRPr>
        </a:p>
      </dgm:t>
    </dgm:pt>
    <dgm:pt modelId="{0F1CA28A-9E33-41D6-8FE4-44D09D1DEB94}" type="parTrans" cxnId="{E818AB36-F697-4922-BB21-E4349CE94ADD}">
      <dgm:prSet/>
      <dgm:spPr/>
      <dgm:t>
        <a:bodyPr/>
        <a:lstStyle/>
        <a:p>
          <a:endParaRPr lang="zh-CN" altLang="en-US"/>
        </a:p>
      </dgm:t>
    </dgm:pt>
    <dgm:pt modelId="{49E0B10A-B17B-45D3-8000-D0F6CE424972}" type="sibTrans" cxnId="{E818AB36-F697-4922-BB21-E4349CE94ADD}">
      <dgm:prSet/>
      <dgm:spPr/>
      <dgm:t>
        <a:bodyPr/>
        <a:lstStyle/>
        <a:p>
          <a:endParaRPr lang="zh-CN" altLang="en-US"/>
        </a:p>
      </dgm:t>
    </dgm:pt>
    <dgm:pt modelId="{AFB4CC5F-2E3E-4EFE-828C-59156F711E2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r>
            <a:rPr lang="zh-CN" altLang="en-US" dirty="0" smtClean="0"/>
            <a:t>四个基本活动</a:t>
          </a:r>
          <a:r>
            <a:rPr lang="en-US" dirty="0" smtClean="0"/>
            <a:t>:</a:t>
          </a:r>
          <a:endParaRPr lang="zh-CN" dirty="0"/>
        </a:p>
      </dgm:t>
    </dgm:pt>
    <dgm:pt modelId="{43538446-5818-4E7D-904B-06FC55E9094F}" type="parTrans" cxnId="{12A3DF3D-1859-4471-8891-99D4200FC17A}">
      <dgm:prSet/>
      <dgm:spPr/>
      <dgm:t>
        <a:bodyPr/>
        <a:lstStyle/>
        <a:p>
          <a:endParaRPr lang="zh-CN" altLang="en-US"/>
        </a:p>
      </dgm:t>
    </dgm:pt>
    <dgm:pt modelId="{809EEE00-5167-4DD1-9B4B-285A145B6C87}" type="sibTrans" cxnId="{12A3DF3D-1859-4471-8891-99D4200FC17A}">
      <dgm:prSet/>
      <dgm:spPr/>
      <dgm:t>
        <a:bodyPr/>
        <a:lstStyle/>
        <a:p>
          <a:endParaRPr lang="zh-CN" altLang="en-US"/>
        </a:p>
      </dgm:t>
    </dgm:pt>
    <dgm:pt modelId="{EF4860DD-F555-4071-840B-061662466513}">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r>
            <a:rPr lang="zh-CN" altLang="en-US" dirty="0" smtClean="0">
              <a:solidFill>
                <a:schemeClr val="bg1"/>
              </a:solidFill>
            </a:rPr>
            <a:t>软件描述</a:t>
          </a:r>
          <a:endParaRPr lang="zh-CN" dirty="0">
            <a:solidFill>
              <a:schemeClr val="bg1"/>
            </a:solidFill>
          </a:endParaRPr>
        </a:p>
      </dgm:t>
    </dgm:pt>
    <dgm:pt modelId="{CEDD9A4C-EA39-43BB-BE65-9095433D0827}" type="parTrans" cxnId="{7FF81D1B-407D-4F63-B221-869B1D840D87}">
      <dgm:prSet/>
      <dgm:spPr/>
      <dgm:t>
        <a:bodyPr/>
        <a:lstStyle/>
        <a:p>
          <a:endParaRPr lang="zh-CN" altLang="en-US"/>
        </a:p>
      </dgm:t>
    </dgm:pt>
    <dgm:pt modelId="{B81AF308-256B-400C-9A97-22267CE5F375}" type="sibTrans" cxnId="{7FF81D1B-407D-4F63-B221-869B1D840D87}">
      <dgm:prSet/>
      <dgm:spPr/>
      <dgm:t>
        <a:bodyPr/>
        <a:lstStyle/>
        <a:p>
          <a:endParaRPr lang="zh-CN" altLang="en-US"/>
        </a:p>
      </dgm:t>
    </dgm:pt>
    <dgm:pt modelId="{BCE161E4-5B40-439A-A984-7A5CACB911C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r>
            <a:rPr lang="zh-CN" altLang="en-US" dirty="0" smtClean="0">
              <a:solidFill>
                <a:schemeClr val="bg1"/>
              </a:solidFill>
            </a:rPr>
            <a:t>软件设计和实现</a:t>
          </a:r>
          <a:endParaRPr lang="zh-CN" dirty="0">
            <a:solidFill>
              <a:schemeClr val="bg1"/>
            </a:solidFill>
          </a:endParaRPr>
        </a:p>
      </dgm:t>
    </dgm:pt>
    <dgm:pt modelId="{E3A42D8A-BCD4-4EA1-A0E9-8555C5DB4479}" type="parTrans" cxnId="{04DA8C2D-4902-4220-AF72-917A78E88121}">
      <dgm:prSet/>
      <dgm:spPr/>
      <dgm:t>
        <a:bodyPr/>
        <a:lstStyle/>
        <a:p>
          <a:endParaRPr lang="zh-CN" altLang="en-US"/>
        </a:p>
      </dgm:t>
    </dgm:pt>
    <dgm:pt modelId="{C179AC71-823A-4623-9B23-42A371C26F15}" type="sibTrans" cxnId="{04DA8C2D-4902-4220-AF72-917A78E88121}">
      <dgm:prSet/>
      <dgm:spPr/>
      <dgm:t>
        <a:bodyPr/>
        <a:lstStyle/>
        <a:p>
          <a:endParaRPr lang="zh-CN" altLang="en-US"/>
        </a:p>
      </dgm:t>
    </dgm:pt>
    <dgm:pt modelId="{BC28154E-7BD1-413F-B52C-232129EBF58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r>
            <a:rPr lang="zh-CN" altLang="en-US" dirty="0" smtClean="0">
              <a:solidFill>
                <a:schemeClr val="bg1"/>
              </a:solidFill>
            </a:rPr>
            <a:t>软件有效性验证</a:t>
          </a:r>
          <a:endParaRPr lang="zh-CN" dirty="0">
            <a:solidFill>
              <a:schemeClr val="bg1"/>
            </a:solidFill>
          </a:endParaRPr>
        </a:p>
      </dgm:t>
    </dgm:pt>
    <dgm:pt modelId="{A75C79F1-CC6A-4A8A-B3DC-0A213A44B18A}" type="parTrans" cxnId="{7C5EA42D-1AE0-4596-BD07-E1ED8BCB6087}">
      <dgm:prSet/>
      <dgm:spPr/>
      <dgm:t>
        <a:bodyPr/>
        <a:lstStyle/>
        <a:p>
          <a:endParaRPr lang="zh-CN" altLang="en-US"/>
        </a:p>
      </dgm:t>
    </dgm:pt>
    <dgm:pt modelId="{07D80A15-A52F-491A-AA2A-547BFF7D2AA6}" type="sibTrans" cxnId="{7C5EA42D-1AE0-4596-BD07-E1ED8BCB6087}">
      <dgm:prSet/>
      <dgm:spPr/>
      <dgm:t>
        <a:bodyPr/>
        <a:lstStyle/>
        <a:p>
          <a:endParaRPr lang="zh-CN" altLang="en-US"/>
        </a:p>
      </dgm:t>
    </dgm:pt>
    <dgm:pt modelId="{F0687BCD-D282-4BD1-BB3F-EA384AD45282}">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r>
            <a:rPr lang="zh-CN" altLang="en-US" dirty="0" smtClean="0">
              <a:solidFill>
                <a:schemeClr val="bg1"/>
              </a:solidFill>
            </a:rPr>
            <a:t>软件进化</a:t>
          </a:r>
          <a:endParaRPr lang="zh-CN" dirty="0">
            <a:solidFill>
              <a:schemeClr val="bg1"/>
            </a:solidFill>
          </a:endParaRPr>
        </a:p>
      </dgm:t>
    </dgm:pt>
    <dgm:pt modelId="{200E605F-E0EF-418B-8C78-9CFEF708EAA1}" type="parTrans" cxnId="{A56FE50F-EEA3-4227-8CE4-202D2A90E895}">
      <dgm:prSet/>
      <dgm:spPr/>
      <dgm:t>
        <a:bodyPr/>
        <a:lstStyle/>
        <a:p>
          <a:endParaRPr lang="zh-CN" altLang="en-US"/>
        </a:p>
      </dgm:t>
    </dgm:pt>
    <dgm:pt modelId="{FE2407AD-C3F0-453D-BDE1-BCEF744C020E}" type="sibTrans" cxnId="{A56FE50F-EEA3-4227-8CE4-202D2A90E895}">
      <dgm:prSet/>
      <dgm:spPr/>
      <dgm:t>
        <a:bodyPr/>
        <a:lstStyle/>
        <a:p>
          <a:endParaRPr lang="zh-CN" altLang="en-US"/>
        </a:p>
      </dgm:t>
    </dgm:pt>
    <dgm:pt modelId="{0A72393B-2E5D-4DB1-8E3B-70F96910F63F}" type="pres">
      <dgm:prSet presAssocID="{0123818B-501E-441B-BFB2-39B8519C86E0}" presName="Name0" presStyleCnt="0">
        <dgm:presLayoutVars>
          <dgm:dir/>
          <dgm:animLvl val="lvl"/>
          <dgm:resizeHandles val="exact"/>
        </dgm:presLayoutVars>
      </dgm:prSet>
      <dgm:spPr/>
      <dgm:t>
        <a:bodyPr/>
        <a:lstStyle/>
        <a:p>
          <a:endParaRPr lang="zh-CN" altLang="en-US"/>
        </a:p>
      </dgm:t>
    </dgm:pt>
    <dgm:pt modelId="{871C3D97-8F2D-4E3F-AF22-3DC356B51859}" type="pres">
      <dgm:prSet presAssocID="{5ABFB1FF-0409-41FE-8CC7-063FEC9DFA1D}" presName="composite" presStyleCnt="0"/>
      <dgm:spPr/>
    </dgm:pt>
    <dgm:pt modelId="{210FE0A1-69EB-4E49-8DE5-F035D1D38000}" type="pres">
      <dgm:prSet presAssocID="{5ABFB1FF-0409-41FE-8CC7-063FEC9DFA1D}" presName="parTx" presStyleLbl="alignNode1" presStyleIdx="0" presStyleCnt="2">
        <dgm:presLayoutVars>
          <dgm:chMax val="0"/>
          <dgm:chPref val="0"/>
          <dgm:bulletEnabled val="1"/>
        </dgm:presLayoutVars>
      </dgm:prSet>
      <dgm:spPr/>
      <dgm:t>
        <a:bodyPr/>
        <a:lstStyle/>
        <a:p>
          <a:endParaRPr lang="zh-CN" altLang="en-US"/>
        </a:p>
      </dgm:t>
    </dgm:pt>
    <dgm:pt modelId="{5EC92377-076F-48C6-A28A-54A8CF334285}" type="pres">
      <dgm:prSet presAssocID="{5ABFB1FF-0409-41FE-8CC7-063FEC9DFA1D}" presName="desTx" presStyleLbl="alignAccFollowNode1" presStyleIdx="0" presStyleCnt="2">
        <dgm:presLayoutVars>
          <dgm:bulletEnabled val="1"/>
        </dgm:presLayoutVars>
      </dgm:prSet>
      <dgm:spPr/>
      <dgm:t>
        <a:bodyPr/>
        <a:lstStyle/>
        <a:p>
          <a:endParaRPr lang="zh-CN" altLang="en-US"/>
        </a:p>
      </dgm:t>
    </dgm:pt>
    <dgm:pt modelId="{E2B1ACC6-8EDF-47D4-9F62-C6B361B80343}" type="pres">
      <dgm:prSet presAssocID="{23048992-8B04-469A-8E0D-68D73EFA09A8}" presName="space" presStyleCnt="0"/>
      <dgm:spPr/>
    </dgm:pt>
    <dgm:pt modelId="{551D1B63-1D08-494A-BEB1-F6D6B10BF087}" type="pres">
      <dgm:prSet presAssocID="{AFB4CC5F-2E3E-4EFE-828C-59156F711E25}" presName="composite" presStyleCnt="0"/>
      <dgm:spPr/>
    </dgm:pt>
    <dgm:pt modelId="{48974502-8261-4356-8249-F16CF37F9DD2}" type="pres">
      <dgm:prSet presAssocID="{AFB4CC5F-2E3E-4EFE-828C-59156F711E25}" presName="parTx" presStyleLbl="alignNode1" presStyleIdx="1" presStyleCnt="2">
        <dgm:presLayoutVars>
          <dgm:chMax val="0"/>
          <dgm:chPref val="0"/>
          <dgm:bulletEnabled val="1"/>
        </dgm:presLayoutVars>
      </dgm:prSet>
      <dgm:spPr/>
      <dgm:t>
        <a:bodyPr/>
        <a:lstStyle/>
        <a:p>
          <a:endParaRPr lang="zh-CN" altLang="en-US"/>
        </a:p>
      </dgm:t>
    </dgm:pt>
    <dgm:pt modelId="{4FDDF284-0799-405E-AD7D-4C015FC1E980}" type="pres">
      <dgm:prSet presAssocID="{AFB4CC5F-2E3E-4EFE-828C-59156F711E25}" presName="desTx" presStyleLbl="alignAccFollowNode1" presStyleIdx="1" presStyleCnt="2" custLinFactNeighborX="9914" custLinFactNeighborY="-1636">
        <dgm:presLayoutVars>
          <dgm:bulletEnabled val="1"/>
        </dgm:presLayoutVars>
      </dgm:prSet>
      <dgm:spPr/>
      <dgm:t>
        <a:bodyPr/>
        <a:lstStyle/>
        <a:p>
          <a:endParaRPr lang="zh-CN" altLang="en-US"/>
        </a:p>
      </dgm:t>
    </dgm:pt>
  </dgm:ptLst>
  <dgm:cxnLst>
    <dgm:cxn modelId="{0ACED822-CA3A-4AD6-931A-B5DC6EC37DC5}" type="presOf" srcId="{F0687BCD-D282-4BD1-BB3F-EA384AD45282}" destId="{4FDDF284-0799-405E-AD7D-4C015FC1E980}" srcOrd="0" destOrd="3" presId="urn:microsoft.com/office/officeart/2005/8/layout/hList1"/>
    <dgm:cxn modelId="{6C4B63F8-1760-4827-8C57-621195B58AEB}" type="presOf" srcId="{BCE161E4-5B40-439A-A984-7A5CACB911C5}" destId="{4FDDF284-0799-405E-AD7D-4C015FC1E980}" srcOrd="0" destOrd="1" presId="urn:microsoft.com/office/officeart/2005/8/layout/hList1"/>
    <dgm:cxn modelId="{04DA8C2D-4902-4220-AF72-917A78E88121}" srcId="{AFB4CC5F-2E3E-4EFE-828C-59156F711E25}" destId="{BCE161E4-5B40-439A-A984-7A5CACB911C5}" srcOrd="1" destOrd="0" parTransId="{E3A42D8A-BCD4-4EA1-A0E9-8555C5DB4479}" sibTransId="{C179AC71-823A-4623-9B23-42A371C26F15}"/>
    <dgm:cxn modelId="{7C5EA42D-1AE0-4596-BD07-E1ED8BCB6087}" srcId="{AFB4CC5F-2E3E-4EFE-828C-59156F711E25}" destId="{BC28154E-7BD1-413F-B52C-232129EBF585}" srcOrd="2" destOrd="0" parTransId="{A75C79F1-CC6A-4A8A-B3DC-0A213A44B18A}" sibTransId="{07D80A15-A52F-491A-AA2A-547BFF7D2AA6}"/>
    <dgm:cxn modelId="{2F860F09-A618-40AE-BD40-44C41079280D}" type="presOf" srcId="{9409CBE8-A377-46CA-8193-1074B93CC0A4}" destId="{5EC92377-076F-48C6-A28A-54A8CF334285}" srcOrd="0" destOrd="0" presId="urn:microsoft.com/office/officeart/2005/8/layout/hList1"/>
    <dgm:cxn modelId="{66A5B5BA-1C8C-4A06-B50E-91918181C38F}" type="presOf" srcId="{5ABFB1FF-0409-41FE-8CC7-063FEC9DFA1D}" destId="{210FE0A1-69EB-4E49-8DE5-F035D1D38000}" srcOrd="0" destOrd="0" presId="urn:microsoft.com/office/officeart/2005/8/layout/hList1"/>
    <dgm:cxn modelId="{CE972335-4F18-4C20-9C1B-F04DC613C11B}" type="presOf" srcId="{AFB4CC5F-2E3E-4EFE-828C-59156F711E25}" destId="{48974502-8261-4356-8249-F16CF37F9DD2}" srcOrd="0" destOrd="0" presId="urn:microsoft.com/office/officeart/2005/8/layout/hList1"/>
    <dgm:cxn modelId="{A56FE50F-EEA3-4227-8CE4-202D2A90E895}" srcId="{AFB4CC5F-2E3E-4EFE-828C-59156F711E25}" destId="{F0687BCD-D282-4BD1-BB3F-EA384AD45282}" srcOrd="3" destOrd="0" parTransId="{200E605F-E0EF-418B-8C78-9CFEF708EAA1}" sibTransId="{FE2407AD-C3F0-453D-BDE1-BCEF744C020E}"/>
    <dgm:cxn modelId="{E818AB36-F697-4922-BB21-E4349CE94ADD}" srcId="{5ABFB1FF-0409-41FE-8CC7-063FEC9DFA1D}" destId="{F9243376-1311-4A98-8D87-FBD569AA1E10}" srcOrd="1" destOrd="0" parTransId="{0F1CA28A-9E33-41D6-8FE4-44D09D1DEB94}" sibTransId="{49E0B10A-B17B-45D3-8000-D0F6CE424972}"/>
    <dgm:cxn modelId="{2D7BAEC7-3C6E-43F2-9022-D761731550FC}" type="presOf" srcId="{BC28154E-7BD1-413F-B52C-232129EBF585}" destId="{4FDDF284-0799-405E-AD7D-4C015FC1E980}" srcOrd="0" destOrd="2" presId="urn:microsoft.com/office/officeart/2005/8/layout/hList1"/>
    <dgm:cxn modelId="{7C690E19-FB05-4F3A-8AD3-E83E4C7847FD}" srcId="{5ABFB1FF-0409-41FE-8CC7-063FEC9DFA1D}" destId="{9409CBE8-A377-46CA-8193-1074B93CC0A4}" srcOrd="0" destOrd="0" parTransId="{C9BE0612-D25A-4569-B26E-86A16378F56C}" sibTransId="{FFD6605F-14D6-4BD6-8C73-CB4A5DB25500}"/>
    <dgm:cxn modelId="{17C06EB3-5AD7-4D58-BDBC-DCD5EBF6D7FC}" srcId="{0123818B-501E-441B-BFB2-39B8519C86E0}" destId="{5ABFB1FF-0409-41FE-8CC7-063FEC9DFA1D}" srcOrd="0" destOrd="0" parTransId="{4DE29C77-57EE-4B2B-90A7-77AF5ED934D6}" sibTransId="{23048992-8B04-469A-8E0D-68D73EFA09A8}"/>
    <dgm:cxn modelId="{56DF5627-3D90-47D8-A3C4-B580567767CF}" type="presOf" srcId="{F9243376-1311-4A98-8D87-FBD569AA1E10}" destId="{5EC92377-076F-48C6-A28A-54A8CF334285}" srcOrd="0" destOrd="1" presId="urn:microsoft.com/office/officeart/2005/8/layout/hList1"/>
    <dgm:cxn modelId="{B3078B4D-8920-4773-8306-93B39E163E13}" type="presOf" srcId="{EF4860DD-F555-4071-840B-061662466513}" destId="{4FDDF284-0799-405E-AD7D-4C015FC1E980}" srcOrd="0" destOrd="0" presId="urn:microsoft.com/office/officeart/2005/8/layout/hList1"/>
    <dgm:cxn modelId="{7FF81D1B-407D-4F63-B221-869B1D840D87}" srcId="{AFB4CC5F-2E3E-4EFE-828C-59156F711E25}" destId="{EF4860DD-F555-4071-840B-061662466513}" srcOrd="0" destOrd="0" parTransId="{CEDD9A4C-EA39-43BB-BE65-9095433D0827}" sibTransId="{B81AF308-256B-400C-9A97-22267CE5F375}"/>
    <dgm:cxn modelId="{12A3DF3D-1859-4471-8891-99D4200FC17A}" srcId="{0123818B-501E-441B-BFB2-39B8519C86E0}" destId="{AFB4CC5F-2E3E-4EFE-828C-59156F711E25}" srcOrd="1" destOrd="0" parTransId="{43538446-5818-4E7D-904B-06FC55E9094F}" sibTransId="{809EEE00-5167-4DD1-9B4B-285A145B6C87}"/>
    <dgm:cxn modelId="{AFC2C71F-EF98-43BE-8008-5EB282F855A3}" type="presOf" srcId="{0123818B-501E-441B-BFB2-39B8519C86E0}" destId="{0A72393B-2E5D-4DB1-8E3B-70F96910F63F}" srcOrd="0" destOrd="0" presId="urn:microsoft.com/office/officeart/2005/8/layout/hList1"/>
    <dgm:cxn modelId="{581B2DCC-2132-40C3-B5DC-70B6843DDB16}" type="presParOf" srcId="{0A72393B-2E5D-4DB1-8E3B-70F96910F63F}" destId="{871C3D97-8F2D-4E3F-AF22-3DC356B51859}" srcOrd="0" destOrd="0" presId="urn:microsoft.com/office/officeart/2005/8/layout/hList1"/>
    <dgm:cxn modelId="{0703051E-7413-41F4-8495-E1A3EE3F7859}" type="presParOf" srcId="{871C3D97-8F2D-4E3F-AF22-3DC356B51859}" destId="{210FE0A1-69EB-4E49-8DE5-F035D1D38000}" srcOrd="0" destOrd="0" presId="urn:microsoft.com/office/officeart/2005/8/layout/hList1"/>
    <dgm:cxn modelId="{CB0DDB88-ACE2-4A3C-81C3-C1F4271B733C}" type="presParOf" srcId="{871C3D97-8F2D-4E3F-AF22-3DC356B51859}" destId="{5EC92377-076F-48C6-A28A-54A8CF334285}" srcOrd="1" destOrd="0" presId="urn:microsoft.com/office/officeart/2005/8/layout/hList1"/>
    <dgm:cxn modelId="{67E79BD5-BA40-4C16-84EB-A37F28B3E53A}" type="presParOf" srcId="{0A72393B-2E5D-4DB1-8E3B-70F96910F63F}" destId="{E2B1ACC6-8EDF-47D4-9F62-C6B361B80343}" srcOrd="1" destOrd="0" presId="urn:microsoft.com/office/officeart/2005/8/layout/hList1"/>
    <dgm:cxn modelId="{66C68839-1D69-4EBC-B7FC-893C02132476}" type="presParOf" srcId="{0A72393B-2E5D-4DB1-8E3B-70F96910F63F}" destId="{551D1B63-1D08-494A-BEB1-F6D6B10BF087}" srcOrd="2" destOrd="0" presId="urn:microsoft.com/office/officeart/2005/8/layout/hList1"/>
    <dgm:cxn modelId="{24A8D7D8-FB4A-4807-97D6-9B6B7F9B32E1}" type="presParOf" srcId="{551D1B63-1D08-494A-BEB1-F6D6B10BF087}" destId="{48974502-8261-4356-8249-F16CF37F9DD2}" srcOrd="0" destOrd="0" presId="urn:microsoft.com/office/officeart/2005/8/layout/hList1"/>
    <dgm:cxn modelId="{49A4923F-4CAE-4E30-9C6E-68A27BE52C64}" type="presParOf" srcId="{551D1B63-1D08-494A-BEB1-F6D6B10BF087}" destId="{4FDDF284-0799-405E-AD7D-4C015FC1E9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FE0A1-69EB-4E49-8DE5-F035D1D38000}">
      <dsp:nvSpPr>
        <dsp:cNvPr id="0" name=""/>
        <dsp:cNvSpPr/>
      </dsp:nvSpPr>
      <dsp:spPr>
        <a:xfrm>
          <a:off x="40" y="415343"/>
          <a:ext cx="3843344"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kern="1200" dirty="0" smtClean="0">
              <a:solidFill>
                <a:srgbClr val="FDFDFD"/>
              </a:solidFill>
            </a:rPr>
            <a:t>定义</a:t>
          </a:r>
          <a:r>
            <a:rPr lang="en-US" sz="2500" b="1" kern="1200" baseline="50000" dirty="0" smtClean="0">
              <a:solidFill>
                <a:srgbClr val="FDFDFD"/>
              </a:solidFill>
            </a:rPr>
            <a:t>[1]</a:t>
          </a:r>
          <a:endParaRPr lang="zh-CN" sz="2500" kern="1200" dirty="0">
            <a:solidFill>
              <a:srgbClr val="FDFDFD"/>
            </a:solidFill>
          </a:endParaRPr>
        </a:p>
      </dsp:txBody>
      <dsp:txXfrm>
        <a:off x="40" y="415343"/>
        <a:ext cx="3843344" cy="720000"/>
      </dsp:txXfrm>
    </dsp:sp>
    <dsp:sp modelId="{5EC92377-076F-48C6-A28A-54A8CF334285}">
      <dsp:nvSpPr>
        <dsp:cNvPr id="0" name=""/>
        <dsp:cNvSpPr/>
      </dsp:nvSpPr>
      <dsp:spPr>
        <a:xfrm>
          <a:off x="40" y="1135343"/>
          <a:ext cx="3843344" cy="33626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是软件过程的抽象表示，有时叫做过程范例</a:t>
          </a:r>
          <a:endParaRPr lang="zh-CN" altLang="en-US" sz="2500" kern="1200" dirty="0">
            <a:solidFill>
              <a:schemeClr val="bg1"/>
            </a:solidFill>
          </a:endParaRPr>
        </a:p>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指的是一种包含过程本身，方法和工具的策略集合，其目的是有效的管理和交付软件产品</a:t>
          </a:r>
          <a:endParaRPr lang="zh-CN" altLang="en-US" sz="2500" kern="1200" dirty="0">
            <a:solidFill>
              <a:schemeClr val="bg1"/>
            </a:solidFill>
          </a:endParaRPr>
        </a:p>
      </dsp:txBody>
      <dsp:txXfrm>
        <a:off x="40" y="1135343"/>
        <a:ext cx="3843344" cy="3362625"/>
      </dsp:txXfrm>
    </dsp:sp>
    <dsp:sp modelId="{48974502-8261-4356-8249-F16CF37F9DD2}">
      <dsp:nvSpPr>
        <dsp:cNvPr id="0" name=""/>
        <dsp:cNvSpPr/>
      </dsp:nvSpPr>
      <dsp:spPr>
        <a:xfrm>
          <a:off x="4381453" y="415343"/>
          <a:ext cx="3843344" cy="720000"/>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kern="1200" dirty="0" smtClean="0"/>
            <a:t>四个基本活动</a:t>
          </a:r>
          <a:r>
            <a:rPr lang="en-US" sz="2500" kern="1200" dirty="0" smtClean="0"/>
            <a:t>:</a:t>
          </a:r>
          <a:endParaRPr lang="zh-CN" sz="2500" kern="1200" dirty="0"/>
        </a:p>
      </dsp:txBody>
      <dsp:txXfrm>
        <a:off x="4381453" y="415343"/>
        <a:ext cx="3843344" cy="720000"/>
      </dsp:txXfrm>
    </dsp:sp>
    <dsp:sp modelId="{4FDDF284-0799-405E-AD7D-4C015FC1E980}">
      <dsp:nvSpPr>
        <dsp:cNvPr id="0" name=""/>
        <dsp:cNvSpPr/>
      </dsp:nvSpPr>
      <dsp:spPr>
        <a:xfrm>
          <a:off x="4381493" y="1080330"/>
          <a:ext cx="3843344" cy="3362625"/>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软件描述</a:t>
          </a:r>
          <a:endParaRPr lang="zh-CN" altLang="en-US" sz="2500" kern="1200" dirty="0">
            <a:solidFill>
              <a:schemeClr val="bg1"/>
            </a:solidFill>
          </a:endParaRPr>
        </a:p>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软件设计和实现</a:t>
          </a:r>
          <a:endParaRPr lang="zh-CN" altLang="en-US" sz="2500" kern="1200" dirty="0">
            <a:solidFill>
              <a:schemeClr val="bg1"/>
            </a:solidFill>
          </a:endParaRPr>
        </a:p>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软件有效性验证</a:t>
          </a:r>
          <a:endParaRPr lang="zh-CN" altLang="en-US" sz="2500" kern="1200" dirty="0">
            <a:solidFill>
              <a:schemeClr val="bg1"/>
            </a:solidFill>
          </a:endParaRPr>
        </a:p>
        <a:p>
          <a:pPr marL="228600" lvl="1" indent="-228600" algn="l" defTabSz="1111250" rtl="0">
            <a:lnSpc>
              <a:spcPct val="90000"/>
            </a:lnSpc>
            <a:spcBef>
              <a:spcPct val="0"/>
            </a:spcBef>
            <a:spcAft>
              <a:spcPct val="15000"/>
            </a:spcAft>
            <a:buChar char="••"/>
          </a:pPr>
          <a:r>
            <a:rPr lang="zh-CN" altLang="en-US" sz="2500" kern="1200" dirty="0" smtClean="0">
              <a:solidFill>
                <a:schemeClr val="bg1"/>
              </a:solidFill>
            </a:rPr>
            <a:t>软件进化</a:t>
          </a:r>
          <a:endParaRPr lang="zh-CN" altLang="en-US" sz="2500" kern="1200" dirty="0">
            <a:solidFill>
              <a:schemeClr val="bg1"/>
            </a:solidFill>
          </a:endParaRPr>
        </a:p>
      </dsp:txBody>
      <dsp:txXfrm>
        <a:off x="4381493" y="1080330"/>
        <a:ext cx="3843344" cy="33626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093FF8A9-9FDF-4B78-9448-C295B5316456}" type="datetimeFigureOut">
              <a:rPr lang="zh-CN" altLang="en-US"/>
              <a:pPr>
                <a:defRPr/>
              </a:pPr>
              <a:t>2018/9/14</a:t>
            </a:fld>
            <a:endParaRPr 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8A12770E-DD04-415E-AC77-B6ACD551064F}" type="slidenum">
              <a:rPr lang="zh-CN" altLang="en-US"/>
              <a:pPr>
                <a:defRPr/>
              </a:pPr>
              <a:t>‹#›</a:t>
            </a:fld>
            <a:endParaRPr lang="en-US"/>
          </a:p>
        </p:txBody>
      </p:sp>
    </p:spTree>
    <p:extLst>
      <p:ext uri="{BB962C8B-B14F-4D97-AF65-F5344CB8AC3E}">
        <p14:creationId xmlns:p14="http://schemas.microsoft.com/office/powerpoint/2010/main" val="739684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p:spPr>
        <p:txBody>
          <a:bodyPr/>
          <a:lstStyle/>
          <a:p>
            <a:endParaRPr lang="en-US" altLang="zh-CN" dirty="0" smtClean="0"/>
          </a:p>
          <a:p>
            <a:r>
              <a:rPr lang="zh-CN" altLang="en-US" dirty="0" smtClean="0"/>
              <a:t>故事</a:t>
            </a:r>
            <a:r>
              <a:rPr lang="en-US" altLang="zh-CN" dirty="0" smtClean="0"/>
              <a:t>1</a:t>
            </a:r>
            <a:r>
              <a:rPr lang="zh-CN" altLang="en-US" dirty="0" smtClean="0"/>
              <a:t>：</a:t>
            </a:r>
            <a:endParaRPr lang="en-US" altLang="zh-CN" dirty="0" smtClean="0"/>
          </a:p>
          <a:p>
            <a:r>
              <a:rPr lang="zh-CN" altLang="en-US" dirty="0" smtClean="0"/>
              <a:t>“大”数据案例一则城年6 个月前某个不大不小的国企，因为一些原因，去年5月份引入人脸签到识别系统，要求员工每天四次签到，早上签到，中午签退，下午上班签到，晚上签退。员工最初有意见，被人力一句话：“能干就干，不能干回家，有意见厕所提”，硬生生噎了回去。运转大概三个月后，老总召开了一次中层会议，会上要求各个部门严肃劳动纪律，小领导们互相看看彼此，一脸疑惑，大家都在严格遵守劳动纪律，每天两次签到两次签退，月末还有通报，谁也没少啊。老总看出了大家的疑惑，让综合部先汇报了一下最近桶装水的需求情况，实行人脸签到识别系统之后，最初的两个月，桶装水用量翻了一倍，第三个月桶装水用量开始回落。有些中层开始意识到问题，但是大部分人还是一脸问号。老总敲敲桌子：大部分员工的通勤情况，说远不远，说近不近，以前没有实行签到制度，如今开始签到，还是每天四次签到，有些人来了公司，就不方便走。以前不上班，现在突然上班，人在办公室待着就无事做，但是水总是要喝的，前两个月水量翻了一番，说明之前有差不多一半的员工游荡在外不上班！！！（大意如此，不要纠结讲话细节）之前不明白的人恍然大悟。老总继续：现在，用水量开始回落，说明了什么？说明有些员工耐不住寂寞，刷完脸之后就走，到时间的时候再回来，去干什么不知道，什么事有这么大吸引力，值得往返奔波不知道，基本可以确定的是，这些人没有为单位贡献价值！（大意如此，不要纠结讲话细节）很多人开始低头思考，作为中层人员，自己部门内什么人上班什么人不上班，什么人看不到踪影，签到表却没问题，他们自己心知肚明。老总同时安排安保部门调取相关监控画面，人力部门进行排查，验证他的判断。最终的调查结果是，老总判断的是对的！人员签到信息归人力部门收集整理，单看数据表，人员偶尔有疏漏，但是总体没有问题，员工都很遵守劳动纪律；消耗品信息归综合部整理，用水量翻倍，可能是因为天气逐渐变暖，员工消耗大导致的，一桶水几块钱，增加两百桶水也不过在合计金额上小数点后加个1而已（报表单位一般是万元）；监控归安保部门管理，只要没有人打架斗殴，没有无关人员闯入，员工的进进出出是没有人留意的；但是，把几个貌似不相关的数据放在一起，加以辨别分析，得出一个猜测（假设），然后交叉验证之后，结果就大不一样了，这其实就是大数据的典型应用案例。</a:t>
            </a:r>
          </a:p>
          <a:p>
            <a:endParaRPr lang="en-US" altLang="zh-CN" dirty="0" smtClean="0"/>
          </a:p>
          <a:p>
            <a:endParaRPr lang="en-US" altLang="zh-CN" dirty="0" smtClean="0"/>
          </a:p>
          <a:p>
            <a:r>
              <a:rPr lang="zh-CN" altLang="en-US" dirty="0" smtClean="0"/>
              <a:t>故事</a:t>
            </a:r>
            <a:r>
              <a:rPr lang="en-US" altLang="zh-CN" dirty="0" smtClean="0"/>
              <a:t>2</a:t>
            </a:r>
            <a:r>
              <a:rPr lang="zh-CN" altLang="en-US" dirty="0" smtClean="0"/>
              <a:t>：</a:t>
            </a:r>
            <a:endParaRPr lang="en-US" altLang="zh-CN" dirty="0" smtClean="0"/>
          </a:p>
          <a:p>
            <a:endParaRPr lang="en-US" altLang="zh-CN" dirty="0" smtClean="0"/>
          </a:p>
          <a:p>
            <a:r>
              <a:rPr lang="zh-CN" altLang="en-US" dirty="0" smtClean="0"/>
              <a:t>第二个案例发生在淘宝：有数据显示，每一天上网高峰期主要集中在中午</a:t>
            </a:r>
            <a:r>
              <a:rPr lang="en-US" altLang="zh-CN" dirty="0" smtClean="0"/>
              <a:t>12</a:t>
            </a:r>
            <a:r>
              <a:rPr lang="zh-CN" altLang="en-US" dirty="0" smtClean="0"/>
              <a:t>点之后和晚上的</a:t>
            </a:r>
            <a:r>
              <a:rPr lang="en-US" altLang="zh-CN" dirty="0" smtClean="0"/>
              <a:t>12</a:t>
            </a:r>
            <a:r>
              <a:rPr lang="zh-CN" altLang="en-US" dirty="0" smtClean="0"/>
              <a:t>点之前。研究人员发现，出现这种“怪现象”的原因是因为现代人普遍睡觉前都会有上网的习惯，于是有些淘宝商家就利用消费者这种“强迫症”在晚上</a:t>
            </a:r>
            <a:r>
              <a:rPr lang="en-US" altLang="zh-CN" dirty="0" smtClean="0"/>
              <a:t>12</a:t>
            </a:r>
            <a:r>
              <a:rPr lang="zh-CN" altLang="en-US" dirty="0" smtClean="0"/>
              <a:t>点进行促销秒杀活动，带动销量的倍增。第三个案例发生在我们的日常生活中：按照惯例，我们普通市民想要乘坐公共巴士，就必须到指定的巴士站被动的等待，有时候遇到路上塞车，等上个把小时的事情时有发生，而现在通过数据信息化手段可以直接进行客源组织，为处于相同区域、相同出行时间、具有相同出行需求的人群量身定做公共交通服务，并享受”一人一座“的定制服务，着实为出行提供了不少便利。这三个小故事就是对历史数据进行挖掘的结果，反映的是数据层面的规律，它通过对大量的数据系统中提取、整合有价值的数据，从而实现从数据到知识、从信息到知识、从知识到利润的转化。</a:t>
            </a:r>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DA7591-208F-4D5C-90A5-A477C4BF8369}" type="slidenum">
              <a:rPr lang="zh-CN" altLang="en-US" smtClean="0"/>
              <a:pPr/>
              <a:t>2</a:t>
            </a:fld>
            <a:endParaRPr lang="en-US" altLang="zh-CN" smtClean="0"/>
          </a:p>
        </p:txBody>
      </p:sp>
    </p:spTree>
    <p:extLst>
      <p:ext uri="{BB962C8B-B14F-4D97-AF65-F5344CB8AC3E}">
        <p14:creationId xmlns:p14="http://schemas.microsoft.com/office/powerpoint/2010/main" val="358490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latin typeface="Times" panose="02020603050405020304" pitchFamily="18" charset="0"/>
              </a:rPr>
              <a:t>软工班讲的位置</a:t>
            </a:r>
          </a:p>
        </p:txBody>
      </p:sp>
    </p:spTree>
    <p:extLst>
      <p:ext uri="{BB962C8B-B14F-4D97-AF65-F5344CB8AC3E}">
        <p14:creationId xmlns:p14="http://schemas.microsoft.com/office/powerpoint/2010/main" val="96498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Times" panose="02020603050405020304" pitchFamily="18" charset="0"/>
            </a:endParaRPr>
          </a:p>
        </p:txBody>
      </p:sp>
    </p:spTree>
    <p:extLst>
      <p:ext uri="{BB962C8B-B14F-4D97-AF65-F5344CB8AC3E}">
        <p14:creationId xmlns:p14="http://schemas.microsoft.com/office/powerpoint/2010/main" val="54182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Times" panose="02020603050405020304" pitchFamily="18" charset="0"/>
            </a:endParaRPr>
          </a:p>
        </p:txBody>
      </p:sp>
      <p:sp>
        <p:nvSpPr>
          <p:cNvPr id="1433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76985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Times" panose="02020603050405020304" pitchFamily="18" charset="0"/>
            </a:endParaRPr>
          </a:p>
        </p:txBody>
      </p:sp>
      <p:sp>
        <p:nvSpPr>
          <p:cNvPr id="1638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24623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Times" panose="02020603050405020304" pitchFamily="18" charset="0"/>
              </a:rPr>
              <a:t>Exploratory development: </a:t>
            </a:r>
            <a:r>
              <a:rPr lang="zh-CN" altLang="en-US" smtClean="0">
                <a:latin typeface="Times" panose="02020603050405020304" pitchFamily="18" charset="0"/>
              </a:rPr>
              <a:t>应用研究，探索研究</a:t>
            </a:r>
          </a:p>
        </p:txBody>
      </p:sp>
      <p:sp>
        <p:nvSpPr>
          <p:cNvPr id="2048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24619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latin typeface="Times" panose="02020603050405020304" pitchFamily="18" charset="0"/>
              </a:rPr>
              <a:t>软工</a:t>
            </a:r>
          </a:p>
        </p:txBody>
      </p:sp>
    </p:spTree>
    <p:extLst>
      <p:ext uri="{BB962C8B-B14F-4D97-AF65-F5344CB8AC3E}">
        <p14:creationId xmlns:p14="http://schemas.microsoft.com/office/powerpoint/2010/main" val="2568933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370138" y="882650"/>
            <a:ext cx="4313237" cy="3235325"/>
          </a:xfrm>
          <a:ln/>
        </p:spPr>
      </p:sp>
      <p:sp>
        <p:nvSpPr>
          <p:cNvPr id="61443" name="Rectangle 3"/>
          <p:cNvSpPr>
            <a:spLocks noGrp="1" noChangeArrowheads="1"/>
          </p:cNvSpPr>
          <p:nvPr>
            <p:ph type="body" idx="1"/>
          </p:nvPr>
        </p:nvSpPr>
        <p:spPr>
          <a:xfrm>
            <a:off x="2498725" y="4327525"/>
            <a:ext cx="3973513" cy="42941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000" smtClean="0">
                <a:latin typeface="ZapfHumnst BT" pitchFamily="34" charset="0"/>
              </a:rPr>
              <a:t>Developing iteratively is a technique that is used to deliver the functionality of a system in a series of releases of increasing completeness. Each release is developed in a specific, fixed time period called an “iteration”.</a:t>
            </a:r>
          </a:p>
          <a:p>
            <a:r>
              <a:rPr lang="en-US" altLang="zh-CN" sz="1000" smtClean="0">
                <a:latin typeface="ZapfHumnst BT" pitchFamily="34" charset="0"/>
              </a:rPr>
              <a:t>Each iteration is focused on defining, analyzing, designing, building, and testing some set of requirements.</a:t>
            </a:r>
          </a:p>
        </p:txBody>
      </p:sp>
      <p:sp>
        <p:nvSpPr>
          <p:cNvPr id="61444" name="Text Box 4"/>
          <p:cNvSpPr txBox="1">
            <a:spLocks noChangeArrowheads="1"/>
          </p:cNvSpPr>
          <p:nvPr/>
        </p:nvSpPr>
        <p:spPr bwMode="auto">
          <a:xfrm>
            <a:off x="569913" y="1270000"/>
            <a:ext cx="1730375" cy="729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20" tIns="54110" rIns="108220" bIns="54110"/>
          <a:lstStyle>
            <a:lvl1pPr defTabSz="915988">
              <a:defRPr sz="2400">
                <a:solidFill>
                  <a:schemeClr val="tx1"/>
                </a:solidFill>
                <a:latin typeface="Times" panose="02020603050405020304" pitchFamily="18" charset="0"/>
                <a:ea typeface="微软雅黑" panose="020B0503020204020204" pitchFamily="34" charset="-122"/>
              </a:defRPr>
            </a:lvl1pPr>
            <a:lvl2pPr marL="742950" indent="-285750" defTabSz="915988">
              <a:defRPr sz="2400">
                <a:solidFill>
                  <a:schemeClr val="tx1"/>
                </a:solidFill>
                <a:latin typeface="Times" panose="02020603050405020304" pitchFamily="18" charset="0"/>
                <a:ea typeface="微软雅黑" panose="020B0503020204020204" pitchFamily="34" charset="-122"/>
              </a:defRPr>
            </a:lvl2pPr>
            <a:lvl3pPr marL="1143000" indent="-228600" defTabSz="915988">
              <a:defRPr sz="2400">
                <a:solidFill>
                  <a:schemeClr val="tx1"/>
                </a:solidFill>
                <a:latin typeface="Times" panose="02020603050405020304" pitchFamily="18" charset="0"/>
                <a:ea typeface="微软雅黑" panose="020B0503020204020204" pitchFamily="34" charset="-122"/>
              </a:defRPr>
            </a:lvl3pPr>
            <a:lvl4pPr marL="1600200" indent="-228600" defTabSz="915988">
              <a:defRPr sz="2400">
                <a:solidFill>
                  <a:schemeClr val="tx1"/>
                </a:solidFill>
                <a:latin typeface="Times" panose="02020603050405020304" pitchFamily="18" charset="0"/>
                <a:ea typeface="微软雅黑" panose="020B0503020204020204" pitchFamily="34" charset="-122"/>
              </a:defRPr>
            </a:lvl4pPr>
            <a:lvl5pPr marL="2057400" indent="-228600" defTabSz="915988">
              <a:defRPr sz="2400">
                <a:solidFill>
                  <a:schemeClr val="tx1"/>
                </a:solidFill>
                <a:latin typeface="Times" panose="02020603050405020304" pitchFamily="18" charset="0"/>
                <a:ea typeface="微软雅黑" panose="020B0503020204020204" pitchFamily="34" charset="-122"/>
              </a:defRPr>
            </a:lvl5pPr>
            <a:lvl6pPr marL="2514600" indent="-228600" defTabSz="915988"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5988"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5988"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5988"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Aft>
                <a:spcPts val="313"/>
              </a:spcAft>
            </a:pPr>
            <a:r>
              <a:rPr lang="en-US" altLang="zh-CN" sz="1000">
                <a:latin typeface="ZapfHumnst BT" pitchFamily="34" charset="0"/>
                <a:ea typeface="宋体" panose="02010600030101010101" pitchFamily="2" charset="-122"/>
              </a:rPr>
              <a:t>We need to keep the concept of iterative development at a very high level in this module. It is easy to get bogged down in the many ramifications of iterative development.</a:t>
            </a:r>
          </a:p>
          <a:p>
            <a:pPr>
              <a:spcAft>
                <a:spcPts val="313"/>
              </a:spcAft>
            </a:pPr>
            <a:r>
              <a:rPr lang="en-US" altLang="zh-CN" sz="1000">
                <a:latin typeface="ZapfHumnst BT" pitchFamily="34" charset="0"/>
                <a:ea typeface="宋体" panose="02010600030101010101" pitchFamily="2" charset="-122"/>
              </a:rPr>
              <a:t>Try just to get the concept across. Rational offers a course that covers this in more detail. </a:t>
            </a:r>
          </a:p>
        </p:txBody>
      </p:sp>
    </p:spTree>
    <p:extLst>
      <p:ext uri="{BB962C8B-B14F-4D97-AF65-F5344CB8AC3E}">
        <p14:creationId xmlns:p14="http://schemas.microsoft.com/office/powerpoint/2010/main" val="62174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324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0384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5652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59479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2331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778049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16095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248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9944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smtClean="0">
              <a:solidFill>
                <a:srgbClr val="F8F8F8"/>
              </a:solidFill>
            </a:endParaRPr>
          </a:p>
        </p:txBody>
      </p:sp>
    </p:spTree>
    <p:extLst>
      <p:ext uri="{BB962C8B-B14F-4D97-AF65-F5344CB8AC3E}">
        <p14:creationId xmlns:p14="http://schemas.microsoft.com/office/powerpoint/2010/main" val="2899576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23459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22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651792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16635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4433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6424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5044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9257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4172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smtClean="0">
              <a:solidFill>
                <a:srgbClr val="F8F8F8"/>
              </a:solidFill>
            </a:endParaRPr>
          </a:p>
        </p:txBody>
      </p:sp>
    </p:spTree>
    <p:extLst>
      <p:ext uri="{BB962C8B-B14F-4D97-AF65-F5344CB8AC3E}">
        <p14:creationId xmlns:p14="http://schemas.microsoft.com/office/powerpoint/2010/main" val="120027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595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41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
        <p:nvSpPr>
          <p:cNvPr id="4"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smtClean="0">
              <a:solidFill>
                <a:srgbClr val="F8F8F8"/>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hyperlink" Target="mailto:yuxuejun@bjut.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22.emf"/><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8.emf"/><Relationship Id="rId7" Type="http://schemas.openxmlformats.org/officeDocument/2006/relationships/image" Target="../media/image50.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53.emf"/><Relationship Id="rId5" Type="http://schemas.openxmlformats.org/officeDocument/2006/relationships/image" Target="../media/image49.emf"/><Relationship Id="rId10" Type="http://schemas.openxmlformats.org/officeDocument/2006/relationships/image" Target="../media/image52.emf"/><Relationship Id="rId4" Type="http://schemas.openxmlformats.org/officeDocument/2006/relationships/image" Target="../media/image45.emf"/><Relationship Id="rId9" Type="http://schemas.openxmlformats.org/officeDocument/2006/relationships/image" Target="../media/image21.emf"/></Relationships>
</file>

<file path=ppt/slides/_rels/slide3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215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txBox="1">
            <a:spLocks noChangeArrowheads="1"/>
          </p:cNvSpPr>
          <p:nvPr/>
        </p:nvSpPr>
        <p:spPr bwMode="auto">
          <a:xfrm>
            <a:off x="323850" y="5297488"/>
            <a:ext cx="65532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dirty="0" smtClean="0">
                <a:latin typeface="微软雅黑" panose="020B0503020204020204" pitchFamily="34" charset="-122"/>
              </a:rPr>
              <a:t>软件工程导论</a:t>
            </a:r>
            <a:endParaRPr lang="zh-CN" altLang="en-US" sz="3600" b="1" dirty="0">
              <a:latin typeface="微软雅黑" panose="020B0503020204020204" pitchFamily="34" charset="-122"/>
            </a:endParaRPr>
          </a:p>
        </p:txBody>
      </p:sp>
      <p:cxnSp>
        <p:nvCxnSpPr>
          <p:cNvPr id="7173" name="直接连接符 44"/>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4" name="矩形 45"/>
          <p:cNvSpPr>
            <a:spLocks noChangeArrowheads="1"/>
          </p:cNvSpPr>
          <p:nvPr/>
        </p:nvSpPr>
        <p:spPr bwMode="auto">
          <a:xfrm>
            <a:off x="476250" y="6076950"/>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5" name="矩形 53"/>
          <p:cNvSpPr>
            <a:spLocks noChangeArrowheads="1"/>
          </p:cNvSpPr>
          <p:nvPr/>
        </p:nvSpPr>
        <p:spPr bwMode="auto">
          <a:xfrm>
            <a:off x="1547813" y="6076950"/>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6" name="TextBox 17"/>
          <p:cNvSpPr txBox="1">
            <a:spLocks noChangeArrowheads="1"/>
          </p:cNvSpPr>
          <p:nvPr/>
        </p:nvSpPr>
        <p:spPr bwMode="auto">
          <a:xfrm>
            <a:off x="566738" y="5945188"/>
            <a:ext cx="2212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rgbClr val="F8F8F8"/>
                </a:solidFill>
                <a:latin typeface="微软雅黑" panose="020B0503020204020204" pitchFamily="34" charset="-122"/>
              </a:rPr>
              <a:t>主讲人：   于学军</a:t>
            </a:r>
            <a:endParaRPr lang="en-US" sz="1800">
              <a:solidFill>
                <a:srgbClr val="F8F8F8"/>
              </a:solidFill>
              <a:latin typeface="微软雅黑" panose="020B0503020204020204" pitchFamily="34" charset="-122"/>
            </a:endParaRPr>
          </a:p>
        </p:txBody>
      </p:sp>
      <p:sp>
        <p:nvSpPr>
          <p:cNvPr id="717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 name="TextBox 16"/>
          <p:cNvSpPr txBox="1">
            <a:spLocks noChangeArrowheads="1"/>
          </p:cNvSpPr>
          <p:nvPr/>
        </p:nvSpPr>
        <p:spPr bwMode="auto">
          <a:xfrm>
            <a:off x="4519613" y="5975350"/>
            <a:ext cx="2212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smtClean="0">
                <a:solidFill>
                  <a:schemeClr val="bg1"/>
                </a:solidFill>
                <a:latin typeface="微软雅黑" panose="020B0503020204020204" pitchFamily="34" charset="-122"/>
              </a:rPr>
              <a:t>2018.7-2019.2</a:t>
            </a:r>
            <a:endParaRPr lang="en-US" altLang="zh-CN" sz="1800" dirty="0">
              <a:solidFill>
                <a:schemeClr val="bg1"/>
              </a:solidFill>
              <a:latin typeface="微软雅黑" panose="020B0503020204020204" pitchFamily="34" charset="-122"/>
            </a:endParaRPr>
          </a:p>
        </p:txBody>
      </p:sp>
      <p:sp>
        <p:nvSpPr>
          <p:cNvPr id="12" name="矩形 11"/>
          <p:cNvSpPr/>
          <p:nvPr/>
        </p:nvSpPr>
        <p:spPr>
          <a:xfrm>
            <a:off x="323850" y="4635392"/>
            <a:ext cx="4572000" cy="646331"/>
          </a:xfrm>
          <a:prstGeom prst="rect">
            <a:avLst/>
          </a:prstGeom>
        </p:spPr>
        <p:txBody>
          <a:bodyPr>
            <a:spAutoFit/>
          </a:bodyPr>
          <a:lstStyle/>
          <a:p>
            <a:r>
              <a:rPr lang="en-US" altLang="zh-CN" b="1" i="1" dirty="0">
                <a:solidFill>
                  <a:srgbClr val="FF0000"/>
                </a:solidFill>
                <a:latin typeface="Times" panose="02020603050405020304" pitchFamily="18" charset="0"/>
                <a:hlinkClick r:id="rId4"/>
              </a:rPr>
              <a:t>yuxuejun@bjut.edu.cn</a:t>
            </a:r>
            <a:r>
              <a:rPr lang="en-US" altLang="zh-CN" b="1" i="1" dirty="0">
                <a:solidFill>
                  <a:srgbClr val="FF0000"/>
                </a:solidFill>
                <a:latin typeface="Times" panose="02020603050405020304" pitchFamily="18" charset="0"/>
              </a:rPr>
              <a:t> </a:t>
            </a:r>
            <a:br>
              <a:rPr lang="en-US" altLang="zh-CN" b="1" i="1" dirty="0">
                <a:solidFill>
                  <a:srgbClr val="FF0000"/>
                </a:solidFill>
                <a:latin typeface="Times" panose="02020603050405020304" pitchFamily="18" charset="0"/>
              </a:rPr>
            </a:br>
            <a:r>
              <a:rPr lang="en-US" altLang="zh-CN" b="1" i="1" dirty="0" smtClean="0">
                <a:solidFill>
                  <a:srgbClr val="FF0000"/>
                </a:solidFill>
                <a:latin typeface="Times" panose="02020603050405020304" pitchFamily="18" charset="0"/>
              </a:rPr>
              <a:t>67396598-801</a:t>
            </a:r>
            <a:endParaRPr lang="zh-CN" altLang="en-US" b="1" i="1" dirty="0">
              <a:solidFill>
                <a:srgbClr val="FF0000"/>
              </a:solidFill>
              <a:latin typeface="Times" panose="02020603050405020304" pitchFamily="18" charset="0"/>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additive="base">
                                        <p:cTn id="11" dur="500" fill="hold"/>
                                        <p:tgtEl>
                                          <p:spTgt spid="7177"/>
                                        </p:tgtEl>
                                        <p:attrNameLst>
                                          <p:attrName>ppt_x</p:attrName>
                                        </p:attrNameLst>
                                      </p:cBhvr>
                                      <p:tavLst>
                                        <p:tav tm="0">
                                          <p:val>
                                            <p:strVal val="0-#ppt_w/2"/>
                                          </p:val>
                                        </p:tav>
                                        <p:tav tm="100000">
                                          <p:val>
                                            <p:strVal val="#ppt_x"/>
                                          </p:val>
                                        </p:tav>
                                      </p:tavLst>
                                    </p:anim>
                                    <p:anim calcmode="lin" valueType="num">
                                      <p:cBhvr additive="base">
                                        <p:cTn id="12" dur="500" fill="hold"/>
                                        <p:tgtEl>
                                          <p:spTgt spid="717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173"/>
                                        </p:tgtEl>
                                        <p:attrNameLst>
                                          <p:attrName>style.visibility</p:attrName>
                                        </p:attrNameLst>
                                      </p:cBhvr>
                                      <p:to>
                                        <p:strVal val="visible"/>
                                      </p:to>
                                    </p:set>
                                    <p:animEffect transition="in" filter="wipe(right)">
                                      <p:cBhvr>
                                        <p:cTn id="16" dur="2000"/>
                                        <p:tgtEl>
                                          <p:spTgt spid="717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fill="hold"/>
                                        <p:tgtEl>
                                          <p:spTgt spid="7171"/>
                                        </p:tgtEl>
                                        <p:attrNameLst>
                                          <p:attrName>ppt_x</p:attrName>
                                        </p:attrNameLst>
                                      </p:cBhvr>
                                      <p:tavLst>
                                        <p:tav tm="0">
                                          <p:val>
                                            <p:strVal val="1+#ppt_w/2"/>
                                          </p:val>
                                        </p:tav>
                                        <p:tav tm="100000">
                                          <p:val>
                                            <p:strVal val="#ppt_x"/>
                                          </p:val>
                                        </p:tav>
                                      </p:tavLst>
                                    </p:anim>
                                    <p:anim calcmode="lin" valueType="num">
                                      <p:cBhvr additive="base">
                                        <p:cTn id="21" dur="500" fill="hold"/>
                                        <p:tgtEl>
                                          <p:spTgt spid="71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wipe(down)">
                                      <p:cBhvr>
                                        <p:cTn id="25" dur="500"/>
                                        <p:tgtEl>
                                          <p:spTgt spid="717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 calcmode="lin" valueType="num">
                                      <p:cBhvr additive="base">
                                        <p:cTn id="29" dur="300" fill="hold"/>
                                        <p:tgtEl>
                                          <p:spTgt spid="7175"/>
                                        </p:tgtEl>
                                        <p:attrNameLst>
                                          <p:attrName>ppt_x</p:attrName>
                                        </p:attrNameLst>
                                      </p:cBhvr>
                                      <p:tavLst>
                                        <p:tav tm="0">
                                          <p:val>
                                            <p:strVal val="1+#ppt_w/2"/>
                                          </p:val>
                                        </p:tav>
                                        <p:tav tm="100000">
                                          <p:val>
                                            <p:strVal val="#ppt_x"/>
                                          </p:val>
                                        </p:tav>
                                      </p:tavLst>
                                    </p:anim>
                                    <p:anim calcmode="lin" valueType="num">
                                      <p:cBhvr additive="base">
                                        <p:cTn id="30" dur="300" fill="hold"/>
                                        <p:tgtEl>
                                          <p:spTgt spid="717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300" fill="hold"/>
                                        <p:tgtEl>
                                          <p:spTgt spid="7174"/>
                                        </p:tgtEl>
                                        <p:attrNameLst>
                                          <p:attrName>ppt_x</p:attrName>
                                        </p:attrNameLst>
                                      </p:cBhvr>
                                      <p:tavLst>
                                        <p:tav tm="0">
                                          <p:val>
                                            <p:strVal val="0-#ppt_w/2"/>
                                          </p:val>
                                        </p:tav>
                                        <p:tav tm="100000">
                                          <p:val>
                                            <p:strVal val="#ppt_x"/>
                                          </p:val>
                                        </p:tav>
                                      </p:tavLst>
                                    </p:anim>
                                    <p:anim calcmode="lin" valueType="num">
                                      <p:cBhvr additive="base">
                                        <p:cTn id="34" dur="300" fill="hold"/>
                                        <p:tgtEl>
                                          <p:spTgt spid="717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7176">
                                            <p:txEl>
                                              <p:pRg st="0" end="0"/>
                                            </p:txEl>
                                          </p:spTgt>
                                        </p:tgtEl>
                                        <p:attrNameLst>
                                          <p:attrName>style.visibility</p:attrName>
                                        </p:attrNameLst>
                                      </p:cBhvr>
                                      <p:to>
                                        <p:strVal val="visible"/>
                                      </p:to>
                                    </p:set>
                                    <p:animEffect transition="in" filter="wipe(down)">
                                      <p:cBhvr>
                                        <p:cTn id="38" dur="500"/>
                                        <p:tgtEl>
                                          <p:spTgt spid="717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down)">
                                      <p:cBhvr>
                                        <p:cTn id="42" dur="500"/>
                                        <p:tgtEl>
                                          <p:spTgt spid="717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7178">
                                            <p:txEl>
                                              <p:pRg st="0" end="0"/>
                                            </p:txEl>
                                          </p:spTgt>
                                        </p:tgtEl>
                                        <p:attrNameLst>
                                          <p:attrName>style.visibility</p:attrName>
                                        </p:attrNameLst>
                                      </p:cBhvr>
                                      <p:to>
                                        <p:strVal val="visible"/>
                                      </p:to>
                                    </p:set>
                                    <p:animEffect transition="in" filter="wipe(down)">
                                      <p:cBhvr>
                                        <p:cTn id="46" dur="500"/>
                                        <p:tgtEl>
                                          <p:spTgt spid="7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4" grpId="0" animBg="1" autoUpdateAnimBg="0"/>
      <p:bldP spid="7175" grpId="0" animBg="1" autoUpdateAnimBg="0"/>
      <p:bldP spid="7176" grpId="0" autoUpdateAnimBg="0"/>
      <p:bldP spid="7177" grpId="0" animBg="1"/>
      <p:bldP spid="717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bwMode="auto">
          <a:xfrm>
            <a:off x="354794" y="733847"/>
            <a:ext cx="8225138" cy="283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733" tIns="44570" rIns="90733" bIns="44570" numCol="1" anchor="t" anchorCtr="0" compatLnSpc="1">
            <a:prstTxWarp prst="textNoShape">
              <a:avLst/>
            </a:prstTxWarp>
          </a:bodyPr>
          <a:lstStyle/>
          <a:p>
            <a:pPr marL="342576" indent="-342576" eaLnBrk="1" hangingPunct="1">
              <a:buFont typeface="Cambria" panose="02040503050406030204" pitchFamily="18" charset="0"/>
              <a:buChar char="+"/>
            </a:pPr>
            <a:r>
              <a:rPr lang="zh-CN" altLang="en-US" dirty="0" smtClean="0">
                <a:solidFill>
                  <a:srgbClr val="FF0000"/>
                </a:solidFill>
                <a:ea typeface="宋体" panose="02010600030101010101" pitchFamily="2" charset="-122"/>
              </a:rPr>
              <a:t>探索式开发</a:t>
            </a:r>
            <a:r>
              <a:rPr lang="en-GB" altLang="zh-CN" dirty="0" smtClean="0">
                <a:ea typeface="宋体" panose="02010600030101010101" pitchFamily="2" charset="-122"/>
              </a:rPr>
              <a:t> </a:t>
            </a:r>
          </a:p>
          <a:p>
            <a:pPr marL="742512" lvl="1" indent="-285214" eaLnBrk="1" hangingPunct="1">
              <a:buFont typeface="Cambria" panose="02040503050406030204" pitchFamily="18" charset="0"/>
              <a:buChar char="–"/>
            </a:pPr>
            <a:r>
              <a:rPr lang="zh-CN" altLang="en-US" dirty="0" smtClean="0">
                <a:ea typeface="宋体" panose="02010600030101010101" pitchFamily="2" charset="-122"/>
              </a:rPr>
              <a:t>与用户一起工作，共同探索系统需求，直至最后交付系统。</a:t>
            </a:r>
            <a:endParaRPr lang="en-US" altLang="zh-CN" dirty="0" smtClean="0">
              <a:ea typeface="宋体" panose="02010600030101010101" pitchFamily="2" charset="-122"/>
            </a:endParaRPr>
          </a:p>
          <a:p>
            <a:pPr marL="742512" lvl="1" indent="-285214" eaLnBrk="1" hangingPunct="1">
              <a:buFont typeface="Cambria" panose="02040503050406030204" pitchFamily="18" charset="0"/>
              <a:buChar char="–"/>
            </a:pPr>
            <a:r>
              <a:rPr lang="zh-CN" altLang="en-US" dirty="0" smtClean="0">
                <a:ea typeface="宋体" panose="02010600030101010101" pitchFamily="2" charset="-122"/>
              </a:rPr>
              <a:t>开发是从需求较为清晰的部分开始，根据用户的建议逐渐向系统中添加功能。</a:t>
            </a:r>
            <a:endParaRPr lang="en-GB" altLang="zh-CN" dirty="0" smtClean="0">
              <a:ea typeface="宋体" panose="02010600030101010101" pitchFamily="2" charset="-122"/>
            </a:endParaRPr>
          </a:p>
          <a:p>
            <a:pPr marL="342576" indent="-342576" eaLnBrk="1" hangingPunct="1">
              <a:buFont typeface="Cambria" panose="02040503050406030204" pitchFamily="18" charset="0"/>
              <a:buChar char="+"/>
            </a:pPr>
            <a:r>
              <a:rPr lang="zh-CN" altLang="en-US" dirty="0" smtClean="0">
                <a:solidFill>
                  <a:srgbClr val="FF0000"/>
                </a:solidFill>
                <a:ea typeface="宋体" panose="02010600030101010101" pitchFamily="2" charset="-122"/>
              </a:rPr>
              <a:t>抛弃式原型</a:t>
            </a:r>
            <a:endParaRPr lang="en-GB" altLang="zh-CN" dirty="0" smtClean="0">
              <a:solidFill>
                <a:srgbClr val="FF0000"/>
              </a:solidFill>
              <a:ea typeface="宋体" panose="02010600030101010101" pitchFamily="2" charset="-122"/>
            </a:endParaRPr>
          </a:p>
          <a:p>
            <a:pPr marL="742512" lvl="1" indent="-285214" eaLnBrk="1" hangingPunct="1">
              <a:buFont typeface="Cambria" panose="02040503050406030204" pitchFamily="18" charset="0"/>
              <a:buChar char="–"/>
            </a:pPr>
            <a:r>
              <a:rPr lang="zh-CN" altLang="en-US" dirty="0" smtClean="0">
                <a:ea typeface="宋体" panose="02010600030101010101" pitchFamily="2" charset="-122"/>
              </a:rPr>
              <a:t>其目的是理解</a:t>
            </a:r>
            <a:r>
              <a:rPr lang="zh-CN" altLang="en-US" dirty="0">
                <a:ea typeface="宋体" panose="02010600030101010101" pitchFamily="2" charset="-122"/>
              </a:rPr>
              <a:t>用户</a:t>
            </a:r>
            <a:r>
              <a:rPr lang="zh-CN" altLang="en-US" dirty="0" smtClean="0">
                <a:ea typeface="宋体" panose="02010600030101010101" pitchFamily="2" charset="-122"/>
              </a:rPr>
              <a:t>需求，然后再给出系统的一个较好的需求定义。</a:t>
            </a:r>
            <a:endParaRPr lang="en-US" altLang="zh-CN" dirty="0" smtClean="0">
              <a:ea typeface="宋体" panose="02010600030101010101" pitchFamily="2" charset="-122"/>
            </a:endParaRPr>
          </a:p>
          <a:p>
            <a:pPr marL="742512" lvl="1" indent="-285214" eaLnBrk="1" hangingPunct="1">
              <a:buFont typeface="Cambria" panose="02040503050406030204" pitchFamily="18" charset="0"/>
              <a:buChar char="–"/>
            </a:pPr>
            <a:r>
              <a:rPr lang="zh-CN" altLang="en-US" dirty="0" smtClean="0">
                <a:ea typeface="宋体" panose="02010600030101010101" pitchFamily="2" charset="-122"/>
              </a:rPr>
              <a:t>原型着重对客户需求理解较差的那部分的实验。</a:t>
            </a:r>
            <a:endParaRPr lang="en-GB" altLang="zh-CN" dirty="0" smtClean="0">
              <a:ea typeface="宋体" panose="02010600030101010101" pitchFamily="2" charset="-122"/>
            </a:endParaRPr>
          </a:p>
        </p:txBody>
      </p:sp>
      <p:sp>
        <p:nvSpPr>
          <p:cNvPr id="4" name="TextBox 76"/>
          <p:cNvSpPr txBox="1">
            <a:spLocks noChangeArrowheads="1"/>
          </p:cNvSpPr>
          <p:nvPr/>
        </p:nvSpPr>
        <p:spPr bwMode="auto">
          <a:xfrm>
            <a:off x="756370" y="35938"/>
            <a:ext cx="2010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ea typeface="宋体" panose="02010600030101010101" pitchFamily="2" charset="-122"/>
              </a:rPr>
              <a:t>进化式开发</a:t>
            </a:r>
            <a:r>
              <a:rPr lang="en-US" altLang="zh-CN" sz="2400" baseline="50000" dirty="0">
                <a:solidFill>
                  <a:srgbClr val="FF0000"/>
                </a:solidFill>
              </a:rPr>
              <a:t> [4]</a:t>
            </a:r>
            <a:endParaRPr lang="zh-CN" altLang="en-US" sz="2400" dirty="0">
              <a:latin typeface="微软雅黑" panose="020B0503020204020204" pitchFamily="34" charset="-122"/>
            </a:endParaRPr>
          </a:p>
        </p:txBody>
      </p:sp>
      <p:cxnSp>
        <p:nvCxnSpPr>
          <p:cNvPr id="5"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组合 7"/>
          <p:cNvGrpSpPr/>
          <p:nvPr/>
        </p:nvGrpSpPr>
        <p:grpSpPr>
          <a:xfrm>
            <a:off x="597258" y="3240978"/>
            <a:ext cx="8368024" cy="3500390"/>
            <a:chOff x="597258" y="681976"/>
            <a:chExt cx="8059425" cy="5108766"/>
          </a:xfrm>
        </p:grpSpPr>
        <p:sp>
          <p:nvSpPr>
            <p:cNvPr id="9" name="圆角矩形 3"/>
            <p:cNvSpPr>
              <a:spLocks noChangeArrowheads="1"/>
            </p:cNvSpPr>
            <p:nvPr/>
          </p:nvSpPr>
          <p:spPr bwMode="auto">
            <a:xfrm>
              <a:off x="597258" y="681976"/>
              <a:ext cx="1880214" cy="411097"/>
            </a:xfrm>
            <a:prstGeom prst="roundRect">
              <a:avLst>
                <a:gd name="adj" fmla="val 16667"/>
              </a:avLst>
            </a:prstGeom>
            <a:solidFill>
              <a:schemeClr val="accent1"/>
            </a:solidFill>
            <a:ln w="9525" algn="ctr">
              <a:solidFill>
                <a:schemeClr val="tx1"/>
              </a:solidFill>
              <a:miter lim="800000"/>
              <a:headEnd/>
              <a:tailEnd/>
            </a:ln>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dirty="0" smtClean="0">
                  <a:solidFill>
                    <a:srgbClr val="FDFDFD"/>
                  </a:solidFill>
                  <a:latin typeface="Arial" panose="020B0604020202020204" pitchFamily="34" charset="0"/>
                  <a:ea typeface="宋体" panose="02010600030101010101" pitchFamily="2" charset="-122"/>
                </a:rPr>
                <a:t>Rapid prototype</a:t>
              </a:r>
              <a:endParaRPr lang="zh-CN" altLang="en-US" sz="1807" dirty="0">
                <a:solidFill>
                  <a:srgbClr val="FDFDFD"/>
                </a:solidFill>
                <a:latin typeface="Arial" panose="020B0604020202020204" pitchFamily="34" charset="0"/>
                <a:ea typeface="宋体" panose="02010600030101010101" pitchFamily="2" charset="-122"/>
              </a:endParaRPr>
            </a:p>
          </p:txBody>
        </p:sp>
        <p:sp>
          <p:nvSpPr>
            <p:cNvPr id="10" name="圆角矩形 4"/>
            <p:cNvSpPr>
              <a:spLocks noChangeArrowheads="1"/>
            </p:cNvSpPr>
            <p:nvPr/>
          </p:nvSpPr>
          <p:spPr bwMode="auto">
            <a:xfrm>
              <a:off x="2042473" y="1477084"/>
              <a:ext cx="1663511" cy="411098"/>
            </a:xfrm>
            <a:prstGeom prst="roundRect">
              <a:avLst>
                <a:gd name="adj" fmla="val 16667"/>
              </a:avLst>
            </a:prstGeom>
            <a:solidFill>
              <a:schemeClr val="accent1"/>
            </a:solidFill>
            <a:ln w="9525" algn="ctr">
              <a:solidFill>
                <a:schemeClr val="tx1"/>
              </a:solidFill>
              <a:miter lim="800000"/>
              <a:headEnd/>
              <a:tailEnd/>
            </a:ln>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rgbClr val="FDFDFD"/>
                  </a:solidFill>
                  <a:latin typeface="Arial" panose="020B0604020202020204" pitchFamily="34" charset="0"/>
                  <a:ea typeface="宋体" panose="02010600030101010101" pitchFamily="2" charset="-122"/>
                </a:rPr>
                <a:t>Analysis</a:t>
              </a:r>
              <a:endParaRPr lang="zh-CN" altLang="en-US" sz="1807">
                <a:solidFill>
                  <a:srgbClr val="FDFDFD"/>
                </a:solidFill>
                <a:latin typeface="Arial" panose="020B0604020202020204" pitchFamily="34" charset="0"/>
                <a:ea typeface="宋体" panose="02010600030101010101" pitchFamily="2" charset="-122"/>
              </a:endParaRPr>
            </a:p>
          </p:txBody>
        </p:sp>
        <p:sp>
          <p:nvSpPr>
            <p:cNvPr id="11" name="圆角矩形 5"/>
            <p:cNvSpPr>
              <a:spLocks noChangeArrowheads="1"/>
            </p:cNvSpPr>
            <p:nvPr/>
          </p:nvSpPr>
          <p:spPr bwMode="auto">
            <a:xfrm>
              <a:off x="3127579" y="2272191"/>
              <a:ext cx="1661917" cy="411098"/>
            </a:xfrm>
            <a:prstGeom prst="roundRect">
              <a:avLst>
                <a:gd name="adj" fmla="val 16667"/>
              </a:avLst>
            </a:prstGeom>
            <a:solidFill>
              <a:schemeClr val="accent1"/>
            </a:solidFill>
            <a:ln w="9525" algn="ctr">
              <a:solidFill>
                <a:schemeClr val="tx1"/>
              </a:solidFill>
              <a:miter lim="800000"/>
              <a:headEnd/>
              <a:tailEnd/>
            </a:ln>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rgbClr val="FDFDFD"/>
                  </a:solidFill>
                  <a:latin typeface="Arial" panose="020B0604020202020204" pitchFamily="34" charset="0"/>
                  <a:ea typeface="宋体" panose="02010600030101010101" pitchFamily="2" charset="-122"/>
                </a:rPr>
                <a:t>Design</a:t>
              </a:r>
              <a:endParaRPr lang="zh-CN" altLang="en-US" sz="1807">
                <a:solidFill>
                  <a:srgbClr val="FDFDFD"/>
                </a:solidFill>
                <a:latin typeface="Arial" panose="020B0604020202020204" pitchFamily="34" charset="0"/>
                <a:ea typeface="宋体" panose="02010600030101010101" pitchFamily="2" charset="-122"/>
              </a:endParaRPr>
            </a:p>
          </p:txBody>
        </p:sp>
        <p:sp>
          <p:nvSpPr>
            <p:cNvPr id="12" name="圆角矩形 6"/>
            <p:cNvSpPr>
              <a:spLocks noChangeArrowheads="1"/>
            </p:cNvSpPr>
            <p:nvPr/>
          </p:nvSpPr>
          <p:spPr bwMode="auto">
            <a:xfrm>
              <a:off x="3957741" y="3067299"/>
              <a:ext cx="1915269" cy="411098"/>
            </a:xfrm>
            <a:prstGeom prst="roundRect">
              <a:avLst>
                <a:gd name="adj" fmla="val 16667"/>
              </a:avLst>
            </a:prstGeom>
            <a:solidFill>
              <a:schemeClr val="accent1"/>
            </a:solidFill>
            <a:ln w="9525" algn="ctr">
              <a:solidFill>
                <a:schemeClr val="tx1"/>
              </a:solidFill>
              <a:miter lim="800000"/>
              <a:headEnd/>
              <a:tailEnd/>
            </a:ln>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rgbClr val="FDFDFD"/>
                  </a:solidFill>
                  <a:latin typeface="Arial" panose="020B0604020202020204" pitchFamily="34" charset="0"/>
                  <a:ea typeface="宋体" panose="02010600030101010101" pitchFamily="2" charset="-122"/>
                </a:rPr>
                <a:t>Implementation</a:t>
              </a:r>
              <a:endParaRPr lang="zh-CN" altLang="en-US" sz="1807">
                <a:solidFill>
                  <a:srgbClr val="FDFDFD"/>
                </a:solidFill>
                <a:latin typeface="Arial" panose="020B0604020202020204" pitchFamily="34" charset="0"/>
                <a:ea typeface="宋体" panose="02010600030101010101" pitchFamily="2" charset="-122"/>
              </a:endParaRPr>
            </a:p>
          </p:txBody>
        </p:sp>
        <p:sp>
          <p:nvSpPr>
            <p:cNvPr id="13" name="圆角矩形 12"/>
            <p:cNvSpPr/>
            <p:nvPr/>
          </p:nvSpPr>
          <p:spPr bwMode="auto">
            <a:xfrm>
              <a:off x="5512378" y="5380600"/>
              <a:ext cx="1915306" cy="41014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spAutoFit/>
            </a:bodyPr>
            <a:lstStyle/>
            <a:p>
              <a:pPr eaLnBrk="1" hangingPunct="1">
                <a:defRPr/>
              </a:pPr>
              <a:r>
                <a:rPr lang="en-US" altLang="zh-CN" sz="1807" dirty="0">
                  <a:solidFill>
                    <a:srgbClr val="FDFDFD"/>
                  </a:solidFill>
                  <a:latin typeface="Arial" charset="0"/>
                  <a:ea typeface="宋体" pitchFamily="2" charset="-122"/>
                </a:rPr>
                <a:t>Retirement</a:t>
              </a:r>
              <a:endParaRPr lang="zh-CN" altLang="en-US" sz="1807" dirty="0">
                <a:solidFill>
                  <a:srgbClr val="FDFDFD"/>
                </a:solidFill>
                <a:latin typeface="Arial" charset="0"/>
                <a:ea typeface="宋体" pitchFamily="2" charset="-122"/>
              </a:endParaRPr>
            </a:p>
          </p:txBody>
        </p:sp>
        <p:sp>
          <p:nvSpPr>
            <p:cNvPr id="14" name="圆角矩形 8"/>
            <p:cNvSpPr>
              <a:spLocks noChangeArrowheads="1"/>
            </p:cNvSpPr>
            <p:nvPr/>
          </p:nvSpPr>
          <p:spPr bwMode="auto">
            <a:xfrm>
              <a:off x="4495535" y="4007406"/>
              <a:ext cx="2932635" cy="598139"/>
            </a:xfrm>
            <a:prstGeom prst="roundRect">
              <a:avLst>
                <a:gd name="adj" fmla="val 16667"/>
              </a:avLst>
            </a:prstGeom>
            <a:solidFill>
              <a:schemeClr val="accent1"/>
            </a:solidFill>
            <a:ln w="9525" algn="ctr">
              <a:solidFill>
                <a:schemeClr val="tx1"/>
              </a:solidFill>
              <a:miter lim="800000"/>
              <a:headEnd/>
              <a:tailEnd/>
            </a:ln>
          </p:spPr>
          <p:txBody>
            <a:bodyPr wrap="squar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dirty="0">
                  <a:solidFill>
                    <a:srgbClr val="FDFDFD"/>
                  </a:solidFill>
                  <a:latin typeface="Arial" panose="020B0604020202020204" pitchFamily="34" charset="0"/>
                  <a:ea typeface="宋体" panose="02010600030101010101" pitchFamily="2" charset="-122"/>
                </a:rPr>
                <a:t>Post delivery maintenance</a:t>
              </a:r>
              <a:endParaRPr lang="zh-CN" altLang="en-US" sz="1807" dirty="0">
                <a:solidFill>
                  <a:srgbClr val="FDFDFD"/>
                </a:solidFill>
                <a:latin typeface="Arial" panose="020B0604020202020204" pitchFamily="34" charset="0"/>
                <a:ea typeface="宋体" panose="02010600030101010101" pitchFamily="2" charset="-122"/>
              </a:endParaRPr>
            </a:p>
          </p:txBody>
        </p:sp>
        <p:cxnSp>
          <p:nvCxnSpPr>
            <p:cNvPr id="15" name="直接箭头连接符 16"/>
            <p:cNvCxnSpPr>
              <a:cxnSpLocks noChangeShapeType="1"/>
            </p:cNvCxnSpPr>
            <p:nvPr/>
          </p:nvCxnSpPr>
          <p:spPr bwMode="auto">
            <a:xfrm>
              <a:off x="2187472" y="1093074"/>
              <a:ext cx="0" cy="38401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6" name="直接箭头连接符 17"/>
            <p:cNvCxnSpPr>
              <a:cxnSpLocks noChangeShapeType="1"/>
            </p:cNvCxnSpPr>
            <p:nvPr/>
          </p:nvCxnSpPr>
          <p:spPr bwMode="auto">
            <a:xfrm>
              <a:off x="3415985" y="1912082"/>
              <a:ext cx="0" cy="385603"/>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7" name="直接箭头连接符 18"/>
            <p:cNvCxnSpPr>
              <a:cxnSpLocks noChangeShapeType="1"/>
            </p:cNvCxnSpPr>
            <p:nvPr/>
          </p:nvCxnSpPr>
          <p:spPr bwMode="auto">
            <a:xfrm>
              <a:off x="4427795" y="2683288"/>
              <a:ext cx="0" cy="38401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8" name="直接箭头连接符 19"/>
            <p:cNvCxnSpPr>
              <a:cxnSpLocks noChangeShapeType="1"/>
            </p:cNvCxnSpPr>
            <p:nvPr/>
          </p:nvCxnSpPr>
          <p:spPr bwMode="auto">
            <a:xfrm>
              <a:off x="5729603" y="3478396"/>
              <a:ext cx="0" cy="529009"/>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 name="直接箭头连接符 21"/>
            <p:cNvCxnSpPr>
              <a:cxnSpLocks noChangeShapeType="1"/>
              <a:stCxn id="14" idx="2"/>
            </p:cNvCxnSpPr>
            <p:nvPr/>
          </p:nvCxnSpPr>
          <p:spPr bwMode="auto">
            <a:xfrm>
              <a:off x="5961853" y="4605545"/>
              <a:ext cx="508682" cy="775372"/>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0" name="圆角矩形 23"/>
            <p:cNvSpPr>
              <a:spLocks noChangeArrowheads="1"/>
            </p:cNvSpPr>
            <p:nvPr/>
          </p:nvSpPr>
          <p:spPr bwMode="auto">
            <a:xfrm>
              <a:off x="5873010" y="681976"/>
              <a:ext cx="2783672" cy="598139"/>
            </a:xfrm>
            <a:prstGeom prst="roundRect">
              <a:avLst>
                <a:gd name="adj" fmla="val 16667"/>
              </a:avLst>
            </a:prstGeom>
            <a:solidFill>
              <a:schemeClr val="accent1"/>
            </a:solidFill>
            <a:ln w="9525" algn="ctr">
              <a:solidFill>
                <a:schemeClr val="tx1"/>
              </a:solidFill>
              <a:prstDash val="lgDash"/>
              <a:miter lim="800000"/>
              <a:headEnd/>
              <a:tailEnd/>
            </a:ln>
          </p:spPr>
          <p:txBody>
            <a:bodyPr wrap="squar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dirty="0">
                  <a:solidFill>
                    <a:srgbClr val="FDFDFD"/>
                  </a:solidFill>
                  <a:latin typeface="Arial" panose="020B0604020202020204" pitchFamily="34" charset="0"/>
                  <a:ea typeface="宋体" panose="02010600030101010101" pitchFamily="2" charset="-122"/>
                </a:rPr>
                <a:t>Changed requirements</a:t>
              </a:r>
              <a:endParaRPr lang="zh-CN" altLang="en-US" sz="1807" dirty="0">
                <a:solidFill>
                  <a:srgbClr val="FDFDFD"/>
                </a:solidFill>
                <a:latin typeface="Arial" panose="020B0604020202020204" pitchFamily="34" charset="0"/>
                <a:ea typeface="宋体" panose="02010600030101010101" pitchFamily="2" charset="-122"/>
              </a:endParaRPr>
            </a:p>
          </p:txBody>
        </p:sp>
        <p:cxnSp>
          <p:nvCxnSpPr>
            <p:cNvPr id="21" name="肘形连接符 25"/>
            <p:cNvCxnSpPr>
              <a:cxnSpLocks noChangeShapeType="1"/>
              <a:stCxn id="20" idx="1"/>
              <a:endCxn id="10" idx="0"/>
            </p:cNvCxnSpPr>
            <p:nvPr/>
          </p:nvCxnSpPr>
          <p:spPr bwMode="auto">
            <a:xfrm rot="10800000" flipV="1">
              <a:off x="2874229" y="981046"/>
              <a:ext cx="2998781" cy="496038"/>
            </a:xfrm>
            <a:prstGeom prst="bentConnector2">
              <a:avLst/>
            </a:prstGeom>
            <a:noFill/>
            <a:ln w="9525" algn="ctr">
              <a:solidFill>
                <a:schemeClr val="tx1"/>
              </a:solidFill>
              <a:prstDash val="dash"/>
              <a:miter lim="800000"/>
              <a:headEnd/>
              <a:tailEnd type="arrow" w="med" len="med"/>
            </a:ln>
            <a:extLst>
              <a:ext uri="{909E8E84-426E-40DD-AFC4-6F175D3DCCD1}">
                <a14:hiddenFill xmlns:a14="http://schemas.microsoft.com/office/drawing/2010/main">
                  <a:noFill/>
                </a14:hiddenFill>
              </a:ext>
            </a:extLst>
          </p:spPr>
        </p:cxnSp>
        <p:cxnSp>
          <p:nvCxnSpPr>
            <p:cNvPr id="22" name="肘形连接符 27"/>
            <p:cNvCxnSpPr>
              <a:cxnSpLocks noChangeShapeType="1"/>
            </p:cNvCxnSpPr>
            <p:nvPr/>
          </p:nvCxnSpPr>
          <p:spPr bwMode="auto">
            <a:xfrm rot="16200000" flipV="1">
              <a:off x="5804494" y="3309495"/>
              <a:ext cx="734559" cy="597526"/>
            </a:xfrm>
            <a:prstGeom prst="bentConnector2">
              <a:avLst/>
            </a:prstGeom>
            <a:noFill/>
            <a:ln w="9525" algn="ctr">
              <a:solidFill>
                <a:schemeClr val="tx1"/>
              </a:solidFill>
              <a:prstDash val="lgDash"/>
              <a:miter lim="800000"/>
              <a:headEnd/>
              <a:tailEnd type="arrow" w="med" len="med"/>
            </a:ln>
            <a:extLst>
              <a:ext uri="{909E8E84-426E-40DD-AFC4-6F175D3DCCD1}">
                <a14:hiddenFill xmlns:a14="http://schemas.microsoft.com/office/drawing/2010/main">
                  <a:noFill/>
                </a14:hiddenFill>
              </a:ext>
            </a:extLst>
          </p:spPr>
        </p:cxnSp>
        <p:cxnSp>
          <p:nvCxnSpPr>
            <p:cNvPr id="23" name="肘形连接符 28"/>
            <p:cNvCxnSpPr>
              <a:cxnSpLocks noChangeShapeType="1"/>
              <a:stCxn id="14" idx="3"/>
              <a:endCxn id="11" idx="3"/>
            </p:cNvCxnSpPr>
            <p:nvPr/>
          </p:nvCxnSpPr>
          <p:spPr bwMode="auto">
            <a:xfrm flipH="1" flipV="1">
              <a:off x="4789496" y="2477741"/>
              <a:ext cx="2638674" cy="1828736"/>
            </a:xfrm>
            <a:prstGeom prst="bentConnector3">
              <a:avLst>
                <a:gd name="adj1" fmla="val -8344"/>
              </a:avLst>
            </a:prstGeom>
            <a:noFill/>
            <a:ln w="9525" algn="ctr">
              <a:solidFill>
                <a:schemeClr val="tx1"/>
              </a:solidFill>
              <a:prstDash val="lgDash"/>
              <a:miter lim="800000"/>
              <a:headEnd/>
              <a:tailEnd type="arrow" w="med" len="med"/>
            </a:ln>
            <a:extLst>
              <a:ext uri="{909E8E84-426E-40DD-AFC4-6F175D3DCCD1}">
                <a14:hiddenFill xmlns:a14="http://schemas.microsoft.com/office/drawing/2010/main">
                  <a:noFill/>
                </a14:hiddenFill>
              </a:ext>
            </a:extLst>
          </p:spPr>
        </p:cxnSp>
        <p:cxnSp>
          <p:nvCxnSpPr>
            <p:cNvPr id="24" name="肘形连接符 33"/>
            <p:cNvCxnSpPr>
              <a:cxnSpLocks noChangeShapeType="1"/>
            </p:cNvCxnSpPr>
            <p:nvPr/>
          </p:nvCxnSpPr>
          <p:spPr bwMode="auto">
            <a:xfrm rot="10800000">
              <a:off x="3753786" y="1652358"/>
              <a:ext cx="3674384" cy="2829881"/>
            </a:xfrm>
            <a:prstGeom prst="bentConnector3">
              <a:avLst>
                <a:gd name="adj1" fmla="val -10454"/>
              </a:avLst>
            </a:prstGeom>
            <a:noFill/>
            <a:ln w="9525" algn="ctr">
              <a:solidFill>
                <a:schemeClr val="tx1"/>
              </a:solidFill>
              <a:prstDash val="lgDash"/>
              <a:miter lim="800000"/>
              <a:headEnd/>
              <a:tailEnd type="arrow" w="med" len="med"/>
            </a:ln>
            <a:extLst>
              <a:ext uri="{909E8E84-426E-40DD-AFC4-6F175D3DCCD1}">
                <a14:hiddenFill xmlns:a14="http://schemas.microsoft.com/office/drawing/2010/main">
                  <a:noFill/>
                </a14:hiddenFill>
              </a:ext>
            </a:extLst>
          </p:spPr>
        </p:cxnSp>
        <p:cxnSp>
          <p:nvCxnSpPr>
            <p:cNvPr id="25" name="肘形连接符 42"/>
            <p:cNvCxnSpPr>
              <a:cxnSpLocks noChangeShapeType="1"/>
              <a:endCxn id="20" idx="3"/>
            </p:cNvCxnSpPr>
            <p:nvPr/>
          </p:nvCxnSpPr>
          <p:spPr bwMode="auto">
            <a:xfrm rot="5400000" flipH="1" flipV="1">
              <a:off x="6215344" y="2193873"/>
              <a:ext cx="3654165" cy="1228512"/>
            </a:xfrm>
            <a:prstGeom prst="bentConnector4">
              <a:avLst>
                <a:gd name="adj1" fmla="val 45908"/>
                <a:gd name="adj2" fmla="val 117922"/>
              </a:avLst>
            </a:prstGeom>
            <a:noFill/>
            <a:ln w="9525" algn="ctr">
              <a:solidFill>
                <a:schemeClr val="tx1"/>
              </a:solidFill>
              <a:prstDash val="lgDash"/>
              <a:miter lim="800000"/>
              <a:headEnd/>
              <a:tailEnd type="arrow" w="med" len="med"/>
            </a:ln>
            <a:extLst>
              <a:ext uri="{909E8E84-426E-40DD-AFC4-6F175D3DCCD1}">
                <a14:hiddenFill xmlns:a14="http://schemas.microsoft.com/office/drawing/2010/main">
                  <a:noFill/>
                </a14:hiddenFill>
              </a:ext>
            </a:extLst>
          </p:spPr>
        </p:cxnSp>
      </p:grpSp>
      <p:sp>
        <p:nvSpPr>
          <p:cNvPr id="34" name="文本框 36"/>
          <p:cNvSpPr txBox="1">
            <a:spLocks noChangeArrowheads="1"/>
          </p:cNvSpPr>
          <p:nvPr/>
        </p:nvSpPr>
        <p:spPr bwMode="auto">
          <a:xfrm>
            <a:off x="319536" y="4720800"/>
            <a:ext cx="3505483" cy="194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buFontTx/>
              <a:buAutoNum type="arabicPeriod"/>
            </a:pPr>
            <a:r>
              <a:rPr lang="zh-CN" altLang="en-US" sz="2409" dirty="0"/>
              <a:t>提高系统的可用性</a:t>
            </a:r>
            <a:endParaRPr lang="en-US" altLang="zh-CN" sz="2409" dirty="0"/>
          </a:p>
          <a:p>
            <a:pPr>
              <a:buFontTx/>
              <a:buAutoNum type="arabicPeriod"/>
            </a:pPr>
            <a:r>
              <a:rPr lang="zh-CN" altLang="en-US" sz="2409" dirty="0"/>
              <a:t>更加贴切用户的需求</a:t>
            </a:r>
            <a:r>
              <a:rPr lang="en-US" altLang="zh-CN" sz="2409" dirty="0"/>
              <a:t> </a:t>
            </a:r>
          </a:p>
          <a:p>
            <a:pPr>
              <a:buFontTx/>
              <a:buAutoNum type="arabicPeriod"/>
            </a:pPr>
            <a:r>
              <a:rPr lang="zh-CN" altLang="en-US" sz="2409" dirty="0"/>
              <a:t>提升设计质量</a:t>
            </a:r>
            <a:endParaRPr lang="en-US" altLang="zh-CN" sz="2409" dirty="0"/>
          </a:p>
          <a:p>
            <a:pPr>
              <a:buFontTx/>
              <a:buAutoNum type="arabicPeriod"/>
            </a:pPr>
            <a:r>
              <a:rPr lang="zh-CN" altLang="en-US" sz="2409" dirty="0"/>
              <a:t>提高可维护性</a:t>
            </a:r>
            <a:endParaRPr lang="en-US" altLang="zh-CN" sz="2409" dirty="0"/>
          </a:p>
          <a:p>
            <a:pPr>
              <a:buFontTx/>
              <a:buAutoNum type="arabicPeriod"/>
            </a:pPr>
            <a:r>
              <a:rPr lang="zh-CN" altLang="en-US" sz="2409" dirty="0"/>
              <a:t>降低开发成本</a:t>
            </a:r>
            <a:r>
              <a:rPr lang="en-US" altLang="zh-CN" sz="2409" dirty="0"/>
              <a:t> </a:t>
            </a:r>
            <a:endParaRPr lang="zh-CN" altLang="en-US" sz="2409" dirty="0"/>
          </a:p>
        </p:txBody>
      </p:sp>
    </p:spTree>
    <p:extLst>
      <p:ext uri="{BB962C8B-B14F-4D97-AF65-F5344CB8AC3E}">
        <p14:creationId xmlns:p14="http://schemas.microsoft.com/office/powerpoint/2010/main" val="3964226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6"/>
          <p:cNvSpPr txBox="1">
            <a:spLocks noChangeArrowheads="1"/>
          </p:cNvSpPr>
          <p:nvPr/>
        </p:nvSpPr>
        <p:spPr bwMode="auto">
          <a:xfrm>
            <a:off x="756370" y="35938"/>
            <a:ext cx="2089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ea typeface="宋体" panose="02010600030101010101" pitchFamily="2" charset="-122"/>
              </a:rPr>
              <a:t>原型案例展示</a:t>
            </a:r>
            <a:r>
              <a:rPr lang="en-US" altLang="zh-CN" sz="2400" baseline="50000" dirty="0" smtClean="0">
                <a:solidFill>
                  <a:srgbClr val="FF0000"/>
                </a:solidFill>
              </a:rPr>
              <a:t> </a:t>
            </a:r>
            <a:endParaRPr lang="zh-CN" altLang="en-US" sz="2400" dirty="0">
              <a:latin typeface="微软雅黑" panose="020B0503020204020204" pitchFamily="34" charset="-122"/>
            </a:endParaRPr>
          </a:p>
        </p:txBody>
      </p:sp>
      <p:cxnSp>
        <p:nvCxnSpPr>
          <p:cNvPr id="8"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图片 2"/>
          <p:cNvPicPr>
            <a:picLocks noChangeAspect="1"/>
          </p:cNvPicPr>
          <p:nvPr/>
        </p:nvPicPr>
        <p:blipFill>
          <a:blip r:embed="rId2"/>
          <a:stretch>
            <a:fillRect/>
          </a:stretch>
        </p:blipFill>
        <p:spPr>
          <a:xfrm>
            <a:off x="355459" y="908719"/>
            <a:ext cx="3567737" cy="1800201"/>
          </a:xfrm>
          <a:prstGeom prst="rect">
            <a:avLst/>
          </a:prstGeom>
        </p:spPr>
      </p:pic>
      <p:pic>
        <p:nvPicPr>
          <p:cNvPr id="4" name="图片 3"/>
          <p:cNvPicPr>
            <a:picLocks noChangeAspect="1"/>
          </p:cNvPicPr>
          <p:nvPr/>
        </p:nvPicPr>
        <p:blipFill>
          <a:blip r:embed="rId3"/>
          <a:stretch>
            <a:fillRect/>
          </a:stretch>
        </p:blipFill>
        <p:spPr>
          <a:xfrm>
            <a:off x="3989275" y="655493"/>
            <a:ext cx="5145782" cy="3016841"/>
          </a:xfrm>
          <a:prstGeom prst="rect">
            <a:avLst/>
          </a:prstGeom>
        </p:spPr>
      </p:pic>
      <p:pic>
        <p:nvPicPr>
          <p:cNvPr id="5" name="图片 4"/>
          <p:cNvPicPr>
            <a:picLocks noChangeAspect="1"/>
          </p:cNvPicPr>
          <p:nvPr/>
        </p:nvPicPr>
        <p:blipFill>
          <a:blip r:embed="rId4"/>
          <a:stretch>
            <a:fillRect/>
          </a:stretch>
        </p:blipFill>
        <p:spPr>
          <a:xfrm>
            <a:off x="26061" y="2769727"/>
            <a:ext cx="3005138" cy="2305050"/>
          </a:xfrm>
          <a:prstGeom prst="rect">
            <a:avLst/>
          </a:prstGeom>
        </p:spPr>
      </p:pic>
      <p:pic>
        <p:nvPicPr>
          <p:cNvPr id="10" name="图片 9"/>
          <p:cNvPicPr>
            <a:picLocks noChangeAspect="1"/>
          </p:cNvPicPr>
          <p:nvPr/>
        </p:nvPicPr>
        <p:blipFill>
          <a:blip r:embed="rId5"/>
          <a:stretch>
            <a:fillRect/>
          </a:stretch>
        </p:blipFill>
        <p:spPr>
          <a:xfrm>
            <a:off x="2252745" y="4003821"/>
            <a:ext cx="3256154" cy="2361829"/>
          </a:xfrm>
          <a:prstGeom prst="rect">
            <a:avLst/>
          </a:prstGeom>
        </p:spPr>
      </p:pic>
      <p:pic>
        <p:nvPicPr>
          <p:cNvPr id="11" name="图片 10"/>
          <p:cNvPicPr>
            <a:picLocks noChangeAspect="1"/>
          </p:cNvPicPr>
          <p:nvPr/>
        </p:nvPicPr>
        <p:blipFill>
          <a:blip r:embed="rId6"/>
          <a:stretch>
            <a:fillRect/>
          </a:stretch>
        </p:blipFill>
        <p:spPr>
          <a:xfrm>
            <a:off x="4959684" y="3576231"/>
            <a:ext cx="4175373" cy="3017318"/>
          </a:xfrm>
          <a:prstGeom prst="rect">
            <a:avLst/>
          </a:prstGeom>
        </p:spPr>
      </p:pic>
    </p:spTree>
    <p:extLst>
      <p:ext uri="{BB962C8B-B14F-4D97-AF65-F5344CB8AC3E}">
        <p14:creationId xmlns:p14="http://schemas.microsoft.com/office/powerpoint/2010/main" val="3823062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4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
                                        </p:tgtEl>
                                        <p:attrNameLst>
                                          <p:attrName>ppt_y</p:attrName>
                                        </p:attrNameLst>
                                      </p:cBhvr>
                                      <p:tavLst>
                                        <p:tav tm="0">
                                          <p:val>
                                            <p:strVal val="#ppt_y"/>
                                          </p:val>
                                        </p:tav>
                                        <p:tav tm="100000">
                                          <p:val>
                                            <p:strVal val="#ppt_y"/>
                                          </p:val>
                                        </p:tav>
                                      </p:tavLst>
                                    </p:anim>
                                    <p:anim calcmode="lin" valueType="num">
                                      <p:cBhvr>
                                        <p:cTn id="18" dur="4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a:spLocks noChangeArrowheads="1"/>
          </p:cNvSpPr>
          <p:nvPr/>
        </p:nvSpPr>
        <p:spPr bwMode="auto">
          <a:xfrm>
            <a:off x="756370" y="35938"/>
            <a:ext cx="2089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ea typeface="宋体" panose="02010600030101010101" pitchFamily="2" charset="-122"/>
              </a:rPr>
              <a:t>原型案例展示</a:t>
            </a:r>
            <a:r>
              <a:rPr lang="en-US" altLang="zh-CN" sz="2400" baseline="50000" dirty="0" smtClean="0">
                <a:solidFill>
                  <a:srgbClr val="FF0000"/>
                </a:solidFill>
              </a:rPr>
              <a:t> </a:t>
            </a:r>
            <a:endParaRPr lang="zh-CN" altLang="en-US" sz="2400" dirty="0">
              <a:latin typeface="微软雅黑" panose="020B0503020204020204" pitchFamily="34" charset="-122"/>
            </a:endParaRPr>
          </a:p>
        </p:txBody>
      </p:sp>
      <p:cxnSp>
        <p:nvCxnSpPr>
          <p:cNvPr id="5"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 name="图片 6"/>
          <p:cNvPicPr>
            <a:picLocks noChangeAspect="1"/>
          </p:cNvPicPr>
          <p:nvPr/>
        </p:nvPicPr>
        <p:blipFill>
          <a:blip r:embed="rId2"/>
          <a:stretch>
            <a:fillRect/>
          </a:stretch>
        </p:blipFill>
        <p:spPr>
          <a:xfrm>
            <a:off x="44947" y="2399255"/>
            <a:ext cx="1857375" cy="1819275"/>
          </a:xfrm>
          <a:prstGeom prst="rect">
            <a:avLst/>
          </a:prstGeom>
        </p:spPr>
      </p:pic>
      <p:pic>
        <p:nvPicPr>
          <p:cNvPr id="8" name="图片 7"/>
          <p:cNvPicPr>
            <a:picLocks noChangeAspect="1"/>
          </p:cNvPicPr>
          <p:nvPr/>
        </p:nvPicPr>
        <p:blipFill>
          <a:blip r:embed="rId3"/>
          <a:stretch>
            <a:fillRect/>
          </a:stretch>
        </p:blipFill>
        <p:spPr>
          <a:xfrm>
            <a:off x="4379987" y="619969"/>
            <a:ext cx="2091085" cy="2460850"/>
          </a:xfrm>
          <a:prstGeom prst="rect">
            <a:avLst/>
          </a:prstGeom>
        </p:spPr>
      </p:pic>
      <p:pic>
        <p:nvPicPr>
          <p:cNvPr id="9" name="图片 8"/>
          <p:cNvPicPr>
            <a:picLocks noChangeAspect="1"/>
          </p:cNvPicPr>
          <p:nvPr/>
        </p:nvPicPr>
        <p:blipFill>
          <a:blip r:embed="rId4"/>
          <a:stretch>
            <a:fillRect/>
          </a:stretch>
        </p:blipFill>
        <p:spPr>
          <a:xfrm>
            <a:off x="7109255" y="221892"/>
            <a:ext cx="1882084" cy="3404910"/>
          </a:xfrm>
          <a:prstGeom prst="rect">
            <a:avLst/>
          </a:prstGeom>
        </p:spPr>
      </p:pic>
      <p:pic>
        <p:nvPicPr>
          <p:cNvPr id="10" name="图片 9"/>
          <p:cNvPicPr>
            <a:picLocks noChangeAspect="1"/>
          </p:cNvPicPr>
          <p:nvPr/>
        </p:nvPicPr>
        <p:blipFill>
          <a:blip r:embed="rId5"/>
          <a:stretch>
            <a:fillRect/>
          </a:stretch>
        </p:blipFill>
        <p:spPr>
          <a:xfrm>
            <a:off x="2845403" y="4218530"/>
            <a:ext cx="3548390" cy="2138478"/>
          </a:xfrm>
          <a:prstGeom prst="rect">
            <a:avLst/>
          </a:prstGeom>
        </p:spPr>
      </p:pic>
      <p:pic>
        <p:nvPicPr>
          <p:cNvPr id="11" name="图片 10"/>
          <p:cNvPicPr>
            <a:picLocks noChangeAspect="1"/>
          </p:cNvPicPr>
          <p:nvPr/>
        </p:nvPicPr>
        <p:blipFill>
          <a:blip r:embed="rId6"/>
          <a:stretch>
            <a:fillRect/>
          </a:stretch>
        </p:blipFill>
        <p:spPr>
          <a:xfrm>
            <a:off x="6471072" y="2545791"/>
            <a:ext cx="2670994" cy="3850928"/>
          </a:xfrm>
          <a:prstGeom prst="rect">
            <a:avLst/>
          </a:prstGeom>
        </p:spPr>
      </p:pic>
      <p:sp>
        <p:nvSpPr>
          <p:cNvPr id="12" name="右箭头 11"/>
          <p:cNvSpPr/>
          <p:nvPr/>
        </p:nvSpPr>
        <p:spPr bwMode="auto">
          <a:xfrm>
            <a:off x="2700586" y="2636912"/>
            <a:ext cx="1440160" cy="12241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35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0" name="Group 7"/>
          <p:cNvGrpSpPr>
            <a:grpSpLocks noChangeAspect="1"/>
          </p:cNvGrpSpPr>
          <p:nvPr/>
        </p:nvGrpSpPr>
        <p:grpSpPr bwMode="auto">
          <a:xfrm>
            <a:off x="607532" y="620713"/>
            <a:ext cx="6989598" cy="3769028"/>
            <a:chOff x="303" y="1162"/>
            <a:chExt cx="4881" cy="2632"/>
          </a:xfrm>
        </p:grpSpPr>
        <p:sp>
          <p:nvSpPr>
            <p:cNvPr id="24581" name="AutoShape 6"/>
            <p:cNvSpPr>
              <a:spLocks noChangeAspect="1" noChangeArrowheads="1" noTextEdit="1"/>
            </p:cNvSpPr>
            <p:nvPr/>
          </p:nvSpPr>
          <p:spPr bwMode="auto">
            <a:xfrm>
              <a:off x="303" y="1162"/>
              <a:ext cx="4881" cy="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2" name="Rectangle 8"/>
            <p:cNvSpPr>
              <a:spLocks noChangeArrowheads="1"/>
            </p:cNvSpPr>
            <p:nvPr/>
          </p:nvSpPr>
          <p:spPr bwMode="auto">
            <a:xfrm>
              <a:off x="303" y="1162"/>
              <a:ext cx="4881" cy="2632"/>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583" name="Line 9"/>
            <p:cNvSpPr>
              <a:spLocks noChangeShapeType="1"/>
            </p:cNvSpPr>
            <p:nvPr/>
          </p:nvSpPr>
          <p:spPr bwMode="auto">
            <a:xfrm flipH="1">
              <a:off x="3281" y="2784"/>
              <a:ext cx="497"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8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 y="2768"/>
              <a:ext cx="99"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Freeform 11"/>
            <p:cNvSpPr>
              <a:spLocks/>
            </p:cNvSpPr>
            <p:nvPr/>
          </p:nvSpPr>
          <p:spPr bwMode="auto">
            <a:xfrm>
              <a:off x="3232" y="2751"/>
              <a:ext cx="99" cy="66"/>
            </a:xfrm>
            <a:custGeom>
              <a:avLst/>
              <a:gdLst>
                <a:gd name="T0" fmla="*/ 0 w 99"/>
                <a:gd name="T1" fmla="*/ 33 h 66"/>
                <a:gd name="T2" fmla="*/ 99 w 99"/>
                <a:gd name="T3" fmla="*/ 66 h 66"/>
                <a:gd name="T4" fmla="*/ 82 w 99"/>
                <a:gd name="T5" fmla="*/ 33 h 66"/>
                <a:gd name="T6" fmla="*/ 99 w 99"/>
                <a:gd name="T7" fmla="*/ 0 h 66"/>
                <a:gd name="T8" fmla="*/ 0 w 99"/>
                <a:gd name="T9" fmla="*/ 33 h 66"/>
                <a:gd name="T10" fmla="*/ 0 60000 65536"/>
                <a:gd name="T11" fmla="*/ 0 60000 65536"/>
                <a:gd name="T12" fmla="*/ 0 60000 65536"/>
                <a:gd name="T13" fmla="*/ 0 60000 65536"/>
                <a:gd name="T14" fmla="*/ 0 60000 65536"/>
                <a:gd name="T15" fmla="*/ 0 w 99"/>
                <a:gd name="T16" fmla="*/ 0 h 66"/>
                <a:gd name="T17" fmla="*/ 99 w 99"/>
                <a:gd name="T18" fmla="*/ 66 h 66"/>
              </a:gdLst>
              <a:ahLst/>
              <a:cxnLst>
                <a:cxn ang="T10">
                  <a:pos x="T0" y="T1"/>
                </a:cxn>
                <a:cxn ang="T11">
                  <a:pos x="T2" y="T3"/>
                </a:cxn>
                <a:cxn ang="T12">
                  <a:pos x="T4" y="T5"/>
                </a:cxn>
                <a:cxn ang="T13">
                  <a:pos x="T6" y="T7"/>
                </a:cxn>
                <a:cxn ang="T14">
                  <a:pos x="T8" y="T9"/>
                </a:cxn>
              </a:cxnLst>
              <a:rect l="T15" t="T16" r="T17" b="T18"/>
              <a:pathLst>
                <a:path w="99" h="66">
                  <a:moveTo>
                    <a:pt x="0" y="33"/>
                  </a:moveTo>
                  <a:lnTo>
                    <a:pt x="99" y="66"/>
                  </a:lnTo>
                  <a:lnTo>
                    <a:pt x="82" y="33"/>
                  </a:lnTo>
                  <a:lnTo>
                    <a:pt x="99" y="0"/>
                  </a:lnTo>
                  <a:lnTo>
                    <a:pt x="0" y="33"/>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6" name="Line 12"/>
            <p:cNvSpPr>
              <a:spLocks noChangeShapeType="1"/>
            </p:cNvSpPr>
            <p:nvPr/>
          </p:nvSpPr>
          <p:spPr bwMode="auto">
            <a:xfrm flipH="1">
              <a:off x="3281" y="2039"/>
              <a:ext cx="497"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8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 y="2023"/>
              <a:ext cx="99"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Freeform 14"/>
            <p:cNvSpPr>
              <a:spLocks/>
            </p:cNvSpPr>
            <p:nvPr/>
          </p:nvSpPr>
          <p:spPr bwMode="auto">
            <a:xfrm>
              <a:off x="3232" y="2006"/>
              <a:ext cx="99" cy="66"/>
            </a:xfrm>
            <a:custGeom>
              <a:avLst/>
              <a:gdLst>
                <a:gd name="T0" fmla="*/ 0 w 99"/>
                <a:gd name="T1" fmla="*/ 33 h 66"/>
                <a:gd name="T2" fmla="*/ 99 w 99"/>
                <a:gd name="T3" fmla="*/ 66 h 66"/>
                <a:gd name="T4" fmla="*/ 82 w 99"/>
                <a:gd name="T5" fmla="*/ 33 h 66"/>
                <a:gd name="T6" fmla="*/ 99 w 99"/>
                <a:gd name="T7" fmla="*/ 0 h 66"/>
                <a:gd name="T8" fmla="*/ 0 w 99"/>
                <a:gd name="T9" fmla="*/ 33 h 66"/>
                <a:gd name="T10" fmla="*/ 0 60000 65536"/>
                <a:gd name="T11" fmla="*/ 0 60000 65536"/>
                <a:gd name="T12" fmla="*/ 0 60000 65536"/>
                <a:gd name="T13" fmla="*/ 0 60000 65536"/>
                <a:gd name="T14" fmla="*/ 0 60000 65536"/>
                <a:gd name="T15" fmla="*/ 0 w 99"/>
                <a:gd name="T16" fmla="*/ 0 h 66"/>
                <a:gd name="T17" fmla="*/ 99 w 99"/>
                <a:gd name="T18" fmla="*/ 66 h 66"/>
              </a:gdLst>
              <a:ahLst/>
              <a:cxnLst>
                <a:cxn ang="T10">
                  <a:pos x="T0" y="T1"/>
                </a:cxn>
                <a:cxn ang="T11">
                  <a:pos x="T2" y="T3"/>
                </a:cxn>
                <a:cxn ang="T12">
                  <a:pos x="T4" y="T5"/>
                </a:cxn>
                <a:cxn ang="T13">
                  <a:pos x="T6" y="T7"/>
                </a:cxn>
                <a:cxn ang="T14">
                  <a:pos x="T8" y="T9"/>
                </a:cxn>
              </a:cxnLst>
              <a:rect l="T15" t="T16" r="T17" b="T18"/>
              <a:pathLst>
                <a:path w="99" h="66">
                  <a:moveTo>
                    <a:pt x="0" y="33"/>
                  </a:moveTo>
                  <a:lnTo>
                    <a:pt x="99" y="66"/>
                  </a:lnTo>
                  <a:lnTo>
                    <a:pt x="82" y="33"/>
                  </a:lnTo>
                  <a:lnTo>
                    <a:pt x="99" y="0"/>
                  </a:lnTo>
                  <a:lnTo>
                    <a:pt x="0" y="33"/>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9" name="Line 15"/>
            <p:cNvSpPr>
              <a:spLocks noChangeShapeType="1"/>
            </p:cNvSpPr>
            <p:nvPr/>
          </p:nvSpPr>
          <p:spPr bwMode="auto">
            <a:xfrm>
              <a:off x="3182" y="2569"/>
              <a:ext cx="513"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9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 y="2552"/>
              <a:ext cx="83"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Freeform 17"/>
            <p:cNvSpPr>
              <a:spLocks/>
            </p:cNvSpPr>
            <p:nvPr/>
          </p:nvSpPr>
          <p:spPr bwMode="auto">
            <a:xfrm>
              <a:off x="3645" y="2536"/>
              <a:ext cx="100" cy="66"/>
            </a:xfrm>
            <a:custGeom>
              <a:avLst/>
              <a:gdLst>
                <a:gd name="T0" fmla="*/ 100 w 100"/>
                <a:gd name="T1" fmla="*/ 33 h 66"/>
                <a:gd name="T2" fmla="*/ 0 w 100"/>
                <a:gd name="T3" fmla="*/ 0 h 66"/>
                <a:gd name="T4" fmla="*/ 17 w 100"/>
                <a:gd name="T5" fmla="*/ 33 h 66"/>
                <a:gd name="T6" fmla="*/ 0 w 100"/>
                <a:gd name="T7" fmla="*/ 66 h 66"/>
                <a:gd name="T8" fmla="*/ 100 w 100"/>
                <a:gd name="T9" fmla="*/ 33 h 66"/>
                <a:gd name="T10" fmla="*/ 0 60000 65536"/>
                <a:gd name="T11" fmla="*/ 0 60000 65536"/>
                <a:gd name="T12" fmla="*/ 0 60000 65536"/>
                <a:gd name="T13" fmla="*/ 0 60000 65536"/>
                <a:gd name="T14" fmla="*/ 0 60000 65536"/>
                <a:gd name="T15" fmla="*/ 0 w 100"/>
                <a:gd name="T16" fmla="*/ 0 h 66"/>
                <a:gd name="T17" fmla="*/ 100 w 100"/>
                <a:gd name="T18" fmla="*/ 66 h 66"/>
              </a:gdLst>
              <a:ahLst/>
              <a:cxnLst>
                <a:cxn ang="T10">
                  <a:pos x="T0" y="T1"/>
                </a:cxn>
                <a:cxn ang="T11">
                  <a:pos x="T2" y="T3"/>
                </a:cxn>
                <a:cxn ang="T12">
                  <a:pos x="T4" y="T5"/>
                </a:cxn>
                <a:cxn ang="T13">
                  <a:pos x="T6" y="T7"/>
                </a:cxn>
                <a:cxn ang="T14">
                  <a:pos x="T8" y="T9"/>
                </a:cxn>
              </a:cxnLst>
              <a:rect l="T15" t="T16" r="T17" b="T18"/>
              <a:pathLst>
                <a:path w="100" h="66">
                  <a:moveTo>
                    <a:pt x="100" y="33"/>
                  </a:moveTo>
                  <a:lnTo>
                    <a:pt x="0" y="0"/>
                  </a:lnTo>
                  <a:lnTo>
                    <a:pt x="17" y="33"/>
                  </a:lnTo>
                  <a:lnTo>
                    <a:pt x="0" y="66"/>
                  </a:lnTo>
                  <a:lnTo>
                    <a:pt x="100" y="33"/>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2" name="Line 18"/>
            <p:cNvSpPr>
              <a:spLocks noChangeShapeType="1"/>
            </p:cNvSpPr>
            <p:nvPr/>
          </p:nvSpPr>
          <p:spPr bwMode="auto">
            <a:xfrm>
              <a:off x="3182" y="1824"/>
              <a:ext cx="513"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9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 y="1824"/>
              <a:ext cx="83"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4" name="Freeform 20"/>
            <p:cNvSpPr>
              <a:spLocks/>
            </p:cNvSpPr>
            <p:nvPr/>
          </p:nvSpPr>
          <p:spPr bwMode="auto">
            <a:xfrm>
              <a:off x="3645" y="1808"/>
              <a:ext cx="100" cy="49"/>
            </a:xfrm>
            <a:custGeom>
              <a:avLst/>
              <a:gdLst>
                <a:gd name="T0" fmla="*/ 100 w 100"/>
                <a:gd name="T1" fmla="*/ 16 h 49"/>
                <a:gd name="T2" fmla="*/ 0 w 100"/>
                <a:gd name="T3" fmla="*/ 0 h 49"/>
                <a:gd name="T4" fmla="*/ 17 w 100"/>
                <a:gd name="T5" fmla="*/ 16 h 49"/>
                <a:gd name="T6" fmla="*/ 0 w 100"/>
                <a:gd name="T7" fmla="*/ 49 h 49"/>
                <a:gd name="T8" fmla="*/ 100 w 100"/>
                <a:gd name="T9" fmla="*/ 16 h 49"/>
                <a:gd name="T10" fmla="*/ 0 60000 65536"/>
                <a:gd name="T11" fmla="*/ 0 60000 65536"/>
                <a:gd name="T12" fmla="*/ 0 60000 65536"/>
                <a:gd name="T13" fmla="*/ 0 60000 65536"/>
                <a:gd name="T14" fmla="*/ 0 60000 65536"/>
                <a:gd name="T15" fmla="*/ 0 w 100"/>
                <a:gd name="T16" fmla="*/ 0 h 49"/>
                <a:gd name="T17" fmla="*/ 100 w 100"/>
                <a:gd name="T18" fmla="*/ 49 h 49"/>
              </a:gdLst>
              <a:ahLst/>
              <a:cxnLst>
                <a:cxn ang="T10">
                  <a:pos x="T0" y="T1"/>
                </a:cxn>
                <a:cxn ang="T11">
                  <a:pos x="T2" y="T3"/>
                </a:cxn>
                <a:cxn ang="T12">
                  <a:pos x="T4" y="T5"/>
                </a:cxn>
                <a:cxn ang="T13">
                  <a:pos x="T6" y="T7"/>
                </a:cxn>
                <a:cxn ang="T14">
                  <a:pos x="T8" y="T9"/>
                </a:cxn>
              </a:cxnLst>
              <a:rect l="T15" t="T16" r="T17" b="T18"/>
              <a:pathLst>
                <a:path w="100" h="49">
                  <a:moveTo>
                    <a:pt x="100" y="16"/>
                  </a:moveTo>
                  <a:lnTo>
                    <a:pt x="0" y="0"/>
                  </a:lnTo>
                  <a:lnTo>
                    <a:pt x="17" y="16"/>
                  </a:lnTo>
                  <a:lnTo>
                    <a:pt x="0" y="49"/>
                  </a:lnTo>
                  <a:lnTo>
                    <a:pt x="100" y="16"/>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5" name="Line 21"/>
            <p:cNvSpPr>
              <a:spLocks noChangeShapeType="1"/>
            </p:cNvSpPr>
            <p:nvPr/>
          </p:nvSpPr>
          <p:spPr bwMode="auto">
            <a:xfrm>
              <a:off x="3182" y="3413"/>
              <a:ext cx="513"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96"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 y="3397"/>
              <a:ext cx="83"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7" name="Freeform 23"/>
            <p:cNvSpPr>
              <a:spLocks/>
            </p:cNvSpPr>
            <p:nvPr/>
          </p:nvSpPr>
          <p:spPr bwMode="auto">
            <a:xfrm>
              <a:off x="3645" y="3380"/>
              <a:ext cx="100" cy="66"/>
            </a:xfrm>
            <a:custGeom>
              <a:avLst/>
              <a:gdLst>
                <a:gd name="T0" fmla="*/ 100 w 100"/>
                <a:gd name="T1" fmla="*/ 33 h 66"/>
                <a:gd name="T2" fmla="*/ 0 w 100"/>
                <a:gd name="T3" fmla="*/ 0 h 66"/>
                <a:gd name="T4" fmla="*/ 17 w 100"/>
                <a:gd name="T5" fmla="*/ 33 h 66"/>
                <a:gd name="T6" fmla="*/ 0 w 100"/>
                <a:gd name="T7" fmla="*/ 66 h 66"/>
                <a:gd name="T8" fmla="*/ 100 w 100"/>
                <a:gd name="T9" fmla="*/ 33 h 66"/>
                <a:gd name="T10" fmla="*/ 0 60000 65536"/>
                <a:gd name="T11" fmla="*/ 0 60000 65536"/>
                <a:gd name="T12" fmla="*/ 0 60000 65536"/>
                <a:gd name="T13" fmla="*/ 0 60000 65536"/>
                <a:gd name="T14" fmla="*/ 0 60000 65536"/>
                <a:gd name="T15" fmla="*/ 0 w 100"/>
                <a:gd name="T16" fmla="*/ 0 h 66"/>
                <a:gd name="T17" fmla="*/ 100 w 100"/>
                <a:gd name="T18" fmla="*/ 66 h 66"/>
              </a:gdLst>
              <a:ahLst/>
              <a:cxnLst>
                <a:cxn ang="T10">
                  <a:pos x="T0" y="T1"/>
                </a:cxn>
                <a:cxn ang="T11">
                  <a:pos x="T2" y="T3"/>
                </a:cxn>
                <a:cxn ang="T12">
                  <a:pos x="T4" y="T5"/>
                </a:cxn>
                <a:cxn ang="T13">
                  <a:pos x="T6" y="T7"/>
                </a:cxn>
                <a:cxn ang="T14">
                  <a:pos x="T8" y="T9"/>
                </a:cxn>
              </a:cxnLst>
              <a:rect l="T15" t="T16" r="T17" b="T18"/>
              <a:pathLst>
                <a:path w="100" h="66">
                  <a:moveTo>
                    <a:pt x="100" y="33"/>
                  </a:moveTo>
                  <a:lnTo>
                    <a:pt x="0" y="0"/>
                  </a:lnTo>
                  <a:lnTo>
                    <a:pt x="17" y="33"/>
                  </a:lnTo>
                  <a:lnTo>
                    <a:pt x="0" y="66"/>
                  </a:lnTo>
                  <a:lnTo>
                    <a:pt x="100" y="33"/>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8" name="Rectangle 24"/>
            <p:cNvSpPr>
              <a:spLocks noChangeArrowheads="1"/>
            </p:cNvSpPr>
            <p:nvPr/>
          </p:nvSpPr>
          <p:spPr bwMode="auto">
            <a:xfrm>
              <a:off x="3761" y="1526"/>
              <a:ext cx="1406" cy="2218"/>
            </a:xfrm>
            <a:prstGeom prst="rect">
              <a:avLst/>
            </a:prstGeom>
            <a:solidFill>
              <a:srgbClr val="8FD8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599" name="Rectangle 25"/>
            <p:cNvSpPr>
              <a:spLocks noChangeArrowheads="1"/>
            </p:cNvSpPr>
            <p:nvPr/>
          </p:nvSpPr>
          <p:spPr bwMode="auto">
            <a:xfrm>
              <a:off x="1809" y="1559"/>
              <a:ext cx="1406" cy="2218"/>
            </a:xfrm>
            <a:prstGeom prst="rect">
              <a:avLst/>
            </a:prstGeom>
            <a:solidFill>
              <a:srgbClr val="8FD8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0" name="Rectangle 26"/>
            <p:cNvSpPr>
              <a:spLocks noChangeArrowheads="1"/>
            </p:cNvSpPr>
            <p:nvPr/>
          </p:nvSpPr>
          <p:spPr bwMode="auto">
            <a:xfrm>
              <a:off x="4009" y="2586"/>
              <a:ext cx="1059"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1" name="Rectangle 27"/>
            <p:cNvSpPr>
              <a:spLocks noChangeArrowheads="1"/>
            </p:cNvSpPr>
            <p:nvPr/>
          </p:nvSpPr>
          <p:spPr bwMode="auto">
            <a:xfrm>
              <a:off x="4009" y="2586"/>
              <a:ext cx="1076" cy="447"/>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2" name="Rectangle 28"/>
            <p:cNvSpPr>
              <a:spLocks noChangeArrowheads="1"/>
            </p:cNvSpPr>
            <p:nvPr/>
          </p:nvSpPr>
          <p:spPr bwMode="auto">
            <a:xfrm>
              <a:off x="3960" y="2536"/>
              <a:ext cx="1059"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3" name="Rectangle 29"/>
            <p:cNvSpPr>
              <a:spLocks noChangeArrowheads="1"/>
            </p:cNvSpPr>
            <p:nvPr/>
          </p:nvSpPr>
          <p:spPr bwMode="auto">
            <a:xfrm>
              <a:off x="3960" y="2536"/>
              <a:ext cx="1075" cy="447"/>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4" name="AutoShape 30"/>
            <p:cNvSpPr>
              <a:spLocks noChangeArrowheads="1"/>
            </p:cNvSpPr>
            <p:nvPr/>
          </p:nvSpPr>
          <p:spPr bwMode="auto">
            <a:xfrm>
              <a:off x="1974" y="3248"/>
              <a:ext cx="1059" cy="430"/>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5" name="AutoShape 31"/>
            <p:cNvSpPr>
              <a:spLocks noChangeArrowheads="1"/>
            </p:cNvSpPr>
            <p:nvPr/>
          </p:nvSpPr>
          <p:spPr bwMode="auto">
            <a:xfrm>
              <a:off x="1974" y="3248"/>
              <a:ext cx="1076" cy="447"/>
            </a:xfrm>
            <a:prstGeom prst="roundRect">
              <a:avLst>
                <a:gd name="adj" fmla="val 48148"/>
              </a:avLst>
            </a:prstGeom>
            <a:noFill/>
            <a:ln w="17">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6" name="Rectangle 32"/>
            <p:cNvSpPr>
              <a:spLocks noChangeArrowheads="1"/>
            </p:cNvSpPr>
            <p:nvPr/>
          </p:nvSpPr>
          <p:spPr bwMode="auto">
            <a:xfrm>
              <a:off x="3993" y="3215"/>
              <a:ext cx="1059"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最终版本</a:t>
              </a:r>
            </a:p>
          </p:txBody>
        </p:sp>
        <p:sp>
          <p:nvSpPr>
            <p:cNvPr id="24607" name="Rectangle 33"/>
            <p:cNvSpPr>
              <a:spLocks noChangeArrowheads="1"/>
            </p:cNvSpPr>
            <p:nvPr/>
          </p:nvSpPr>
          <p:spPr bwMode="auto">
            <a:xfrm>
              <a:off x="3993" y="3215"/>
              <a:ext cx="1075" cy="447"/>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8" name="AutoShape 34"/>
            <p:cNvSpPr>
              <a:spLocks noChangeArrowheads="1"/>
            </p:cNvSpPr>
            <p:nvPr/>
          </p:nvSpPr>
          <p:spPr bwMode="auto">
            <a:xfrm>
              <a:off x="1974" y="2503"/>
              <a:ext cx="1059" cy="430"/>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09" name="AutoShape 35"/>
            <p:cNvSpPr>
              <a:spLocks noChangeArrowheads="1"/>
            </p:cNvSpPr>
            <p:nvPr/>
          </p:nvSpPr>
          <p:spPr bwMode="auto">
            <a:xfrm>
              <a:off x="1974" y="2503"/>
              <a:ext cx="1076" cy="447"/>
            </a:xfrm>
            <a:prstGeom prst="roundRect">
              <a:avLst>
                <a:gd name="adj" fmla="val 48148"/>
              </a:avLst>
            </a:prstGeom>
            <a:noFill/>
            <a:ln w="17">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0" name="Rectangle 36"/>
            <p:cNvSpPr>
              <a:spLocks noChangeArrowheads="1"/>
            </p:cNvSpPr>
            <p:nvPr/>
          </p:nvSpPr>
          <p:spPr bwMode="auto">
            <a:xfrm>
              <a:off x="3910" y="2486"/>
              <a:ext cx="1042" cy="414"/>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1" name="Rectangle 37"/>
            <p:cNvSpPr>
              <a:spLocks noChangeArrowheads="1"/>
            </p:cNvSpPr>
            <p:nvPr/>
          </p:nvSpPr>
          <p:spPr bwMode="auto">
            <a:xfrm>
              <a:off x="3910" y="2486"/>
              <a:ext cx="1059" cy="431"/>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2" name="AutoShape 38"/>
            <p:cNvSpPr>
              <a:spLocks noChangeArrowheads="1"/>
            </p:cNvSpPr>
            <p:nvPr/>
          </p:nvSpPr>
          <p:spPr bwMode="auto">
            <a:xfrm>
              <a:off x="1974" y="1774"/>
              <a:ext cx="1059" cy="414"/>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3" name="AutoShape 39"/>
            <p:cNvSpPr>
              <a:spLocks noChangeArrowheads="1"/>
            </p:cNvSpPr>
            <p:nvPr/>
          </p:nvSpPr>
          <p:spPr bwMode="auto">
            <a:xfrm>
              <a:off x="1974" y="1774"/>
              <a:ext cx="1076" cy="431"/>
            </a:xfrm>
            <a:prstGeom prst="roundRect">
              <a:avLst>
                <a:gd name="adj" fmla="val 50000"/>
              </a:avLst>
            </a:prstGeom>
            <a:noFill/>
            <a:ln w="17">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4" name="Rectangle 40"/>
            <p:cNvSpPr>
              <a:spLocks noChangeArrowheads="1"/>
            </p:cNvSpPr>
            <p:nvPr/>
          </p:nvSpPr>
          <p:spPr bwMode="auto">
            <a:xfrm>
              <a:off x="3976" y="1741"/>
              <a:ext cx="1059" cy="431"/>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5" name="Rectangle 41"/>
            <p:cNvSpPr>
              <a:spLocks noChangeArrowheads="1"/>
            </p:cNvSpPr>
            <p:nvPr/>
          </p:nvSpPr>
          <p:spPr bwMode="auto">
            <a:xfrm>
              <a:off x="3976" y="1741"/>
              <a:ext cx="1076" cy="447"/>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6" name="Rectangle 42"/>
            <p:cNvSpPr>
              <a:spLocks noChangeArrowheads="1"/>
            </p:cNvSpPr>
            <p:nvPr/>
          </p:nvSpPr>
          <p:spPr bwMode="auto">
            <a:xfrm>
              <a:off x="369" y="2503"/>
              <a:ext cx="1059"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7" name="Rectangle 43"/>
            <p:cNvSpPr>
              <a:spLocks noChangeArrowheads="1"/>
            </p:cNvSpPr>
            <p:nvPr/>
          </p:nvSpPr>
          <p:spPr bwMode="auto">
            <a:xfrm>
              <a:off x="369" y="2503"/>
              <a:ext cx="1076" cy="447"/>
            </a:xfrm>
            <a:prstGeom prst="rect">
              <a:avLst/>
            </a:prstGeom>
            <a:noFill/>
            <a:ln w="17">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8" name="Rectangle 44"/>
            <p:cNvSpPr>
              <a:spLocks noChangeArrowheads="1"/>
            </p:cNvSpPr>
            <p:nvPr/>
          </p:nvSpPr>
          <p:spPr bwMode="auto">
            <a:xfrm>
              <a:off x="3960" y="2536"/>
              <a:ext cx="1059"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19" name="Rectangle 45"/>
            <p:cNvSpPr>
              <a:spLocks noChangeArrowheads="1"/>
            </p:cNvSpPr>
            <p:nvPr/>
          </p:nvSpPr>
          <p:spPr bwMode="auto">
            <a:xfrm>
              <a:off x="3960" y="2536"/>
              <a:ext cx="1075" cy="447"/>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20" name="Rectangle 46"/>
            <p:cNvSpPr>
              <a:spLocks noChangeArrowheads="1"/>
            </p:cNvSpPr>
            <p:nvPr/>
          </p:nvSpPr>
          <p:spPr bwMode="auto">
            <a:xfrm>
              <a:off x="3910" y="2486"/>
              <a:ext cx="1059" cy="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21" name="Rectangle 47"/>
            <p:cNvSpPr>
              <a:spLocks noChangeArrowheads="1"/>
            </p:cNvSpPr>
            <p:nvPr/>
          </p:nvSpPr>
          <p:spPr bwMode="auto">
            <a:xfrm>
              <a:off x="3910" y="2486"/>
              <a:ext cx="1075" cy="447"/>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22" name="Rectangle 48"/>
            <p:cNvSpPr>
              <a:spLocks noChangeArrowheads="1"/>
            </p:cNvSpPr>
            <p:nvPr/>
          </p:nvSpPr>
          <p:spPr bwMode="auto">
            <a:xfrm>
              <a:off x="2156" y="1162"/>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并行活动</a:t>
              </a:r>
              <a:endParaRPr lang="zh-CN" altLang="zh-CN" sz="2409"/>
            </a:p>
          </p:txBody>
        </p:sp>
        <p:sp>
          <p:nvSpPr>
            <p:cNvPr id="24623" name="Line 52"/>
            <p:cNvSpPr>
              <a:spLocks noChangeShapeType="1"/>
            </p:cNvSpPr>
            <p:nvPr/>
          </p:nvSpPr>
          <p:spPr bwMode="auto">
            <a:xfrm>
              <a:off x="1378" y="2668"/>
              <a:ext cx="348" cy="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24"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 y="2668"/>
              <a:ext cx="83"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5" name="Freeform 54"/>
            <p:cNvSpPr>
              <a:spLocks/>
            </p:cNvSpPr>
            <p:nvPr/>
          </p:nvSpPr>
          <p:spPr bwMode="auto">
            <a:xfrm>
              <a:off x="1676" y="2652"/>
              <a:ext cx="100" cy="49"/>
            </a:xfrm>
            <a:custGeom>
              <a:avLst/>
              <a:gdLst>
                <a:gd name="T0" fmla="*/ 100 w 100"/>
                <a:gd name="T1" fmla="*/ 16 h 49"/>
                <a:gd name="T2" fmla="*/ 0 w 100"/>
                <a:gd name="T3" fmla="*/ 0 h 49"/>
                <a:gd name="T4" fmla="*/ 17 w 100"/>
                <a:gd name="T5" fmla="*/ 16 h 49"/>
                <a:gd name="T6" fmla="*/ 0 w 100"/>
                <a:gd name="T7" fmla="*/ 49 h 49"/>
                <a:gd name="T8" fmla="*/ 100 w 100"/>
                <a:gd name="T9" fmla="*/ 16 h 49"/>
                <a:gd name="T10" fmla="*/ 0 60000 65536"/>
                <a:gd name="T11" fmla="*/ 0 60000 65536"/>
                <a:gd name="T12" fmla="*/ 0 60000 65536"/>
                <a:gd name="T13" fmla="*/ 0 60000 65536"/>
                <a:gd name="T14" fmla="*/ 0 60000 65536"/>
                <a:gd name="T15" fmla="*/ 0 w 100"/>
                <a:gd name="T16" fmla="*/ 0 h 49"/>
                <a:gd name="T17" fmla="*/ 100 w 100"/>
                <a:gd name="T18" fmla="*/ 49 h 49"/>
              </a:gdLst>
              <a:ahLst/>
              <a:cxnLst>
                <a:cxn ang="T10">
                  <a:pos x="T0" y="T1"/>
                </a:cxn>
                <a:cxn ang="T11">
                  <a:pos x="T2" y="T3"/>
                </a:cxn>
                <a:cxn ang="T12">
                  <a:pos x="T4" y="T5"/>
                </a:cxn>
                <a:cxn ang="T13">
                  <a:pos x="T6" y="T7"/>
                </a:cxn>
                <a:cxn ang="T14">
                  <a:pos x="T8" y="T9"/>
                </a:cxn>
              </a:cxnLst>
              <a:rect l="T15" t="T16" r="T17" b="T18"/>
              <a:pathLst>
                <a:path w="100" h="49">
                  <a:moveTo>
                    <a:pt x="100" y="16"/>
                  </a:moveTo>
                  <a:lnTo>
                    <a:pt x="0" y="0"/>
                  </a:lnTo>
                  <a:lnTo>
                    <a:pt x="17" y="16"/>
                  </a:lnTo>
                  <a:lnTo>
                    <a:pt x="0" y="49"/>
                  </a:lnTo>
                  <a:lnTo>
                    <a:pt x="100" y="16"/>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26" name="Line 55"/>
            <p:cNvSpPr>
              <a:spLocks noChangeShapeType="1"/>
            </p:cNvSpPr>
            <p:nvPr/>
          </p:nvSpPr>
          <p:spPr bwMode="auto">
            <a:xfrm>
              <a:off x="2570" y="2155"/>
              <a:ext cx="1" cy="232"/>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27"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3" y="2354"/>
              <a:ext cx="50"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8" name="Freeform 57"/>
            <p:cNvSpPr>
              <a:spLocks/>
            </p:cNvSpPr>
            <p:nvPr/>
          </p:nvSpPr>
          <p:spPr bwMode="auto">
            <a:xfrm>
              <a:off x="2537" y="2337"/>
              <a:ext cx="66" cy="100"/>
            </a:xfrm>
            <a:custGeom>
              <a:avLst/>
              <a:gdLst>
                <a:gd name="T0" fmla="*/ 33 w 66"/>
                <a:gd name="T1" fmla="*/ 100 h 100"/>
                <a:gd name="T2" fmla="*/ 66 w 66"/>
                <a:gd name="T3" fmla="*/ 0 h 100"/>
                <a:gd name="T4" fmla="*/ 33 w 66"/>
                <a:gd name="T5" fmla="*/ 17 h 100"/>
                <a:gd name="T6" fmla="*/ 0 w 66"/>
                <a:gd name="T7" fmla="*/ 0 h 100"/>
                <a:gd name="T8" fmla="*/ 33 w 66"/>
                <a:gd name="T9" fmla="*/ 100 h 100"/>
                <a:gd name="T10" fmla="*/ 0 60000 65536"/>
                <a:gd name="T11" fmla="*/ 0 60000 65536"/>
                <a:gd name="T12" fmla="*/ 0 60000 65536"/>
                <a:gd name="T13" fmla="*/ 0 60000 65536"/>
                <a:gd name="T14" fmla="*/ 0 60000 65536"/>
                <a:gd name="T15" fmla="*/ 0 w 66"/>
                <a:gd name="T16" fmla="*/ 0 h 100"/>
                <a:gd name="T17" fmla="*/ 66 w 66"/>
                <a:gd name="T18" fmla="*/ 100 h 100"/>
              </a:gdLst>
              <a:ahLst/>
              <a:cxnLst>
                <a:cxn ang="T10">
                  <a:pos x="T0" y="T1"/>
                </a:cxn>
                <a:cxn ang="T11">
                  <a:pos x="T2" y="T3"/>
                </a:cxn>
                <a:cxn ang="T12">
                  <a:pos x="T4" y="T5"/>
                </a:cxn>
                <a:cxn ang="T13">
                  <a:pos x="T6" y="T7"/>
                </a:cxn>
                <a:cxn ang="T14">
                  <a:pos x="T8" y="T9"/>
                </a:cxn>
              </a:cxnLst>
              <a:rect l="T15" t="T16" r="T17" b="T18"/>
              <a:pathLst>
                <a:path w="66" h="100">
                  <a:moveTo>
                    <a:pt x="33" y="100"/>
                  </a:moveTo>
                  <a:lnTo>
                    <a:pt x="66" y="0"/>
                  </a:lnTo>
                  <a:lnTo>
                    <a:pt x="33" y="17"/>
                  </a:lnTo>
                  <a:lnTo>
                    <a:pt x="0" y="0"/>
                  </a:lnTo>
                  <a:lnTo>
                    <a:pt x="33" y="100"/>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29" name="Line 58"/>
            <p:cNvSpPr>
              <a:spLocks noChangeShapeType="1"/>
            </p:cNvSpPr>
            <p:nvPr/>
          </p:nvSpPr>
          <p:spPr bwMode="auto">
            <a:xfrm flipV="1">
              <a:off x="2355" y="2205"/>
              <a:ext cx="1" cy="265"/>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3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8" y="2172"/>
              <a:ext cx="50"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1" name="Freeform 60"/>
            <p:cNvSpPr>
              <a:spLocks/>
            </p:cNvSpPr>
            <p:nvPr/>
          </p:nvSpPr>
          <p:spPr bwMode="auto">
            <a:xfrm>
              <a:off x="2322" y="2155"/>
              <a:ext cx="66" cy="100"/>
            </a:xfrm>
            <a:custGeom>
              <a:avLst/>
              <a:gdLst>
                <a:gd name="T0" fmla="*/ 33 w 66"/>
                <a:gd name="T1" fmla="*/ 0 h 100"/>
                <a:gd name="T2" fmla="*/ 0 w 66"/>
                <a:gd name="T3" fmla="*/ 100 h 100"/>
                <a:gd name="T4" fmla="*/ 33 w 66"/>
                <a:gd name="T5" fmla="*/ 83 h 100"/>
                <a:gd name="T6" fmla="*/ 66 w 66"/>
                <a:gd name="T7" fmla="*/ 100 h 100"/>
                <a:gd name="T8" fmla="*/ 33 w 66"/>
                <a:gd name="T9" fmla="*/ 0 h 100"/>
                <a:gd name="T10" fmla="*/ 0 60000 65536"/>
                <a:gd name="T11" fmla="*/ 0 60000 65536"/>
                <a:gd name="T12" fmla="*/ 0 60000 65536"/>
                <a:gd name="T13" fmla="*/ 0 60000 65536"/>
                <a:gd name="T14" fmla="*/ 0 60000 65536"/>
                <a:gd name="T15" fmla="*/ 0 w 66"/>
                <a:gd name="T16" fmla="*/ 0 h 100"/>
                <a:gd name="T17" fmla="*/ 66 w 66"/>
                <a:gd name="T18" fmla="*/ 100 h 100"/>
              </a:gdLst>
              <a:ahLst/>
              <a:cxnLst>
                <a:cxn ang="T10">
                  <a:pos x="T0" y="T1"/>
                </a:cxn>
                <a:cxn ang="T11">
                  <a:pos x="T2" y="T3"/>
                </a:cxn>
                <a:cxn ang="T12">
                  <a:pos x="T4" y="T5"/>
                </a:cxn>
                <a:cxn ang="T13">
                  <a:pos x="T6" y="T7"/>
                </a:cxn>
                <a:cxn ang="T14">
                  <a:pos x="T8" y="T9"/>
                </a:cxn>
              </a:cxnLst>
              <a:rect l="T15" t="T16" r="T17" b="T18"/>
              <a:pathLst>
                <a:path w="66" h="100">
                  <a:moveTo>
                    <a:pt x="33" y="0"/>
                  </a:moveTo>
                  <a:lnTo>
                    <a:pt x="0" y="100"/>
                  </a:lnTo>
                  <a:lnTo>
                    <a:pt x="33" y="83"/>
                  </a:lnTo>
                  <a:lnTo>
                    <a:pt x="66" y="100"/>
                  </a:lnTo>
                  <a:lnTo>
                    <a:pt x="33" y="0"/>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32" name="Line 61"/>
            <p:cNvSpPr>
              <a:spLocks noChangeShapeType="1"/>
            </p:cNvSpPr>
            <p:nvPr/>
          </p:nvSpPr>
          <p:spPr bwMode="auto">
            <a:xfrm>
              <a:off x="2570" y="2884"/>
              <a:ext cx="1" cy="231"/>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33"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3" y="3082"/>
              <a:ext cx="50"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4" name="Freeform 63"/>
            <p:cNvSpPr>
              <a:spLocks/>
            </p:cNvSpPr>
            <p:nvPr/>
          </p:nvSpPr>
          <p:spPr bwMode="auto">
            <a:xfrm>
              <a:off x="2537" y="3066"/>
              <a:ext cx="66" cy="99"/>
            </a:xfrm>
            <a:custGeom>
              <a:avLst/>
              <a:gdLst>
                <a:gd name="T0" fmla="*/ 33 w 66"/>
                <a:gd name="T1" fmla="*/ 99 h 99"/>
                <a:gd name="T2" fmla="*/ 66 w 66"/>
                <a:gd name="T3" fmla="*/ 0 h 99"/>
                <a:gd name="T4" fmla="*/ 33 w 66"/>
                <a:gd name="T5" fmla="*/ 16 h 99"/>
                <a:gd name="T6" fmla="*/ 0 w 66"/>
                <a:gd name="T7" fmla="*/ 0 h 99"/>
                <a:gd name="T8" fmla="*/ 33 w 66"/>
                <a:gd name="T9" fmla="*/ 99 h 99"/>
                <a:gd name="T10" fmla="*/ 0 60000 65536"/>
                <a:gd name="T11" fmla="*/ 0 60000 65536"/>
                <a:gd name="T12" fmla="*/ 0 60000 65536"/>
                <a:gd name="T13" fmla="*/ 0 60000 65536"/>
                <a:gd name="T14" fmla="*/ 0 60000 65536"/>
                <a:gd name="T15" fmla="*/ 0 w 66"/>
                <a:gd name="T16" fmla="*/ 0 h 99"/>
                <a:gd name="T17" fmla="*/ 66 w 66"/>
                <a:gd name="T18" fmla="*/ 99 h 99"/>
              </a:gdLst>
              <a:ahLst/>
              <a:cxnLst>
                <a:cxn ang="T10">
                  <a:pos x="T0" y="T1"/>
                </a:cxn>
                <a:cxn ang="T11">
                  <a:pos x="T2" y="T3"/>
                </a:cxn>
                <a:cxn ang="T12">
                  <a:pos x="T4" y="T5"/>
                </a:cxn>
                <a:cxn ang="T13">
                  <a:pos x="T6" y="T7"/>
                </a:cxn>
                <a:cxn ang="T14">
                  <a:pos x="T8" y="T9"/>
                </a:cxn>
              </a:cxnLst>
              <a:rect l="T15" t="T16" r="T17" b="T18"/>
              <a:pathLst>
                <a:path w="66" h="99">
                  <a:moveTo>
                    <a:pt x="33" y="99"/>
                  </a:moveTo>
                  <a:lnTo>
                    <a:pt x="66" y="0"/>
                  </a:lnTo>
                  <a:lnTo>
                    <a:pt x="33" y="16"/>
                  </a:lnTo>
                  <a:lnTo>
                    <a:pt x="0" y="0"/>
                  </a:lnTo>
                  <a:lnTo>
                    <a:pt x="33" y="99"/>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35" name="Line 64"/>
            <p:cNvSpPr>
              <a:spLocks noChangeShapeType="1"/>
            </p:cNvSpPr>
            <p:nvPr/>
          </p:nvSpPr>
          <p:spPr bwMode="auto">
            <a:xfrm flipV="1">
              <a:off x="2355" y="2950"/>
              <a:ext cx="1" cy="248"/>
            </a:xfrm>
            <a:prstGeom prst="line">
              <a:avLst/>
            </a:prstGeom>
            <a:noFill/>
            <a:ln w="17">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636" name="Picture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8" y="2917"/>
              <a:ext cx="5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37" name="Freeform 66"/>
            <p:cNvSpPr>
              <a:spLocks/>
            </p:cNvSpPr>
            <p:nvPr/>
          </p:nvSpPr>
          <p:spPr bwMode="auto">
            <a:xfrm>
              <a:off x="2322" y="2900"/>
              <a:ext cx="66" cy="99"/>
            </a:xfrm>
            <a:custGeom>
              <a:avLst/>
              <a:gdLst>
                <a:gd name="T0" fmla="*/ 33 w 66"/>
                <a:gd name="T1" fmla="*/ 0 h 99"/>
                <a:gd name="T2" fmla="*/ 0 w 66"/>
                <a:gd name="T3" fmla="*/ 99 h 99"/>
                <a:gd name="T4" fmla="*/ 33 w 66"/>
                <a:gd name="T5" fmla="*/ 83 h 99"/>
                <a:gd name="T6" fmla="*/ 66 w 66"/>
                <a:gd name="T7" fmla="*/ 99 h 99"/>
                <a:gd name="T8" fmla="*/ 33 w 66"/>
                <a:gd name="T9" fmla="*/ 0 h 99"/>
                <a:gd name="T10" fmla="*/ 0 60000 65536"/>
                <a:gd name="T11" fmla="*/ 0 60000 65536"/>
                <a:gd name="T12" fmla="*/ 0 60000 65536"/>
                <a:gd name="T13" fmla="*/ 0 60000 65536"/>
                <a:gd name="T14" fmla="*/ 0 60000 65536"/>
                <a:gd name="T15" fmla="*/ 0 w 66"/>
                <a:gd name="T16" fmla="*/ 0 h 99"/>
                <a:gd name="T17" fmla="*/ 66 w 66"/>
                <a:gd name="T18" fmla="*/ 99 h 99"/>
              </a:gdLst>
              <a:ahLst/>
              <a:cxnLst>
                <a:cxn ang="T10">
                  <a:pos x="T0" y="T1"/>
                </a:cxn>
                <a:cxn ang="T11">
                  <a:pos x="T2" y="T3"/>
                </a:cxn>
                <a:cxn ang="T12">
                  <a:pos x="T4" y="T5"/>
                </a:cxn>
                <a:cxn ang="T13">
                  <a:pos x="T6" y="T7"/>
                </a:cxn>
                <a:cxn ang="T14">
                  <a:pos x="T8" y="T9"/>
                </a:cxn>
              </a:cxnLst>
              <a:rect l="T15" t="T16" r="T17" b="T18"/>
              <a:pathLst>
                <a:path w="66" h="99">
                  <a:moveTo>
                    <a:pt x="33" y="0"/>
                  </a:moveTo>
                  <a:lnTo>
                    <a:pt x="0" y="99"/>
                  </a:lnTo>
                  <a:lnTo>
                    <a:pt x="33" y="83"/>
                  </a:lnTo>
                  <a:lnTo>
                    <a:pt x="66" y="99"/>
                  </a:lnTo>
                  <a:lnTo>
                    <a:pt x="33" y="0"/>
                  </a:lnTo>
                  <a:close/>
                </a:path>
              </a:pathLst>
            </a:custGeom>
            <a:noFill/>
            <a:ln w="17">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38" name="AutoShape 67"/>
            <p:cNvSpPr>
              <a:spLocks noChangeArrowheads="1"/>
            </p:cNvSpPr>
            <p:nvPr/>
          </p:nvSpPr>
          <p:spPr bwMode="auto">
            <a:xfrm>
              <a:off x="1941" y="3198"/>
              <a:ext cx="1042" cy="43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39" name="AutoShape 68"/>
            <p:cNvSpPr>
              <a:spLocks noChangeArrowheads="1"/>
            </p:cNvSpPr>
            <p:nvPr/>
          </p:nvSpPr>
          <p:spPr bwMode="auto">
            <a:xfrm>
              <a:off x="1941" y="3198"/>
              <a:ext cx="1059" cy="447"/>
            </a:xfrm>
            <a:prstGeom prst="roundRect">
              <a:avLst>
                <a:gd name="adj" fmla="val 48148"/>
              </a:avLst>
            </a:prstGeom>
            <a:noFill/>
            <a:ln w="17">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0" name="Rectangle 71"/>
            <p:cNvSpPr>
              <a:spLocks noChangeArrowheads="1"/>
            </p:cNvSpPr>
            <p:nvPr/>
          </p:nvSpPr>
          <p:spPr bwMode="auto">
            <a:xfrm>
              <a:off x="1985" y="3298"/>
              <a:ext cx="9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dirty="0"/>
                <a:t>有效性验证</a:t>
              </a:r>
              <a:endParaRPr lang="zh-CN" altLang="zh-CN" sz="2409" dirty="0"/>
            </a:p>
          </p:txBody>
        </p:sp>
        <p:sp>
          <p:nvSpPr>
            <p:cNvPr id="24641" name="Rectangle 73"/>
            <p:cNvSpPr>
              <a:spLocks noChangeArrowheads="1"/>
            </p:cNvSpPr>
            <p:nvPr/>
          </p:nvSpPr>
          <p:spPr bwMode="auto">
            <a:xfrm>
              <a:off x="3943" y="3182"/>
              <a:ext cx="1076" cy="430"/>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2" name="AutoShape 77"/>
            <p:cNvSpPr>
              <a:spLocks noChangeArrowheads="1"/>
            </p:cNvSpPr>
            <p:nvPr/>
          </p:nvSpPr>
          <p:spPr bwMode="auto">
            <a:xfrm>
              <a:off x="1941" y="2470"/>
              <a:ext cx="1042" cy="414"/>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3" name="AutoShape 78"/>
            <p:cNvSpPr>
              <a:spLocks noChangeArrowheads="1"/>
            </p:cNvSpPr>
            <p:nvPr/>
          </p:nvSpPr>
          <p:spPr bwMode="auto">
            <a:xfrm>
              <a:off x="1941" y="2470"/>
              <a:ext cx="1059" cy="430"/>
            </a:xfrm>
            <a:prstGeom prst="roundRect">
              <a:avLst>
                <a:gd name="adj" fmla="val 50000"/>
              </a:avLst>
            </a:prstGeom>
            <a:noFill/>
            <a:ln w="17">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4" name="Rectangle 79"/>
            <p:cNvSpPr>
              <a:spLocks noChangeArrowheads="1"/>
            </p:cNvSpPr>
            <p:nvPr/>
          </p:nvSpPr>
          <p:spPr bwMode="auto">
            <a:xfrm>
              <a:off x="2277" y="2548"/>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开发</a:t>
              </a:r>
              <a:endParaRPr lang="zh-CN" altLang="zh-CN" sz="2409"/>
            </a:p>
          </p:txBody>
        </p:sp>
        <p:sp>
          <p:nvSpPr>
            <p:cNvPr id="24645" name="Rectangle 82"/>
            <p:cNvSpPr>
              <a:spLocks noChangeArrowheads="1"/>
            </p:cNvSpPr>
            <p:nvPr/>
          </p:nvSpPr>
          <p:spPr bwMode="auto">
            <a:xfrm>
              <a:off x="3860" y="2437"/>
              <a:ext cx="1059"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409"/>
                <a:t>中间版本</a:t>
              </a:r>
            </a:p>
          </p:txBody>
        </p:sp>
        <p:sp>
          <p:nvSpPr>
            <p:cNvPr id="24646" name="Rectangle 83"/>
            <p:cNvSpPr>
              <a:spLocks noChangeArrowheads="1"/>
            </p:cNvSpPr>
            <p:nvPr/>
          </p:nvSpPr>
          <p:spPr bwMode="auto">
            <a:xfrm>
              <a:off x="3860" y="2437"/>
              <a:ext cx="1076" cy="447"/>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7" name="AutoShape 89"/>
            <p:cNvSpPr>
              <a:spLocks noChangeArrowheads="1"/>
            </p:cNvSpPr>
            <p:nvPr/>
          </p:nvSpPr>
          <p:spPr bwMode="auto">
            <a:xfrm>
              <a:off x="1968" y="1747"/>
              <a:ext cx="1042" cy="430"/>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8" name="AutoShape 90"/>
            <p:cNvSpPr>
              <a:spLocks noChangeArrowheads="1"/>
            </p:cNvSpPr>
            <p:nvPr/>
          </p:nvSpPr>
          <p:spPr bwMode="auto">
            <a:xfrm>
              <a:off x="1941" y="1725"/>
              <a:ext cx="1059" cy="447"/>
            </a:xfrm>
            <a:prstGeom prst="roundRect">
              <a:avLst>
                <a:gd name="adj" fmla="val 48148"/>
              </a:avLst>
            </a:prstGeom>
            <a:noFill/>
            <a:ln w="17">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49" name="Rectangle 91"/>
            <p:cNvSpPr>
              <a:spLocks noChangeArrowheads="1"/>
            </p:cNvSpPr>
            <p:nvPr/>
          </p:nvSpPr>
          <p:spPr bwMode="auto">
            <a:xfrm>
              <a:off x="2090" y="1841"/>
              <a:ext cx="7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409"/>
                <a:t>描述</a:t>
              </a:r>
              <a:endParaRPr lang="zh-CN" altLang="zh-CN" sz="2409"/>
            </a:p>
          </p:txBody>
        </p:sp>
        <p:sp>
          <p:nvSpPr>
            <p:cNvPr id="24650" name="Rectangle 93"/>
            <p:cNvSpPr>
              <a:spLocks noChangeArrowheads="1"/>
            </p:cNvSpPr>
            <p:nvPr/>
          </p:nvSpPr>
          <p:spPr bwMode="auto">
            <a:xfrm>
              <a:off x="3927" y="1692"/>
              <a:ext cx="105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409"/>
                <a:t>初始版本</a:t>
              </a:r>
            </a:p>
          </p:txBody>
        </p:sp>
        <p:sp>
          <p:nvSpPr>
            <p:cNvPr id="24651" name="Rectangle 94"/>
            <p:cNvSpPr>
              <a:spLocks noChangeArrowheads="1"/>
            </p:cNvSpPr>
            <p:nvPr/>
          </p:nvSpPr>
          <p:spPr bwMode="auto">
            <a:xfrm>
              <a:off x="3927" y="1692"/>
              <a:ext cx="1075" cy="447"/>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52" name="Rectangle 96"/>
            <p:cNvSpPr>
              <a:spLocks noChangeArrowheads="1"/>
            </p:cNvSpPr>
            <p:nvPr/>
          </p:nvSpPr>
          <p:spPr bwMode="auto">
            <a:xfrm>
              <a:off x="4241" y="1874"/>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zh-CN" sz="2409"/>
            </a:p>
          </p:txBody>
        </p:sp>
        <p:sp>
          <p:nvSpPr>
            <p:cNvPr id="24653" name="Rectangle 98"/>
            <p:cNvSpPr>
              <a:spLocks noChangeArrowheads="1"/>
            </p:cNvSpPr>
            <p:nvPr/>
          </p:nvSpPr>
          <p:spPr bwMode="auto">
            <a:xfrm>
              <a:off x="320" y="2470"/>
              <a:ext cx="1058" cy="4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54" name="Rectangle 99"/>
            <p:cNvSpPr>
              <a:spLocks noChangeArrowheads="1"/>
            </p:cNvSpPr>
            <p:nvPr/>
          </p:nvSpPr>
          <p:spPr bwMode="auto">
            <a:xfrm>
              <a:off x="320" y="2470"/>
              <a:ext cx="1075" cy="430"/>
            </a:xfrm>
            <a:prstGeom prst="rect">
              <a:avLst/>
            </a:prstGeom>
            <a:noFill/>
            <a:ln w="17">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655" name="Rectangle 100"/>
            <p:cNvSpPr>
              <a:spLocks noChangeArrowheads="1"/>
            </p:cNvSpPr>
            <p:nvPr/>
          </p:nvSpPr>
          <p:spPr bwMode="auto">
            <a:xfrm>
              <a:off x="500" y="2567"/>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框架描述</a:t>
              </a:r>
              <a:endParaRPr lang="zh-CN" altLang="zh-CN" sz="2409"/>
            </a:p>
          </p:txBody>
        </p:sp>
      </p:grpSp>
      <p:sp>
        <p:nvSpPr>
          <p:cNvPr id="80" name="TextBox 76"/>
          <p:cNvSpPr txBox="1">
            <a:spLocks noChangeArrowheads="1"/>
          </p:cNvSpPr>
          <p:nvPr/>
        </p:nvSpPr>
        <p:spPr bwMode="auto">
          <a:xfrm>
            <a:off x="756370" y="35938"/>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ea typeface="宋体" panose="02010600030101010101" pitchFamily="2" charset="-122"/>
              </a:rPr>
              <a:t>进化式开发框架</a:t>
            </a:r>
            <a:endParaRPr lang="zh-CN" altLang="en-US" sz="2400" dirty="0">
              <a:latin typeface="微软雅黑" panose="020B0503020204020204" pitchFamily="34" charset="-122"/>
            </a:endParaRPr>
          </a:p>
        </p:txBody>
      </p:sp>
      <p:cxnSp>
        <p:nvCxnSpPr>
          <p:cNvPr id="81"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Rectangle 3"/>
          <p:cNvSpPr>
            <a:spLocks noGrp="1" noChangeArrowheads="1"/>
          </p:cNvSpPr>
          <p:nvPr>
            <p:ph idx="1"/>
          </p:nvPr>
        </p:nvSpPr>
        <p:spPr bwMode="auto">
          <a:xfrm>
            <a:off x="607532" y="4255019"/>
            <a:ext cx="8225138" cy="24863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733" tIns="44570" rIns="90733" bIns="44570" numCol="1" anchor="t" anchorCtr="0" compatLnSpc="1">
            <a:prstTxWarp prst="textNoShape">
              <a:avLst/>
            </a:prstTxWarp>
          </a:bodyPr>
          <a:lstStyle/>
          <a:p>
            <a:pPr eaLnBrk="1" hangingPunct="1"/>
            <a:r>
              <a:rPr lang="zh-CN" altLang="en-US" dirty="0" smtClean="0">
                <a:ea typeface="宋体" panose="02010600030101010101" pitchFamily="2" charset="-122"/>
              </a:rPr>
              <a:t>问题</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缺少过程的可见性：项目管理通常情况是靠经验来把握进度；</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系统结构较差：由于频繁的变更，结构比较脆弱</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需要额外的技术</a:t>
            </a:r>
            <a:r>
              <a:rPr lang="en-GB" altLang="zh-CN" dirty="0" smtClean="0">
                <a:ea typeface="宋体" panose="02010600030101010101" pitchFamily="2" charset="-122"/>
              </a:rPr>
              <a:t> (</a:t>
            </a:r>
            <a:r>
              <a:rPr lang="zh-CN" altLang="en-US" dirty="0" smtClean="0">
                <a:ea typeface="宋体" panose="02010600030101010101" pitchFamily="2" charset="-122"/>
              </a:rPr>
              <a:t>如原型设计技术等</a:t>
            </a:r>
            <a:r>
              <a:rPr lang="en-US" altLang="zh-CN" dirty="0" smtClean="0">
                <a:ea typeface="宋体" panose="02010600030101010101" pitchFamily="2" charset="-122"/>
              </a:rPr>
              <a:t>)</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应用</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小型或中型系统，可采用进化式开发方法</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大型系统中采用混合开发模式。</a:t>
            </a:r>
            <a:endParaRPr lang="en-GB" altLang="zh-CN" dirty="0" smtClean="0">
              <a:ea typeface="宋体" panose="02010600030101010101" pitchFamily="2" charset="-122"/>
            </a:endParaRPr>
          </a:p>
        </p:txBody>
      </p:sp>
    </p:spTree>
    <p:extLst>
      <p:ext uri="{BB962C8B-B14F-4D97-AF65-F5344CB8AC3E}">
        <p14:creationId xmlns:p14="http://schemas.microsoft.com/office/powerpoint/2010/main" val="220084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left)">
                                      <p:cBhvr>
                                        <p:cTn id="12" dur="500"/>
                                        <p:tgtEl>
                                          <p:spTgt spid="81"/>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0"/>
                                        </p:tgtEl>
                                        <p:attrNameLst>
                                          <p:attrName>style.visibility</p:attrName>
                                        </p:attrNameLst>
                                      </p:cBhvr>
                                      <p:to>
                                        <p:strVal val="visible"/>
                                      </p:to>
                                    </p:set>
                                    <p:anim calcmode="lin" valueType="num">
                                      <p:cBhvr>
                                        <p:cTn id="16" dur="4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80"/>
                                        </p:tgtEl>
                                        <p:attrNameLst>
                                          <p:attrName>ppt_y</p:attrName>
                                        </p:attrNameLst>
                                      </p:cBhvr>
                                      <p:tavLst>
                                        <p:tav tm="0">
                                          <p:val>
                                            <p:strVal val="#ppt_y"/>
                                          </p:val>
                                        </p:tav>
                                        <p:tav tm="100000">
                                          <p:val>
                                            <p:strVal val="#ppt_y"/>
                                          </p:val>
                                        </p:tav>
                                      </p:tavLst>
                                    </p:anim>
                                    <p:anim calcmode="lin" valueType="num">
                                      <p:cBhvr>
                                        <p:cTn id="18" dur="4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utoUpdateAnimBg="0"/>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idx="1"/>
          </p:nvPr>
        </p:nvSpPr>
        <p:spPr>
          <a:xfrm>
            <a:off x="460226" y="976756"/>
            <a:ext cx="8225138" cy="2370981"/>
          </a:xfrm>
        </p:spPr>
        <p:txBody>
          <a:bodyPr rtlCol="0">
            <a:normAutofit fontScale="92500" lnSpcReduction="10000"/>
          </a:bodyPr>
          <a:lstStyle/>
          <a:p>
            <a:pPr marL="342792" indent="-342792" eaLnBrk="1" fontAlgn="auto" hangingPunct="1">
              <a:lnSpc>
                <a:spcPct val="90000"/>
              </a:lnSpc>
              <a:spcBef>
                <a:spcPts val="250"/>
              </a:spcBef>
              <a:spcAft>
                <a:spcPts val="0"/>
              </a:spcAft>
              <a:buFont typeface="Cambria"/>
              <a:buChar char="+"/>
              <a:defRPr/>
            </a:pPr>
            <a:r>
              <a:rPr lang="zh-CN" altLang="en-US" dirty="0" smtClean="0">
                <a:ea typeface="宋体" pitchFamily="2" charset="-122"/>
              </a:rPr>
              <a:t>基于重用的系统集成开发</a:t>
            </a:r>
            <a:endParaRPr lang="en-US" altLang="zh-CN" dirty="0" smtClean="0">
              <a:ea typeface="宋体" pitchFamily="2" charset="-122"/>
            </a:endParaRPr>
          </a:p>
          <a:p>
            <a:pPr marL="624819" lvl="1" indent="-342792" eaLnBrk="1" fontAlgn="auto" hangingPunct="1">
              <a:lnSpc>
                <a:spcPct val="90000"/>
              </a:lnSpc>
              <a:spcBef>
                <a:spcPts val="250"/>
              </a:spcBef>
              <a:spcAft>
                <a:spcPts val="0"/>
              </a:spcAft>
              <a:buFont typeface="Cambria"/>
              <a:buChar char="+"/>
              <a:defRPr/>
            </a:pPr>
            <a:r>
              <a:rPr lang="zh-CN" altLang="en-US" dirty="0" smtClean="0">
                <a:ea typeface="宋体" pitchFamily="2" charset="-122"/>
              </a:rPr>
              <a:t>已经存在的构件</a:t>
            </a:r>
            <a:endParaRPr lang="en-US" altLang="zh-CN" dirty="0" smtClean="0">
              <a:ea typeface="宋体" pitchFamily="2" charset="-122"/>
            </a:endParaRPr>
          </a:p>
          <a:p>
            <a:pPr marL="624819" lvl="1" indent="-342792" eaLnBrk="1" fontAlgn="auto" hangingPunct="1">
              <a:lnSpc>
                <a:spcPct val="90000"/>
              </a:lnSpc>
              <a:spcBef>
                <a:spcPts val="250"/>
              </a:spcBef>
              <a:spcAft>
                <a:spcPts val="0"/>
              </a:spcAft>
              <a:buFont typeface="Cambria"/>
              <a:buChar char="+"/>
              <a:defRPr/>
            </a:pPr>
            <a:r>
              <a:rPr lang="zh-CN" altLang="en-US" dirty="0" smtClean="0">
                <a:ea typeface="宋体" pitchFamily="2" charset="-122"/>
              </a:rPr>
              <a:t>市场上提供的服务构件</a:t>
            </a:r>
            <a:endParaRPr lang="en-GB" altLang="zh-CN" dirty="0">
              <a:ea typeface="宋体" pitchFamily="2" charset="-122"/>
            </a:endParaRPr>
          </a:p>
          <a:p>
            <a:pPr marL="342792" indent="-342792" eaLnBrk="1" fontAlgn="auto" hangingPunct="1">
              <a:lnSpc>
                <a:spcPct val="90000"/>
              </a:lnSpc>
              <a:spcBef>
                <a:spcPts val="250"/>
              </a:spcBef>
              <a:spcAft>
                <a:spcPts val="0"/>
              </a:spcAft>
              <a:buFont typeface="Cambria"/>
              <a:buChar char="+"/>
              <a:defRPr/>
            </a:pPr>
            <a:r>
              <a:rPr lang="zh-CN" altLang="en-US" dirty="0" smtClean="0">
                <a:ea typeface="宋体" pitchFamily="2" charset="-122"/>
              </a:rPr>
              <a:t>过程阶段：</a:t>
            </a:r>
            <a:endParaRPr lang="en-GB" altLang="zh-CN" dirty="0">
              <a:ea typeface="宋体" pitchFamily="2" charset="-122"/>
            </a:endParaRPr>
          </a:p>
          <a:p>
            <a:pPr marL="742716" lvl="1" indent="-285660" eaLnBrk="1" fontAlgn="auto" hangingPunct="1">
              <a:lnSpc>
                <a:spcPct val="90000"/>
              </a:lnSpc>
              <a:spcBef>
                <a:spcPts val="250"/>
              </a:spcBef>
              <a:spcAft>
                <a:spcPts val="0"/>
              </a:spcAft>
              <a:buFont typeface="Cambria"/>
              <a:buChar char="–"/>
              <a:defRPr/>
            </a:pPr>
            <a:r>
              <a:rPr lang="zh-CN" altLang="en-US" dirty="0" smtClean="0">
                <a:ea typeface="宋体" pitchFamily="2" charset="-122"/>
              </a:rPr>
              <a:t>组件分析</a:t>
            </a:r>
            <a:r>
              <a:rPr lang="en-GB" altLang="zh-CN" dirty="0" smtClean="0">
                <a:ea typeface="宋体" pitchFamily="2" charset="-122"/>
              </a:rPr>
              <a:t>;</a:t>
            </a:r>
            <a:endParaRPr lang="en-GB" altLang="zh-CN" dirty="0">
              <a:ea typeface="宋体" pitchFamily="2" charset="-122"/>
            </a:endParaRPr>
          </a:p>
          <a:p>
            <a:pPr marL="742716" lvl="1" indent="-285660" eaLnBrk="1" fontAlgn="auto" hangingPunct="1">
              <a:lnSpc>
                <a:spcPct val="90000"/>
              </a:lnSpc>
              <a:spcBef>
                <a:spcPts val="250"/>
              </a:spcBef>
              <a:spcAft>
                <a:spcPts val="0"/>
              </a:spcAft>
              <a:buFont typeface="Cambria"/>
              <a:buChar char="–"/>
              <a:defRPr/>
            </a:pPr>
            <a:r>
              <a:rPr lang="zh-CN" altLang="en-US" dirty="0" smtClean="0">
                <a:ea typeface="宋体" pitchFamily="2" charset="-122"/>
              </a:rPr>
              <a:t>需求修改</a:t>
            </a:r>
            <a:r>
              <a:rPr lang="en-GB" altLang="zh-CN" dirty="0" smtClean="0">
                <a:ea typeface="宋体" pitchFamily="2" charset="-122"/>
              </a:rPr>
              <a:t>;</a:t>
            </a:r>
            <a:endParaRPr lang="en-GB" altLang="zh-CN" dirty="0">
              <a:ea typeface="宋体" pitchFamily="2" charset="-122"/>
            </a:endParaRPr>
          </a:p>
          <a:p>
            <a:pPr marL="742716" lvl="1" indent="-285660" eaLnBrk="1" fontAlgn="auto" hangingPunct="1">
              <a:lnSpc>
                <a:spcPct val="90000"/>
              </a:lnSpc>
              <a:spcBef>
                <a:spcPts val="250"/>
              </a:spcBef>
              <a:spcAft>
                <a:spcPts val="0"/>
              </a:spcAft>
              <a:buFont typeface="Cambria"/>
              <a:buChar char="–"/>
              <a:defRPr/>
            </a:pPr>
            <a:r>
              <a:rPr lang="zh-CN" altLang="en-US" dirty="0" smtClean="0">
                <a:ea typeface="宋体" pitchFamily="2" charset="-122"/>
              </a:rPr>
              <a:t>基于重用的系统设计</a:t>
            </a:r>
            <a:r>
              <a:rPr lang="en-GB" altLang="zh-CN" dirty="0" smtClean="0">
                <a:ea typeface="宋体" pitchFamily="2" charset="-122"/>
              </a:rPr>
              <a:t>;</a:t>
            </a:r>
            <a:endParaRPr lang="en-GB" altLang="zh-CN" dirty="0">
              <a:ea typeface="宋体" pitchFamily="2" charset="-122"/>
            </a:endParaRPr>
          </a:p>
          <a:p>
            <a:pPr marL="742716" lvl="1" indent="-285660" eaLnBrk="1" fontAlgn="auto" hangingPunct="1">
              <a:lnSpc>
                <a:spcPct val="90000"/>
              </a:lnSpc>
              <a:spcBef>
                <a:spcPts val="250"/>
              </a:spcBef>
              <a:spcAft>
                <a:spcPts val="0"/>
              </a:spcAft>
              <a:buFont typeface="Cambria"/>
              <a:buChar char="–"/>
              <a:defRPr/>
            </a:pPr>
            <a:r>
              <a:rPr lang="zh-CN" altLang="en-US" dirty="0" smtClean="0">
                <a:ea typeface="宋体" pitchFamily="2" charset="-122"/>
              </a:rPr>
              <a:t>开发和集成</a:t>
            </a:r>
            <a:r>
              <a:rPr lang="en-GB" altLang="zh-CN" dirty="0" smtClean="0">
                <a:ea typeface="宋体" pitchFamily="2" charset="-122"/>
              </a:rPr>
              <a:t>.</a:t>
            </a:r>
            <a:endParaRPr lang="en-GB" altLang="zh-CN" dirty="0">
              <a:ea typeface="宋体" pitchFamily="2" charset="-122"/>
            </a:endParaRPr>
          </a:p>
          <a:p>
            <a:pPr marL="342792" indent="-342792" eaLnBrk="1" fontAlgn="auto" hangingPunct="1">
              <a:lnSpc>
                <a:spcPct val="90000"/>
              </a:lnSpc>
              <a:spcBef>
                <a:spcPts val="250"/>
              </a:spcBef>
              <a:spcAft>
                <a:spcPts val="0"/>
              </a:spcAft>
              <a:buFont typeface="Cambria"/>
              <a:buChar char="+"/>
              <a:defRPr/>
            </a:pPr>
            <a:endParaRPr lang="en-GB" altLang="zh-CN" dirty="0">
              <a:ea typeface="宋体" pitchFamily="2" charset="-122"/>
            </a:endParaRPr>
          </a:p>
        </p:txBody>
      </p:sp>
      <p:grpSp>
        <p:nvGrpSpPr>
          <p:cNvPr id="26628" name="Group 6"/>
          <p:cNvGrpSpPr>
            <a:grpSpLocks noChangeAspect="1"/>
          </p:cNvGrpSpPr>
          <p:nvPr/>
        </p:nvGrpSpPr>
        <p:grpSpPr bwMode="auto">
          <a:xfrm>
            <a:off x="113352" y="3661638"/>
            <a:ext cx="8746180" cy="2621145"/>
            <a:chOff x="101" y="2379"/>
            <a:chExt cx="5489" cy="1645"/>
          </a:xfrm>
        </p:grpSpPr>
        <p:sp>
          <p:nvSpPr>
            <p:cNvPr id="26630" name="Rectangle 7"/>
            <p:cNvSpPr>
              <a:spLocks noChangeArrowheads="1"/>
            </p:cNvSpPr>
            <p:nvPr/>
          </p:nvSpPr>
          <p:spPr bwMode="auto">
            <a:xfrm>
              <a:off x="101" y="2379"/>
              <a:ext cx="5489" cy="1645"/>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37" name="AutoShape 14"/>
            <p:cNvSpPr>
              <a:spLocks noChangeArrowheads="1"/>
            </p:cNvSpPr>
            <p:nvPr/>
          </p:nvSpPr>
          <p:spPr bwMode="auto">
            <a:xfrm>
              <a:off x="3765" y="2440"/>
              <a:ext cx="962"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43" name="Line 20"/>
            <p:cNvSpPr>
              <a:spLocks noChangeShapeType="1"/>
            </p:cNvSpPr>
            <p:nvPr/>
          </p:nvSpPr>
          <p:spPr bwMode="auto">
            <a:xfrm>
              <a:off x="4260" y="3699"/>
              <a:ext cx="25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644"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 y="3679"/>
              <a:ext cx="85"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5" name="Freeform 22"/>
            <p:cNvSpPr>
              <a:spLocks/>
            </p:cNvSpPr>
            <p:nvPr/>
          </p:nvSpPr>
          <p:spPr bwMode="auto">
            <a:xfrm>
              <a:off x="4458" y="3658"/>
              <a:ext cx="99" cy="82"/>
            </a:xfrm>
            <a:custGeom>
              <a:avLst/>
              <a:gdLst>
                <a:gd name="T0" fmla="*/ 99 w 99"/>
                <a:gd name="T1" fmla="*/ 41 h 82"/>
                <a:gd name="T2" fmla="*/ 0 w 99"/>
                <a:gd name="T3" fmla="*/ 0 h 82"/>
                <a:gd name="T4" fmla="*/ 29 w 99"/>
                <a:gd name="T5" fmla="*/ 41 h 82"/>
                <a:gd name="T6" fmla="*/ 0 w 99"/>
                <a:gd name="T7" fmla="*/ 82 h 82"/>
                <a:gd name="T8" fmla="*/ 99 w 99"/>
                <a:gd name="T9" fmla="*/ 41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82">
                  <a:moveTo>
                    <a:pt x="99" y="41"/>
                  </a:moveTo>
                  <a:lnTo>
                    <a:pt x="0" y="0"/>
                  </a:lnTo>
                  <a:lnTo>
                    <a:pt x="29" y="41"/>
                  </a:lnTo>
                  <a:lnTo>
                    <a:pt x="0" y="82"/>
                  </a:lnTo>
                  <a:lnTo>
                    <a:pt x="99" y="41"/>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Line 23"/>
            <p:cNvSpPr>
              <a:spLocks noChangeShapeType="1"/>
            </p:cNvSpPr>
            <p:nvPr/>
          </p:nvSpPr>
          <p:spPr bwMode="auto">
            <a:xfrm>
              <a:off x="3397" y="2663"/>
              <a:ext cx="269"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647"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 y="2643"/>
              <a:ext cx="84"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8" name="Freeform 25"/>
            <p:cNvSpPr>
              <a:spLocks/>
            </p:cNvSpPr>
            <p:nvPr/>
          </p:nvSpPr>
          <p:spPr bwMode="auto">
            <a:xfrm>
              <a:off x="3609" y="2623"/>
              <a:ext cx="99" cy="81"/>
            </a:xfrm>
            <a:custGeom>
              <a:avLst/>
              <a:gdLst>
                <a:gd name="T0" fmla="*/ 99 w 99"/>
                <a:gd name="T1" fmla="*/ 40 h 81"/>
                <a:gd name="T2" fmla="*/ 0 w 99"/>
                <a:gd name="T3" fmla="*/ 0 h 81"/>
                <a:gd name="T4" fmla="*/ 29 w 99"/>
                <a:gd name="T5" fmla="*/ 40 h 81"/>
                <a:gd name="T6" fmla="*/ 0 w 99"/>
                <a:gd name="T7" fmla="*/ 81 h 81"/>
                <a:gd name="T8" fmla="*/ 99 w 99"/>
                <a:gd name="T9" fmla="*/ 4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81">
                  <a:moveTo>
                    <a:pt x="99" y="40"/>
                  </a:moveTo>
                  <a:lnTo>
                    <a:pt x="0" y="0"/>
                  </a:lnTo>
                  <a:lnTo>
                    <a:pt x="29" y="40"/>
                  </a:lnTo>
                  <a:lnTo>
                    <a:pt x="0" y="81"/>
                  </a:lnTo>
                  <a:lnTo>
                    <a:pt x="99" y="40"/>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9" name="Line 26"/>
            <p:cNvSpPr>
              <a:spLocks noChangeShapeType="1"/>
            </p:cNvSpPr>
            <p:nvPr/>
          </p:nvSpPr>
          <p:spPr bwMode="auto">
            <a:xfrm>
              <a:off x="2209" y="2663"/>
              <a:ext cx="25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650"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 y="2643"/>
              <a:ext cx="71"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1" name="Freeform 28"/>
            <p:cNvSpPr>
              <a:spLocks/>
            </p:cNvSpPr>
            <p:nvPr/>
          </p:nvSpPr>
          <p:spPr bwMode="auto">
            <a:xfrm>
              <a:off x="2421" y="2623"/>
              <a:ext cx="85" cy="81"/>
            </a:xfrm>
            <a:custGeom>
              <a:avLst/>
              <a:gdLst>
                <a:gd name="T0" fmla="*/ 85 w 85"/>
                <a:gd name="T1" fmla="*/ 40 h 81"/>
                <a:gd name="T2" fmla="*/ 0 w 85"/>
                <a:gd name="T3" fmla="*/ 0 h 81"/>
                <a:gd name="T4" fmla="*/ 14 w 85"/>
                <a:gd name="T5" fmla="*/ 40 h 81"/>
                <a:gd name="T6" fmla="*/ 0 w 85"/>
                <a:gd name="T7" fmla="*/ 81 h 81"/>
                <a:gd name="T8" fmla="*/ 85 w 85"/>
                <a:gd name="T9" fmla="*/ 4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81">
                  <a:moveTo>
                    <a:pt x="85" y="40"/>
                  </a:moveTo>
                  <a:lnTo>
                    <a:pt x="0" y="0"/>
                  </a:lnTo>
                  <a:lnTo>
                    <a:pt x="14" y="40"/>
                  </a:lnTo>
                  <a:lnTo>
                    <a:pt x="0" y="81"/>
                  </a:lnTo>
                  <a:lnTo>
                    <a:pt x="85" y="40"/>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2" name="Line 29"/>
            <p:cNvSpPr>
              <a:spLocks noChangeShapeType="1"/>
            </p:cNvSpPr>
            <p:nvPr/>
          </p:nvSpPr>
          <p:spPr bwMode="auto">
            <a:xfrm>
              <a:off x="1006" y="2663"/>
              <a:ext cx="25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6653"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 y="2643"/>
              <a:ext cx="70"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4" name="Freeform 31"/>
            <p:cNvSpPr>
              <a:spLocks/>
            </p:cNvSpPr>
            <p:nvPr/>
          </p:nvSpPr>
          <p:spPr bwMode="auto">
            <a:xfrm>
              <a:off x="1219" y="2623"/>
              <a:ext cx="84" cy="81"/>
            </a:xfrm>
            <a:custGeom>
              <a:avLst/>
              <a:gdLst>
                <a:gd name="T0" fmla="*/ 84 w 84"/>
                <a:gd name="T1" fmla="*/ 40 h 81"/>
                <a:gd name="T2" fmla="*/ 0 w 84"/>
                <a:gd name="T3" fmla="*/ 0 h 81"/>
                <a:gd name="T4" fmla="*/ 14 w 84"/>
                <a:gd name="T5" fmla="*/ 40 h 81"/>
                <a:gd name="T6" fmla="*/ 0 w 84"/>
                <a:gd name="T7" fmla="*/ 81 h 81"/>
                <a:gd name="T8" fmla="*/ 84 w 84"/>
                <a:gd name="T9" fmla="*/ 4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81">
                  <a:moveTo>
                    <a:pt x="84" y="40"/>
                  </a:moveTo>
                  <a:lnTo>
                    <a:pt x="0" y="0"/>
                  </a:lnTo>
                  <a:lnTo>
                    <a:pt x="14" y="40"/>
                  </a:lnTo>
                  <a:lnTo>
                    <a:pt x="0" y="81"/>
                  </a:lnTo>
                  <a:lnTo>
                    <a:pt x="84" y="40"/>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5" name="AutoShape 32"/>
            <p:cNvSpPr>
              <a:spLocks noChangeArrowheads="1"/>
            </p:cNvSpPr>
            <p:nvPr/>
          </p:nvSpPr>
          <p:spPr bwMode="auto">
            <a:xfrm>
              <a:off x="115" y="2379"/>
              <a:ext cx="891"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56" name="AutoShape 33"/>
            <p:cNvSpPr>
              <a:spLocks noChangeArrowheads="1"/>
            </p:cNvSpPr>
            <p:nvPr/>
          </p:nvSpPr>
          <p:spPr bwMode="auto">
            <a:xfrm>
              <a:off x="122" y="2386"/>
              <a:ext cx="892"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57" name="Rectangle 34"/>
            <p:cNvSpPr>
              <a:spLocks noChangeArrowheads="1"/>
            </p:cNvSpPr>
            <p:nvPr/>
          </p:nvSpPr>
          <p:spPr bwMode="auto">
            <a:xfrm>
              <a:off x="213" y="2556"/>
              <a:ext cx="6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a:solidFill>
                    <a:srgbClr val="000000"/>
                  </a:solidFill>
                  <a:latin typeface="Formata Regular" charset="0"/>
                </a:rPr>
                <a:t>需求描述</a:t>
              </a:r>
              <a:endParaRPr lang="zh-CN" altLang="zh-CN" sz="2007">
                <a:solidFill>
                  <a:srgbClr val="000000"/>
                </a:solidFill>
                <a:latin typeface="Formata Regular" charset="0"/>
              </a:endParaRPr>
            </a:p>
          </p:txBody>
        </p:sp>
        <p:sp>
          <p:nvSpPr>
            <p:cNvPr id="26658" name="AutoShape 36"/>
            <p:cNvSpPr>
              <a:spLocks noChangeArrowheads="1"/>
            </p:cNvSpPr>
            <p:nvPr/>
          </p:nvSpPr>
          <p:spPr bwMode="auto">
            <a:xfrm>
              <a:off x="1318" y="2379"/>
              <a:ext cx="891"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59" name="AutoShape 37"/>
            <p:cNvSpPr>
              <a:spLocks noChangeArrowheads="1"/>
            </p:cNvSpPr>
            <p:nvPr/>
          </p:nvSpPr>
          <p:spPr bwMode="auto">
            <a:xfrm>
              <a:off x="1325" y="2386"/>
              <a:ext cx="891"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0" name="Rectangle 38"/>
            <p:cNvSpPr>
              <a:spLocks noChangeArrowheads="1"/>
            </p:cNvSpPr>
            <p:nvPr/>
          </p:nvSpPr>
          <p:spPr bwMode="auto">
            <a:xfrm>
              <a:off x="1420" y="2529"/>
              <a:ext cx="6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a:solidFill>
                    <a:srgbClr val="000000"/>
                  </a:solidFill>
                  <a:latin typeface="Formata Regular" charset="0"/>
                </a:rPr>
                <a:t>构件分析</a:t>
              </a:r>
              <a:endParaRPr lang="zh-CN" altLang="zh-CN" sz="2007">
                <a:solidFill>
                  <a:srgbClr val="000000"/>
                </a:solidFill>
                <a:latin typeface="Formata Regular" charset="0"/>
              </a:endParaRPr>
            </a:p>
          </p:txBody>
        </p:sp>
        <p:sp>
          <p:nvSpPr>
            <p:cNvPr id="26661" name="AutoShape 40"/>
            <p:cNvSpPr>
              <a:spLocks noChangeArrowheads="1"/>
            </p:cNvSpPr>
            <p:nvPr/>
          </p:nvSpPr>
          <p:spPr bwMode="auto">
            <a:xfrm>
              <a:off x="3284" y="3415"/>
              <a:ext cx="962"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2" name="AutoShape 41"/>
            <p:cNvSpPr>
              <a:spLocks noChangeArrowheads="1"/>
            </p:cNvSpPr>
            <p:nvPr/>
          </p:nvSpPr>
          <p:spPr bwMode="auto">
            <a:xfrm>
              <a:off x="3291" y="3422"/>
              <a:ext cx="962"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3" name="Rectangle 42"/>
            <p:cNvSpPr>
              <a:spLocks noChangeArrowheads="1"/>
            </p:cNvSpPr>
            <p:nvPr/>
          </p:nvSpPr>
          <p:spPr bwMode="auto">
            <a:xfrm>
              <a:off x="3352" y="3593"/>
              <a:ext cx="8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a:solidFill>
                    <a:srgbClr val="000000"/>
                  </a:solidFill>
                  <a:latin typeface="Formata Regular" charset="0"/>
                </a:rPr>
                <a:t>开发和集成</a:t>
              </a:r>
              <a:endParaRPr lang="zh-CN" altLang="zh-CN" sz="2007">
                <a:solidFill>
                  <a:srgbClr val="000000"/>
                </a:solidFill>
                <a:latin typeface="Formata Regular" charset="0"/>
              </a:endParaRPr>
            </a:p>
          </p:txBody>
        </p:sp>
        <p:sp>
          <p:nvSpPr>
            <p:cNvPr id="26664" name="AutoShape 46"/>
            <p:cNvSpPr>
              <a:spLocks noChangeArrowheads="1"/>
            </p:cNvSpPr>
            <p:nvPr/>
          </p:nvSpPr>
          <p:spPr bwMode="auto">
            <a:xfrm>
              <a:off x="3730" y="2386"/>
              <a:ext cx="1339"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5" name="Rectangle 48"/>
            <p:cNvSpPr>
              <a:spLocks noChangeArrowheads="1"/>
            </p:cNvSpPr>
            <p:nvPr/>
          </p:nvSpPr>
          <p:spPr bwMode="auto">
            <a:xfrm>
              <a:off x="3977" y="2480"/>
              <a:ext cx="109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dirty="0">
                  <a:solidFill>
                    <a:srgbClr val="000000"/>
                  </a:solidFill>
                  <a:latin typeface="Formata Regular" charset="0"/>
                </a:rPr>
                <a:t>基于重用</a:t>
              </a:r>
              <a:endParaRPr lang="en-US" altLang="zh-CN" sz="2007" dirty="0">
                <a:solidFill>
                  <a:srgbClr val="000000"/>
                </a:solidFill>
                <a:latin typeface="Formata Regular" charset="0"/>
              </a:endParaRPr>
            </a:p>
            <a:p>
              <a:r>
                <a:rPr lang="zh-CN" altLang="en-US" sz="2007" dirty="0">
                  <a:solidFill>
                    <a:srgbClr val="000000"/>
                  </a:solidFill>
                  <a:latin typeface="Formata Regular" charset="0"/>
                </a:rPr>
                <a:t>进行系统设计</a:t>
              </a:r>
              <a:endParaRPr lang="zh-CN" altLang="zh-CN" sz="2409" dirty="0"/>
            </a:p>
          </p:txBody>
        </p:sp>
        <p:sp>
          <p:nvSpPr>
            <p:cNvPr id="26666" name="AutoShape 50"/>
            <p:cNvSpPr>
              <a:spLocks noChangeArrowheads="1"/>
            </p:cNvSpPr>
            <p:nvPr/>
          </p:nvSpPr>
          <p:spPr bwMode="auto">
            <a:xfrm>
              <a:off x="2520" y="2379"/>
              <a:ext cx="891"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7" name="AutoShape 51"/>
            <p:cNvSpPr>
              <a:spLocks noChangeArrowheads="1"/>
            </p:cNvSpPr>
            <p:nvPr/>
          </p:nvSpPr>
          <p:spPr bwMode="auto">
            <a:xfrm>
              <a:off x="2527" y="2386"/>
              <a:ext cx="892"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68" name="Rectangle 52"/>
            <p:cNvSpPr>
              <a:spLocks noChangeArrowheads="1"/>
            </p:cNvSpPr>
            <p:nvPr/>
          </p:nvSpPr>
          <p:spPr bwMode="auto">
            <a:xfrm>
              <a:off x="2573" y="2546"/>
              <a:ext cx="6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a:solidFill>
                    <a:srgbClr val="000000"/>
                  </a:solidFill>
                  <a:latin typeface="Formata Regular" charset="0"/>
                </a:rPr>
                <a:t>需求调整</a:t>
              </a:r>
              <a:endParaRPr lang="zh-CN" altLang="zh-CN" sz="2007">
                <a:solidFill>
                  <a:srgbClr val="000000"/>
                </a:solidFill>
                <a:latin typeface="Formata Regular" charset="0"/>
              </a:endParaRPr>
            </a:p>
          </p:txBody>
        </p:sp>
        <p:sp>
          <p:nvSpPr>
            <p:cNvPr id="26669" name="AutoShape 54"/>
            <p:cNvSpPr>
              <a:spLocks noChangeArrowheads="1"/>
            </p:cNvSpPr>
            <p:nvPr/>
          </p:nvSpPr>
          <p:spPr bwMode="auto">
            <a:xfrm>
              <a:off x="4571" y="3415"/>
              <a:ext cx="962" cy="52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70" name="AutoShape 55"/>
            <p:cNvSpPr>
              <a:spLocks noChangeArrowheads="1"/>
            </p:cNvSpPr>
            <p:nvPr/>
          </p:nvSpPr>
          <p:spPr bwMode="auto">
            <a:xfrm>
              <a:off x="4578" y="3422"/>
              <a:ext cx="963" cy="534"/>
            </a:xfrm>
            <a:prstGeom prst="roundRect">
              <a:avLst>
                <a:gd name="adj" fmla="val 48148"/>
              </a:avLst>
            </a:prstGeom>
            <a:noFill/>
            <a:ln w="2222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71" name="Rectangle 57"/>
            <p:cNvSpPr>
              <a:spLocks noChangeArrowheads="1"/>
            </p:cNvSpPr>
            <p:nvPr/>
          </p:nvSpPr>
          <p:spPr bwMode="auto">
            <a:xfrm>
              <a:off x="4674" y="3572"/>
              <a:ext cx="6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7">
                  <a:solidFill>
                    <a:srgbClr val="000000"/>
                  </a:solidFill>
                  <a:latin typeface="Formata Regular" charset="0"/>
                </a:rPr>
                <a:t>系统验证</a:t>
              </a:r>
              <a:endParaRPr lang="zh-CN" altLang="zh-CN" sz="2007">
                <a:solidFill>
                  <a:srgbClr val="000000"/>
                </a:solidFill>
                <a:latin typeface="Formata Regular" charset="0"/>
              </a:endParaRPr>
            </a:p>
          </p:txBody>
        </p:sp>
        <p:sp>
          <p:nvSpPr>
            <p:cNvPr id="26672" name="Freeform 59"/>
            <p:cNvSpPr>
              <a:spLocks/>
            </p:cNvSpPr>
            <p:nvPr/>
          </p:nvSpPr>
          <p:spPr bwMode="auto">
            <a:xfrm>
              <a:off x="3765" y="2907"/>
              <a:ext cx="439" cy="427"/>
            </a:xfrm>
            <a:custGeom>
              <a:avLst/>
              <a:gdLst>
                <a:gd name="T0" fmla="*/ 439 w 439"/>
                <a:gd name="T1" fmla="*/ 0 h 427"/>
                <a:gd name="T2" fmla="*/ 439 w 439"/>
                <a:gd name="T3" fmla="*/ 244 h 427"/>
                <a:gd name="T4" fmla="*/ 0 w 439"/>
                <a:gd name="T5" fmla="*/ 244 h 427"/>
                <a:gd name="T6" fmla="*/ 0 w 439"/>
                <a:gd name="T7" fmla="*/ 427 h 4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9" h="427">
                  <a:moveTo>
                    <a:pt x="439" y="0"/>
                  </a:moveTo>
                  <a:lnTo>
                    <a:pt x="439" y="244"/>
                  </a:lnTo>
                  <a:lnTo>
                    <a:pt x="0" y="244"/>
                  </a:lnTo>
                  <a:lnTo>
                    <a:pt x="0" y="427"/>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6673"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 y="3293"/>
              <a:ext cx="4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4" name="Freeform 61"/>
            <p:cNvSpPr>
              <a:spLocks/>
            </p:cNvSpPr>
            <p:nvPr/>
          </p:nvSpPr>
          <p:spPr bwMode="auto">
            <a:xfrm>
              <a:off x="3737" y="3273"/>
              <a:ext cx="56" cy="121"/>
            </a:xfrm>
            <a:custGeom>
              <a:avLst/>
              <a:gdLst>
                <a:gd name="T0" fmla="*/ 28 w 56"/>
                <a:gd name="T1" fmla="*/ 121 h 121"/>
                <a:gd name="T2" fmla="*/ 56 w 56"/>
                <a:gd name="T3" fmla="*/ 0 h 121"/>
                <a:gd name="T4" fmla="*/ 28 w 56"/>
                <a:gd name="T5" fmla="*/ 20 h 121"/>
                <a:gd name="T6" fmla="*/ 0 w 56"/>
                <a:gd name="T7" fmla="*/ 0 h 121"/>
                <a:gd name="T8" fmla="*/ 28 w 56"/>
                <a:gd name="T9" fmla="*/ 121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121">
                  <a:moveTo>
                    <a:pt x="28" y="121"/>
                  </a:moveTo>
                  <a:lnTo>
                    <a:pt x="56" y="0"/>
                  </a:lnTo>
                  <a:lnTo>
                    <a:pt x="28" y="20"/>
                  </a:lnTo>
                  <a:lnTo>
                    <a:pt x="0" y="0"/>
                  </a:lnTo>
                  <a:lnTo>
                    <a:pt x="28" y="121"/>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 name="TextBox 76"/>
          <p:cNvSpPr txBox="1">
            <a:spLocks noChangeArrowheads="1"/>
          </p:cNvSpPr>
          <p:nvPr/>
        </p:nvSpPr>
        <p:spPr bwMode="auto">
          <a:xfrm>
            <a:off x="756370" y="35938"/>
            <a:ext cx="3231975" cy="46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ea typeface="宋体" panose="02010600030101010101" pitchFamily="2" charset="-122"/>
              </a:rPr>
              <a:t>基于构件的软件工程</a:t>
            </a:r>
            <a:r>
              <a:rPr lang="en-US" altLang="zh-CN" sz="2400" baseline="50000" dirty="0">
                <a:solidFill>
                  <a:srgbClr val="FF0000"/>
                </a:solidFill>
              </a:rPr>
              <a:t> </a:t>
            </a:r>
            <a:r>
              <a:rPr lang="en-US" altLang="zh-CN" sz="1800" baseline="50000" dirty="0">
                <a:solidFill>
                  <a:srgbClr val="FF0000"/>
                </a:solidFill>
              </a:rPr>
              <a:t>[5]</a:t>
            </a:r>
            <a:endParaRPr lang="zh-CN" altLang="en-US" sz="2400" dirty="0">
              <a:latin typeface="微软雅黑" panose="020B0503020204020204" pitchFamily="34" charset="-122"/>
            </a:endParaRPr>
          </a:p>
        </p:txBody>
      </p:sp>
      <p:cxnSp>
        <p:nvCxnSpPr>
          <p:cNvPr id="52"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08207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300" fill="hold"/>
                                        <p:tgtEl>
                                          <p:spTgt spid="53"/>
                                        </p:tgtEl>
                                        <p:attrNameLst>
                                          <p:attrName>ppt_x</p:attrName>
                                        </p:attrNameLst>
                                      </p:cBhvr>
                                      <p:tavLst>
                                        <p:tav tm="0">
                                          <p:val>
                                            <p:strVal val="0-#ppt_w/2"/>
                                          </p:val>
                                        </p:tav>
                                        <p:tav tm="100000">
                                          <p:val>
                                            <p:strVal val="#ppt_x"/>
                                          </p:val>
                                        </p:tav>
                                      </p:tavLst>
                                    </p:anim>
                                    <p:anim calcmode="lin" valueType="num">
                                      <p:cBhvr additive="base">
                                        <p:cTn id="8" dur="3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1"/>
                                        </p:tgtEl>
                                        <p:attrNameLst>
                                          <p:attrName>style.visibility</p:attrName>
                                        </p:attrNameLst>
                                      </p:cBhvr>
                                      <p:to>
                                        <p:strVal val="visible"/>
                                      </p:to>
                                    </p:set>
                                    <p:anim calcmode="lin" valueType="num">
                                      <p:cBhvr>
                                        <p:cTn id="16" dur="4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1"/>
                                        </p:tgtEl>
                                        <p:attrNameLst>
                                          <p:attrName>ppt_y</p:attrName>
                                        </p:attrNameLst>
                                      </p:cBhvr>
                                      <p:tavLst>
                                        <p:tav tm="0">
                                          <p:val>
                                            <p:strVal val="#ppt_y"/>
                                          </p:val>
                                        </p:tav>
                                        <p:tav tm="100000">
                                          <p:val>
                                            <p:strVal val="#ppt_y"/>
                                          </p:val>
                                        </p:tav>
                                      </p:tavLst>
                                    </p:anim>
                                    <p:anim calcmode="lin" valueType="num">
                                      <p:cBhvr>
                                        <p:cTn id="18" dur="4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650" y="3458822"/>
            <a:ext cx="1379389" cy="1379389"/>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280" y="766646"/>
            <a:ext cx="1965555" cy="1092790"/>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327" y="1762939"/>
            <a:ext cx="1152725" cy="714499"/>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716" y="2889147"/>
            <a:ext cx="1487221" cy="937325"/>
          </a:xfrm>
          <a:prstGeom prst="rect">
            <a:avLst/>
          </a:prstGeom>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734" y="566316"/>
            <a:ext cx="1897081" cy="1175877"/>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152" y="4103369"/>
            <a:ext cx="1794507" cy="1130992"/>
          </a:xfrm>
          <a:prstGeom prst="rect">
            <a:avLst/>
          </a:prstGeom>
        </p:spPr>
      </p:pic>
      <p:grpSp>
        <p:nvGrpSpPr>
          <p:cNvPr id="4" name="组合 3"/>
          <p:cNvGrpSpPr/>
          <p:nvPr/>
        </p:nvGrpSpPr>
        <p:grpSpPr>
          <a:xfrm>
            <a:off x="3361878" y="3089426"/>
            <a:ext cx="2992237" cy="845239"/>
            <a:chOff x="3092450" y="3742088"/>
            <a:chExt cx="2269968" cy="849282"/>
          </a:xfrm>
        </p:grpSpPr>
        <p:pic>
          <p:nvPicPr>
            <p:cNvPr id="47" name="图片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2450" y="3742088"/>
              <a:ext cx="1152525" cy="714375"/>
            </a:xfrm>
            <a:prstGeom prst="rect">
              <a:avLst/>
            </a:prstGeom>
          </p:spPr>
        </p:pic>
        <p:pic>
          <p:nvPicPr>
            <p:cNvPr id="49" name="图片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3153" y="3742088"/>
              <a:ext cx="1129265" cy="849282"/>
            </a:xfrm>
            <a:prstGeom prst="rect">
              <a:avLst/>
            </a:prstGeom>
          </p:spPr>
        </p:pic>
      </p:grpSp>
      <p:pic>
        <p:nvPicPr>
          <p:cNvPr id="50" name="图片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857" y="3532373"/>
            <a:ext cx="1399117" cy="1399117"/>
          </a:xfrm>
          <a:prstGeom prst="rect">
            <a:avLst/>
          </a:prstGeom>
        </p:spPr>
      </p:pic>
      <p:grpSp>
        <p:nvGrpSpPr>
          <p:cNvPr id="3" name="组合 2"/>
          <p:cNvGrpSpPr/>
          <p:nvPr/>
        </p:nvGrpSpPr>
        <p:grpSpPr>
          <a:xfrm>
            <a:off x="247186" y="837351"/>
            <a:ext cx="1536953" cy="2621471"/>
            <a:chOff x="160890" y="1281813"/>
            <a:chExt cx="1536686" cy="2621016"/>
          </a:xfrm>
        </p:grpSpPr>
        <p:pic>
          <p:nvPicPr>
            <p:cNvPr id="46" name="图片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0890" y="1281813"/>
              <a:ext cx="1536686" cy="1536686"/>
            </a:xfrm>
            <a:prstGeom prst="rect">
              <a:avLst/>
            </a:prstGeom>
          </p:spPr>
        </p:pic>
        <p:sp>
          <p:nvSpPr>
            <p:cNvPr id="2" name="文本框 1"/>
            <p:cNvSpPr txBox="1"/>
            <p:nvPr/>
          </p:nvSpPr>
          <p:spPr>
            <a:xfrm>
              <a:off x="166923" y="3533497"/>
              <a:ext cx="1107996" cy="369332"/>
            </a:xfrm>
            <a:prstGeom prst="rect">
              <a:avLst/>
            </a:prstGeom>
            <a:noFill/>
          </p:spPr>
          <p:txBody>
            <a:bodyPr wrap="none" rtlCol="0">
              <a:spAutoFit/>
            </a:bodyPr>
            <a:lstStyle/>
            <a:p>
              <a:r>
                <a:rPr lang="zh-CN" altLang="en-US" dirty="0" smtClean="0"/>
                <a:t>消息推送</a:t>
              </a:r>
              <a:endParaRPr lang="zh-CN" altLang="en-US" dirty="0"/>
            </a:p>
          </p:txBody>
        </p:sp>
        <p:sp>
          <p:nvSpPr>
            <p:cNvPr id="20" name="文本框 19"/>
            <p:cNvSpPr txBox="1"/>
            <p:nvPr/>
          </p:nvSpPr>
          <p:spPr>
            <a:xfrm>
              <a:off x="183430" y="1314344"/>
              <a:ext cx="1107996" cy="369332"/>
            </a:xfrm>
            <a:prstGeom prst="rect">
              <a:avLst/>
            </a:prstGeom>
            <a:noFill/>
          </p:spPr>
          <p:txBody>
            <a:bodyPr wrap="none" rtlCol="0">
              <a:spAutoFit/>
            </a:bodyPr>
            <a:lstStyle/>
            <a:p>
              <a:r>
                <a:rPr lang="zh-CN" altLang="en-US" dirty="0"/>
                <a:t>即时通讯</a:t>
              </a:r>
            </a:p>
          </p:txBody>
        </p:sp>
      </p:grpSp>
      <p:sp>
        <p:nvSpPr>
          <p:cNvPr id="5" name="文本框 4"/>
          <p:cNvSpPr txBox="1"/>
          <p:nvPr/>
        </p:nvSpPr>
        <p:spPr>
          <a:xfrm>
            <a:off x="4099310" y="4273162"/>
            <a:ext cx="1108188" cy="369396"/>
          </a:xfrm>
          <a:prstGeom prst="rect">
            <a:avLst/>
          </a:prstGeom>
          <a:noFill/>
        </p:spPr>
        <p:txBody>
          <a:bodyPr wrap="none" rtlCol="0">
            <a:spAutoFit/>
          </a:bodyPr>
          <a:lstStyle/>
          <a:p>
            <a:r>
              <a:rPr lang="zh-CN" altLang="en-US" dirty="0" smtClean="0">
                <a:solidFill>
                  <a:srgbClr val="FF0000"/>
                </a:solidFill>
              </a:rPr>
              <a:t>移动支付</a:t>
            </a:r>
            <a:endParaRPr lang="zh-CN" altLang="en-US" dirty="0">
              <a:solidFill>
                <a:srgbClr val="FF0000"/>
              </a:solidFill>
            </a:endParaRPr>
          </a:p>
        </p:txBody>
      </p:sp>
      <p:sp>
        <p:nvSpPr>
          <p:cNvPr id="6" name="文本框 5"/>
          <p:cNvSpPr txBox="1"/>
          <p:nvPr/>
        </p:nvSpPr>
        <p:spPr>
          <a:xfrm>
            <a:off x="4653404" y="1899581"/>
            <a:ext cx="1512431" cy="369396"/>
          </a:xfrm>
          <a:prstGeom prst="rect">
            <a:avLst/>
          </a:prstGeom>
          <a:noFill/>
        </p:spPr>
        <p:txBody>
          <a:bodyPr wrap="square" rtlCol="0">
            <a:spAutoFit/>
          </a:bodyPr>
          <a:lstStyle/>
          <a:p>
            <a:r>
              <a:rPr lang="zh-CN" altLang="en-US" dirty="0" smtClean="0"/>
              <a:t>人脸识别</a:t>
            </a:r>
            <a:endParaRPr lang="zh-CN" altLang="en-US" dirty="0"/>
          </a:p>
        </p:txBody>
      </p:sp>
      <p:grpSp>
        <p:nvGrpSpPr>
          <p:cNvPr id="7" name="组合 6"/>
          <p:cNvGrpSpPr/>
          <p:nvPr/>
        </p:nvGrpSpPr>
        <p:grpSpPr>
          <a:xfrm>
            <a:off x="1880530" y="848472"/>
            <a:ext cx="1937975" cy="1231694"/>
            <a:chOff x="1919748" y="1386796"/>
            <a:chExt cx="1937639" cy="1231480"/>
          </a:xfrm>
        </p:grpSpPr>
        <p:pic>
          <p:nvPicPr>
            <p:cNvPr id="45" name="图片 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33866" y="1426011"/>
              <a:ext cx="1923521" cy="1192265"/>
            </a:xfrm>
            <a:prstGeom prst="rect">
              <a:avLst/>
            </a:prstGeom>
          </p:spPr>
        </p:pic>
        <p:sp>
          <p:nvSpPr>
            <p:cNvPr id="26" name="文本框 25"/>
            <p:cNvSpPr txBox="1"/>
            <p:nvPr/>
          </p:nvSpPr>
          <p:spPr>
            <a:xfrm>
              <a:off x="1919748" y="1386796"/>
              <a:ext cx="1898094" cy="381526"/>
            </a:xfrm>
            <a:prstGeom prst="rect">
              <a:avLst/>
            </a:prstGeom>
            <a:noFill/>
          </p:spPr>
          <p:txBody>
            <a:bodyPr wrap="square" rtlCol="0">
              <a:spAutoFit/>
            </a:bodyPr>
            <a:lstStyle/>
            <a:p>
              <a:r>
                <a:rPr lang="zh-CN" altLang="en-US" dirty="0" smtClean="0"/>
                <a:t>文字识别</a:t>
              </a:r>
              <a:endParaRPr lang="zh-CN" altLang="en-US" dirty="0"/>
            </a:p>
          </p:txBody>
        </p:sp>
      </p:grpSp>
      <p:sp>
        <p:nvSpPr>
          <p:cNvPr id="8" name="文本框 7"/>
          <p:cNvSpPr txBox="1"/>
          <p:nvPr/>
        </p:nvSpPr>
        <p:spPr>
          <a:xfrm>
            <a:off x="6521734" y="3301929"/>
            <a:ext cx="461665" cy="1015663"/>
          </a:xfrm>
          <a:prstGeom prst="rect">
            <a:avLst/>
          </a:prstGeom>
          <a:noFill/>
        </p:spPr>
        <p:txBody>
          <a:bodyPr vert="eaVert" wrap="none" rtlCol="0">
            <a:spAutoFit/>
          </a:bodyPr>
          <a:lstStyle/>
          <a:p>
            <a:r>
              <a:rPr lang="zh-CN" altLang="en-US" dirty="0" smtClean="0">
                <a:solidFill>
                  <a:schemeClr val="bg1"/>
                </a:solidFill>
              </a:rPr>
              <a:t>语音识别</a:t>
            </a:r>
            <a:endParaRPr lang="zh-CN" altLang="en-US" dirty="0">
              <a:solidFill>
                <a:schemeClr val="bg1"/>
              </a:solidFill>
            </a:endParaRPr>
          </a:p>
        </p:txBody>
      </p:sp>
      <p:cxnSp>
        <p:nvCxnSpPr>
          <p:cNvPr id="27"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TextBox 76"/>
          <p:cNvSpPr txBox="1">
            <a:spLocks noChangeArrowheads="1"/>
          </p:cNvSpPr>
          <p:nvPr/>
        </p:nvSpPr>
        <p:spPr bwMode="auto">
          <a:xfrm>
            <a:off x="756370" y="35938"/>
            <a:ext cx="3231975" cy="46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ea typeface="宋体" panose="02010600030101010101" pitchFamily="2" charset="-122"/>
              </a:rPr>
              <a:t>基于构件的软件工程</a:t>
            </a:r>
            <a:r>
              <a:rPr lang="en-US" altLang="zh-CN" sz="2400" baseline="50000" dirty="0">
                <a:solidFill>
                  <a:srgbClr val="FF0000"/>
                </a:solidFill>
              </a:rPr>
              <a:t> </a:t>
            </a:r>
            <a:r>
              <a:rPr lang="en-US" altLang="zh-CN" sz="1800" baseline="50000" dirty="0">
                <a:solidFill>
                  <a:srgbClr val="FF0000"/>
                </a:solidFill>
              </a:rPr>
              <a:t>[5]</a:t>
            </a:r>
            <a:endParaRPr lang="zh-CN" altLang="en-US" sz="2400" dirty="0">
              <a:latin typeface="微软雅黑" panose="020B0503020204020204" pitchFamily="34" charset="-122"/>
            </a:endParaRPr>
          </a:p>
        </p:txBody>
      </p:sp>
    </p:spTree>
    <p:extLst>
      <p:ext uri="{BB962C8B-B14F-4D97-AF65-F5344CB8AC3E}">
        <p14:creationId xmlns:p14="http://schemas.microsoft.com/office/powerpoint/2010/main" val="2627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9"/>
                                        </p:tgtEl>
                                        <p:attrNameLst>
                                          <p:attrName>ppt_y</p:attrName>
                                        </p:attrNameLst>
                                      </p:cBhvr>
                                      <p:tavLst>
                                        <p:tav tm="0">
                                          <p:val>
                                            <p:strVal val="#ppt_y"/>
                                          </p:val>
                                        </p:tav>
                                        <p:tav tm="100000">
                                          <p:val>
                                            <p:strVal val="#ppt_y"/>
                                          </p:val>
                                        </p:tav>
                                      </p:tavLst>
                                    </p:anim>
                                    <p:anim calcmode="lin" valueType="num">
                                      <p:cBhvr>
                                        <p:cTn id="18"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3"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4"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5"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6"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02</a:t>
            </a:r>
            <a:endParaRPr lang="zh-CN" altLang="en-US" sz="10000">
              <a:solidFill>
                <a:srgbClr val="F8F8F8"/>
              </a:solidFill>
              <a:ea typeface="宋体" panose="02010600030101010101" pitchFamily="2" charset="-122"/>
            </a:endParaRPr>
          </a:p>
        </p:txBody>
      </p:sp>
      <p:cxnSp>
        <p:nvCxnSpPr>
          <p:cNvPr id="15367"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8" name="TextBox 17"/>
          <p:cNvSpPr txBox="1">
            <a:spLocks noChangeArrowheads="1"/>
          </p:cNvSpPr>
          <p:nvPr/>
        </p:nvSpPr>
        <p:spPr bwMode="auto">
          <a:xfrm>
            <a:off x="3540031" y="4253926"/>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过程迭代</a:t>
            </a:r>
            <a:endParaRPr lang="zh-CN" altLang="en-US"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63375803"/>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p:cTn id="11" dur="500" fill="hold"/>
                                        <p:tgtEl>
                                          <p:spTgt spid="15366"/>
                                        </p:tgtEl>
                                        <p:attrNameLst>
                                          <p:attrName>ppt_w</p:attrName>
                                        </p:attrNameLst>
                                      </p:cBhvr>
                                      <p:tavLst>
                                        <p:tav tm="0">
                                          <p:val>
                                            <p:fltVal val="0"/>
                                          </p:val>
                                        </p:tav>
                                        <p:tav tm="100000">
                                          <p:val>
                                            <p:strVal val="#ppt_w"/>
                                          </p:val>
                                        </p:tav>
                                      </p:tavLst>
                                    </p:anim>
                                    <p:anim calcmode="lin" valueType="num">
                                      <p:cBhvr>
                                        <p:cTn id="12" dur="500" fill="hold"/>
                                        <p:tgtEl>
                                          <p:spTgt spid="15366"/>
                                        </p:tgtEl>
                                        <p:attrNameLst>
                                          <p:attrName>ppt_h</p:attrName>
                                        </p:attrNameLst>
                                      </p:cBhvr>
                                      <p:tavLst>
                                        <p:tav tm="0">
                                          <p:val>
                                            <p:fltVal val="0"/>
                                          </p:val>
                                        </p:tav>
                                        <p:tav tm="100000">
                                          <p:val>
                                            <p:strVal val="#ppt_h"/>
                                          </p:val>
                                        </p:tav>
                                      </p:tavLst>
                                    </p:anim>
                                    <p:anim calcmode="lin" valueType="num">
                                      <p:cBhvr>
                                        <p:cTn id="13" dur="500" fill="hold"/>
                                        <p:tgtEl>
                                          <p:spTgt spid="15366"/>
                                        </p:tgtEl>
                                        <p:attrNameLst>
                                          <p:attrName>style.rotation</p:attrName>
                                        </p:attrNameLst>
                                      </p:cBhvr>
                                      <p:tavLst>
                                        <p:tav tm="0">
                                          <p:val>
                                            <p:fltVal val="90"/>
                                          </p:val>
                                        </p:tav>
                                        <p:tav tm="100000">
                                          <p:val>
                                            <p:fltVal val="0"/>
                                          </p:val>
                                        </p:tav>
                                      </p:tavLst>
                                    </p:anim>
                                    <p:animEffect transition="in" filter="fade">
                                      <p:cBhvr>
                                        <p:cTn id="14" dur="500"/>
                                        <p:tgtEl>
                                          <p:spTgt spid="15366"/>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5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364"/>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5364"/>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5363"/>
                                        </p:tgtEl>
                                        <p:attrNameLst>
                                          <p:attrName>style.visibility</p:attrName>
                                        </p:attrNameLst>
                                      </p:cBhvr>
                                      <p:to>
                                        <p:strVal val="visible"/>
                                      </p:to>
                                    </p:set>
                                    <p:animEffect transition="in" filter="wipe(left)">
                                      <p:cBhvr>
                                        <p:cTn id="25" dur="2000"/>
                                        <p:tgtEl>
                                          <p:spTgt spid="15363"/>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5367"/>
                                        </p:tgtEl>
                                        <p:attrNameLst>
                                          <p:attrName>style.visibility</p:attrName>
                                        </p:attrNameLst>
                                      </p:cBhvr>
                                      <p:to>
                                        <p:strVal val="visible"/>
                                      </p:to>
                                    </p:set>
                                    <p:anim calcmode="lin" valueType="num">
                                      <p:cBhvr>
                                        <p:cTn id="29" dur="500" fill="hold"/>
                                        <p:tgtEl>
                                          <p:spTgt spid="15367"/>
                                        </p:tgtEl>
                                        <p:attrNameLst>
                                          <p:attrName>ppt_w</p:attrName>
                                        </p:attrNameLst>
                                      </p:cBhvr>
                                      <p:tavLst>
                                        <p:tav tm="0">
                                          <p:val>
                                            <p:fltVal val="0"/>
                                          </p:val>
                                        </p:tav>
                                        <p:tav tm="100000">
                                          <p:val>
                                            <p:strVal val="#ppt_w"/>
                                          </p:val>
                                        </p:tav>
                                      </p:tavLst>
                                    </p:anim>
                                    <p:anim calcmode="lin" valueType="num">
                                      <p:cBhvr>
                                        <p:cTn id="30" dur="500" fill="hold"/>
                                        <p:tgtEl>
                                          <p:spTgt spid="15367"/>
                                        </p:tgtEl>
                                        <p:attrNameLst>
                                          <p:attrName>ppt_h</p:attrName>
                                        </p:attrNameLst>
                                      </p:cBhvr>
                                      <p:tavLst>
                                        <p:tav tm="0">
                                          <p:val>
                                            <p:fltVal val="0"/>
                                          </p:val>
                                        </p:tav>
                                        <p:tav tm="100000">
                                          <p:val>
                                            <p:strVal val="#ppt_h"/>
                                          </p:val>
                                        </p:tav>
                                      </p:tavLst>
                                    </p:anim>
                                    <p:anim calcmode="lin" valueType="num">
                                      <p:cBhvr>
                                        <p:cTn id="31" dur="500" fill="hold"/>
                                        <p:tgtEl>
                                          <p:spTgt spid="15367"/>
                                        </p:tgtEl>
                                        <p:attrNameLst>
                                          <p:attrName>style.rotation</p:attrName>
                                        </p:attrNameLst>
                                      </p:cBhvr>
                                      <p:tavLst>
                                        <p:tav tm="0">
                                          <p:val>
                                            <p:fltVal val="90"/>
                                          </p:val>
                                        </p:tav>
                                        <p:tav tm="100000">
                                          <p:val>
                                            <p:fltVal val="0"/>
                                          </p:val>
                                        </p:tav>
                                      </p:tavLst>
                                    </p:anim>
                                    <p:animEffect transition="in" filter="fade">
                                      <p:cBhvr>
                                        <p:cTn id="32" dur="500"/>
                                        <p:tgtEl>
                                          <p:spTgt spid="15367"/>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5368"/>
                                        </p:tgtEl>
                                        <p:attrNameLst>
                                          <p:attrName>style.visibility</p:attrName>
                                        </p:attrNameLst>
                                      </p:cBhvr>
                                      <p:to>
                                        <p:strVal val="visible"/>
                                      </p:to>
                                    </p:set>
                                    <p:anim calcmode="lin" valueType="num">
                                      <p:cBhvr>
                                        <p:cTn id="36" dur="500" fill="hold"/>
                                        <p:tgtEl>
                                          <p:spTgt spid="1536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5368"/>
                                        </p:tgtEl>
                                        <p:attrNameLst>
                                          <p:attrName>ppt_y</p:attrName>
                                        </p:attrNameLst>
                                      </p:cBhvr>
                                      <p:tavLst>
                                        <p:tav tm="0">
                                          <p:val>
                                            <p:strVal val="#ppt_y"/>
                                          </p:val>
                                        </p:tav>
                                        <p:tav tm="100000">
                                          <p:val>
                                            <p:strVal val="#ppt_y"/>
                                          </p:val>
                                        </p:tav>
                                      </p:tavLst>
                                    </p:anim>
                                    <p:anim calcmode="lin" valueType="num">
                                      <p:cBhvr>
                                        <p:cTn id="38" dur="500" fill="hold"/>
                                        <p:tgtEl>
                                          <p:spTgt spid="1536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536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p:bldP spid="15364" grpId="0" animBg="1" autoUpdateAnimBg="0"/>
      <p:bldP spid="15364" grpId="1" animBg="1" autoUpdateAnimBg="0"/>
      <p:bldP spid="15365" grpId="0" animBg="1" autoUpdateAnimBg="0"/>
      <p:bldP spid="15366" grpId="0" autoUpdateAnimBg="0"/>
      <p:bldP spid="1536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bwMode="auto">
          <a:xfrm>
            <a:off x="514996" y="908720"/>
            <a:ext cx="8225138" cy="2376264"/>
          </a:xfrm>
          <a:noFill/>
        </p:spPr>
        <p:txBody>
          <a:bodyPr vert="horz" wrap="square" numCol="1" anchor="t" anchorCtr="0" compatLnSpc="1">
            <a:prstTxWarp prst="textNoShape">
              <a:avLst/>
            </a:prstTxWarp>
          </a:bodyPr>
          <a:lstStyle/>
          <a:p>
            <a:pPr marL="342576" indent="-342576" eaLnBrk="1" hangingPunct="1">
              <a:buFont typeface="Cambria" panose="02040503050406030204" pitchFamily="18" charset="0"/>
              <a:buChar char="+"/>
            </a:pPr>
            <a:r>
              <a:rPr lang="zh-CN" altLang="en-US" dirty="0" smtClean="0">
                <a:solidFill>
                  <a:schemeClr val="bg1"/>
                </a:solidFill>
                <a:ea typeface="宋体" panose="02010600030101010101" pitchFamily="2" charset="-122"/>
              </a:rPr>
              <a:t>当需求变更无法避免时，过程活动就会有规律的重复进行，这种开发我们称之为：“迭代开发过程”</a:t>
            </a:r>
            <a:endParaRPr lang="en-GB" altLang="zh-CN" dirty="0" smtClean="0">
              <a:solidFill>
                <a:schemeClr val="bg1"/>
              </a:solidFill>
              <a:ea typeface="宋体" panose="02010600030101010101" pitchFamily="2" charset="-122"/>
            </a:endParaRPr>
          </a:p>
          <a:p>
            <a:pPr marL="342576" indent="-342576" eaLnBrk="1" hangingPunct="1">
              <a:buFont typeface="Cambria" panose="02040503050406030204" pitchFamily="18" charset="0"/>
              <a:buChar char="+"/>
            </a:pPr>
            <a:endParaRPr lang="en-GB" altLang="zh-CN" dirty="0" smtClean="0">
              <a:solidFill>
                <a:schemeClr val="bg1"/>
              </a:solidFill>
              <a:ea typeface="宋体" panose="02010600030101010101" pitchFamily="2" charset="-122"/>
            </a:endParaRPr>
          </a:p>
          <a:p>
            <a:pPr marL="342576" indent="-342576" eaLnBrk="1" hangingPunct="1">
              <a:buFont typeface="Cambria" panose="02040503050406030204" pitchFamily="18" charset="0"/>
              <a:buChar char="+"/>
            </a:pPr>
            <a:r>
              <a:rPr lang="zh-CN" altLang="en-US" dirty="0" smtClean="0">
                <a:solidFill>
                  <a:schemeClr val="bg1"/>
                </a:solidFill>
                <a:ea typeface="宋体" panose="02010600030101010101" pitchFamily="2" charset="-122"/>
              </a:rPr>
              <a:t>两个典型的迭代过程应用模型</a:t>
            </a:r>
            <a:endParaRPr lang="en-GB" altLang="zh-CN" dirty="0" smtClean="0">
              <a:solidFill>
                <a:schemeClr val="bg1"/>
              </a:solidFill>
              <a:ea typeface="宋体" panose="02010600030101010101" pitchFamily="2" charset="-122"/>
            </a:endParaRPr>
          </a:p>
          <a:p>
            <a:pPr marL="742512" lvl="1" indent="-285214" eaLnBrk="1" hangingPunct="1">
              <a:buFont typeface="Cambria" panose="02040503050406030204" pitchFamily="18" charset="0"/>
              <a:buChar char="–"/>
            </a:pPr>
            <a:r>
              <a:rPr lang="zh-CN" altLang="en-US" dirty="0" smtClean="0">
                <a:solidFill>
                  <a:schemeClr val="bg1"/>
                </a:solidFill>
                <a:ea typeface="宋体" panose="02010600030101010101" pitchFamily="2" charset="-122"/>
              </a:rPr>
              <a:t>增量交付、增量式开发（</a:t>
            </a:r>
            <a:r>
              <a:rPr lang="en-GB" altLang="zh-CN" dirty="0" smtClean="0">
                <a:solidFill>
                  <a:schemeClr val="bg1"/>
                </a:solidFill>
                <a:ea typeface="宋体" panose="02010600030101010101" pitchFamily="2" charset="-122"/>
              </a:rPr>
              <a:t>Incremental delivery</a:t>
            </a:r>
            <a:r>
              <a:rPr lang="zh-CN" altLang="en-US" dirty="0" smtClean="0">
                <a:solidFill>
                  <a:schemeClr val="bg1"/>
                </a:solidFill>
                <a:ea typeface="宋体" panose="02010600030101010101" pitchFamily="2" charset="-122"/>
              </a:rPr>
              <a:t>）</a:t>
            </a:r>
            <a:r>
              <a:rPr lang="en-GB" altLang="zh-CN" dirty="0" smtClean="0">
                <a:solidFill>
                  <a:schemeClr val="bg1"/>
                </a:solidFill>
                <a:ea typeface="宋体" panose="02010600030101010101" pitchFamily="2" charset="-122"/>
              </a:rPr>
              <a:t>;</a:t>
            </a:r>
          </a:p>
          <a:p>
            <a:pPr marL="742512" lvl="1" indent="-285214" eaLnBrk="1" hangingPunct="1">
              <a:buFont typeface="Cambria" panose="02040503050406030204" pitchFamily="18" charset="0"/>
              <a:buChar char="–"/>
            </a:pPr>
            <a:r>
              <a:rPr lang="zh-CN" altLang="en-US" dirty="0" smtClean="0">
                <a:solidFill>
                  <a:schemeClr val="bg1"/>
                </a:solidFill>
                <a:ea typeface="宋体" panose="02010600030101010101" pitchFamily="2" charset="-122"/>
              </a:rPr>
              <a:t>螺旋式开发（</a:t>
            </a:r>
            <a:r>
              <a:rPr lang="en-GB" altLang="zh-CN" dirty="0" smtClean="0">
                <a:solidFill>
                  <a:schemeClr val="bg1"/>
                </a:solidFill>
                <a:ea typeface="宋体" panose="02010600030101010101" pitchFamily="2" charset="-122"/>
              </a:rPr>
              <a:t>Spiral development</a:t>
            </a:r>
            <a:r>
              <a:rPr lang="zh-CN" altLang="en-US" dirty="0" smtClean="0">
                <a:solidFill>
                  <a:schemeClr val="bg1"/>
                </a:solidFill>
                <a:ea typeface="宋体" panose="02010600030101010101" pitchFamily="2" charset="-122"/>
              </a:rPr>
              <a:t>）</a:t>
            </a:r>
            <a:endParaRPr lang="en-GB" altLang="zh-CN" dirty="0" smtClean="0">
              <a:solidFill>
                <a:schemeClr val="bg1"/>
              </a:solidFill>
              <a:ea typeface="宋体" panose="02010600030101010101" pitchFamily="2" charset="-122"/>
            </a:endParaRPr>
          </a:p>
        </p:txBody>
      </p:sp>
      <p:sp>
        <p:nvSpPr>
          <p:cNvPr id="6" name="TextBox 76"/>
          <p:cNvSpPr txBox="1">
            <a:spLocks noChangeArrowheads="1"/>
          </p:cNvSpPr>
          <p:nvPr/>
        </p:nvSpPr>
        <p:spPr bwMode="auto">
          <a:xfrm>
            <a:off x="756370" y="35938"/>
            <a:ext cx="1645002" cy="46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ea typeface="宋体" panose="02010600030101010101" pitchFamily="2" charset="-122"/>
              </a:rPr>
              <a:t>过程迭代</a:t>
            </a:r>
            <a:r>
              <a:rPr lang="en-US" altLang="zh-CN" sz="2409" baseline="50000" dirty="0">
                <a:solidFill>
                  <a:srgbClr val="FF0000"/>
                </a:solidFill>
              </a:rPr>
              <a:t>[6]</a:t>
            </a:r>
            <a:endParaRPr lang="zh-CN" altLang="en-US" sz="2400" dirty="0">
              <a:latin typeface="微软雅黑" panose="020B0503020204020204" pitchFamily="34" charset="-122"/>
            </a:endParaRPr>
          </a:p>
        </p:txBody>
      </p:sp>
      <p:cxnSp>
        <p:nvCxnSpPr>
          <p:cNvPr id="7"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967144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6"/>
                                        </p:tgtEl>
                                        <p:attrNameLst>
                                          <p:attrName>ppt_y</p:attrName>
                                        </p:attrNameLst>
                                      </p:cBhvr>
                                      <p:tavLst>
                                        <p:tav tm="0">
                                          <p:val>
                                            <p:strVal val="#ppt_y"/>
                                          </p:val>
                                        </p:tav>
                                        <p:tav tm="100000">
                                          <p:val>
                                            <p:strVal val="#ppt_y"/>
                                          </p:val>
                                        </p:tav>
                                      </p:tavLst>
                                    </p:anim>
                                    <p:anim calcmode="lin" valueType="num">
                                      <p:cBhvr>
                                        <p:cTn id="18"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76"/>
          <p:cNvSpPr txBox="1">
            <a:spLocks noChangeArrowheads="1"/>
          </p:cNvSpPr>
          <p:nvPr/>
        </p:nvSpPr>
        <p:spPr bwMode="auto">
          <a:xfrm>
            <a:off x="539750" y="11588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增量</a:t>
            </a:r>
            <a:r>
              <a:rPr lang="zh-CN" altLang="en-US" sz="2400" dirty="0" smtClean="0">
                <a:latin typeface="微软雅黑" panose="020B0503020204020204" pitchFamily="34" charset="-122"/>
              </a:rPr>
              <a:t>式开发</a:t>
            </a:r>
            <a:endParaRPr lang="zh-CN" altLang="en-US" sz="2400" dirty="0">
              <a:latin typeface="微软雅黑" panose="020B0503020204020204" pitchFamily="34" charset="-122"/>
            </a:endParaRPr>
          </a:p>
        </p:txBody>
      </p:sp>
      <p:cxnSp>
        <p:nvCxnSpPr>
          <p:cNvPr id="25603"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04"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05" name="矩形 6"/>
          <p:cNvSpPr>
            <a:spLocks noChangeArrowheads="1"/>
          </p:cNvSpPr>
          <p:nvPr/>
        </p:nvSpPr>
        <p:spPr bwMode="auto">
          <a:xfrm rot="-2649814">
            <a:off x="3608274" y="3029924"/>
            <a:ext cx="1295400" cy="129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pic>
        <p:nvPicPr>
          <p:cNvPr id="25606" name="组合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363" y="3299961"/>
            <a:ext cx="5492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矩形 11"/>
          <p:cNvSpPr>
            <a:spLocks noChangeArrowheads="1"/>
          </p:cNvSpPr>
          <p:nvPr/>
        </p:nvSpPr>
        <p:spPr bwMode="auto">
          <a:xfrm rot="-2649814">
            <a:off x="2611369" y="1978322"/>
            <a:ext cx="1295400" cy="129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sp>
        <p:nvSpPr>
          <p:cNvPr id="25608" name="Freeform 41"/>
          <p:cNvSpPr>
            <a:spLocks noEditPoints="1"/>
          </p:cNvSpPr>
          <p:nvPr/>
        </p:nvSpPr>
        <p:spPr bwMode="auto">
          <a:xfrm>
            <a:off x="3060064" y="2370554"/>
            <a:ext cx="468312" cy="420688"/>
          </a:xfrm>
          <a:custGeom>
            <a:avLst/>
            <a:gdLst>
              <a:gd name="T0" fmla="*/ 2147483646 w 67"/>
              <a:gd name="T1" fmla="*/ 98321797 h 60"/>
              <a:gd name="T2" fmla="*/ 2147483646 w 67"/>
              <a:gd name="T3" fmla="*/ 0 h 60"/>
              <a:gd name="T4" fmla="*/ 2147483646 w 67"/>
              <a:gd name="T5" fmla="*/ 0 h 60"/>
              <a:gd name="T6" fmla="*/ 2147483646 w 67"/>
              <a:gd name="T7" fmla="*/ 98321797 h 60"/>
              <a:gd name="T8" fmla="*/ 2147483646 w 67"/>
              <a:gd name="T9" fmla="*/ 245800987 h 60"/>
              <a:gd name="T10" fmla="*/ 2147483646 w 67"/>
              <a:gd name="T11" fmla="*/ 688252579 h 60"/>
              <a:gd name="T12" fmla="*/ 2147483646 w 67"/>
              <a:gd name="T13" fmla="*/ 98321797 h 60"/>
              <a:gd name="T14" fmla="*/ 2147483646 w 67"/>
              <a:gd name="T15" fmla="*/ 1523977337 h 60"/>
              <a:gd name="T16" fmla="*/ 1758826098 w 67"/>
              <a:gd name="T17" fmla="*/ 98321797 h 60"/>
              <a:gd name="T18" fmla="*/ 1514548967 w 67"/>
              <a:gd name="T19" fmla="*/ 98321797 h 60"/>
              <a:gd name="T20" fmla="*/ 97709454 w 67"/>
              <a:gd name="T21" fmla="*/ 1523977337 h 60"/>
              <a:gd name="T22" fmla="*/ 97709454 w 67"/>
              <a:gd name="T23" fmla="*/ 1769785336 h 60"/>
              <a:gd name="T24" fmla="*/ 195425899 w 67"/>
              <a:gd name="T25" fmla="*/ 1818942729 h 60"/>
              <a:gd name="T26" fmla="*/ 341993575 w 67"/>
              <a:gd name="T27" fmla="*/ 1769785336 h 60"/>
              <a:gd name="T28" fmla="*/ 1661116643 w 67"/>
              <a:gd name="T29" fmla="*/ 442444581 h 60"/>
              <a:gd name="T30" fmla="*/ 2147483646 w 67"/>
              <a:gd name="T31" fmla="*/ 1769785336 h 60"/>
              <a:gd name="T32" fmla="*/ 2147483646 w 67"/>
              <a:gd name="T33" fmla="*/ 1769785336 h 60"/>
              <a:gd name="T34" fmla="*/ 2147483646 w 67"/>
              <a:gd name="T35" fmla="*/ 1523977337 h 60"/>
              <a:gd name="T36" fmla="*/ 439710019 w 67"/>
              <a:gd name="T37" fmla="*/ 1818942729 h 60"/>
              <a:gd name="T38" fmla="*/ 439710019 w 67"/>
              <a:gd name="T39" fmla="*/ 2147483646 h 60"/>
              <a:gd name="T40" fmla="*/ 635135918 w 67"/>
              <a:gd name="T41" fmla="*/ 2147483646 h 60"/>
              <a:gd name="T42" fmla="*/ 1367974301 w 67"/>
              <a:gd name="T43" fmla="*/ 2147483646 h 60"/>
              <a:gd name="T44" fmla="*/ 1367974301 w 67"/>
              <a:gd name="T45" fmla="*/ 2064750727 h 60"/>
              <a:gd name="T46" fmla="*/ 1416832523 w 67"/>
              <a:gd name="T47" fmla="*/ 2015586323 h 60"/>
              <a:gd name="T48" fmla="*/ 1856542542 w 67"/>
              <a:gd name="T49" fmla="*/ 2015586323 h 60"/>
              <a:gd name="T50" fmla="*/ 1905400764 w 67"/>
              <a:gd name="T51" fmla="*/ 2064750727 h 60"/>
              <a:gd name="T52" fmla="*/ 1905400764 w 67"/>
              <a:gd name="T53" fmla="*/ 2147483646 h 60"/>
              <a:gd name="T54" fmla="*/ 2147483646 w 67"/>
              <a:gd name="T55" fmla="*/ 2147483646 h 60"/>
              <a:gd name="T56" fmla="*/ 2147483646 w 67"/>
              <a:gd name="T57" fmla="*/ 2147483646 h 60"/>
              <a:gd name="T58" fmla="*/ 2147483646 w 67"/>
              <a:gd name="T59" fmla="*/ 1868107133 h 60"/>
              <a:gd name="T60" fmla="*/ 1661116643 w 67"/>
              <a:gd name="T61" fmla="*/ 639088175 h 60"/>
              <a:gd name="T62" fmla="*/ 439710019 w 67"/>
              <a:gd name="T63" fmla="*/ 1818942729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11" name="矩形 20"/>
          <p:cNvSpPr>
            <a:spLocks noChangeArrowheads="1"/>
          </p:cNvSpPr>
          <p:nvPr/>
        </p:nvSpPr>
        <p:spPr bwMode="auto">
          <a:xfrm rot="-2649814">
            <a:off x="3696687" y="1041940"/>
            <a:ext cx="1295400" cy="129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sp>
        <p:nvSpPr>
          <p:cNvPr id="25612" name="Freeform 34"/>
          <p:cNvSpPr>
            <a:spLocks noEditPoints="1"/>
          </p:cNvSpPr>
          <p:nvPr/>
        </p:nvSpPr>
        <p:spPr bwMode="auto">
          <a:xfrm>
            <a:off x="4210101" y="1337552"/>
            <a:ext cx="315913" cy="369887"/>
          </a:xfrm>
          <a:custGeom>
            <a:avLst/>
            <a:gdLst>
              <a:gd name="T0" fmla="*/ 152516199 w 498"/>
              <a:gd name="T1" fmla="*/ 0 h 586"/>
              <a:gd name="T2" fmla="*/ 178672907 w 498"/>
              <a:gd name="T3" fmla="*/ 25897140 h 586"/>
              <a:gd name="T4" fmla="*/ 167405344 w 498"/>
              <a:gd name="T5" fmla="*/ 92035586 h 586"/>
              <a:gd name="T6" fmla="*/ 162978755 w 498"/>
              <a:gd name="T7" fmla="*/ 15140119 h 586"/>
              <a:gd name="T8" fmla="*/ 50301850 w 498"/>
              <a:gd name="T9" fmla="*/ 10757652 h 586"/>
              <a:gd name="T10" fmla="*/ 67203830 w 498"/>
              <a:gd name="T11" fmla="*/ 32272325 h 586"/>
              <a:gd name="T12" fmla="*/ 10865377 w 498"/>
              <a:gd name="T13" fmla="*/ 99206723 h 586"/>
              <a:gd name="T14" fmla="*/ 15694152 w 498"/>
              <a:gd name="T15" fmla="*/ 211562109 h 586"/>
              <a:gd name="T16" fmla="*/ 59557847 w 498"/>
              <a:gd name="T17" fmla="*/ 215944575 h 586"/>
              <a:gd name="T18" fmla="*/ 26157343 w 498"/>
              <a:gd name="T19" fmla="*/ 227100519 h 586"/>
              <a:gd name="T20" fmla="*/ 0 w 498"/>
              <a:gd name="T21" fmla="*/ 201202748 h 586"/>
              <a:gd name="T22" fmla="*/ 402186 w 498"/>
              <a:gd name="T23" fmla="*/ 94824257 h 586"/>
              <a:gd name="T24" fmla="*/ 30583931 w 498"/>
              <a:gd name="T25" fmla="*/ 2788670 h 586"/>
              <a:gd name="T26" fmla="*/ 30583931 w 498"/>
              <a:gd name="T27" fmla="*/ 2788670 h 586"/>
              <a:gd name="T28" fmla="*/ 30583931 w 498"/>
              <a:gd name="T29" fmla="*/ 2390379 h 586"/>
              <a:gd name="T30" fmla="*/ 31791124 w 498"/>
              <a:gd name="T31" fmla="*/ 1195505 h 586"/>
              <a:gd name="T32" fmla="*/ 31791124 w 498"/>
              <a:gd name="T33" fmla="*/ 1195505 h 586"/>
              <a:gd name="T34" fmla="*/ 31791124 w 498"/>
              <a:gd name="T35" fmla="*/ 1195505 h 586"/>
              <a:gd name="T36" fmla="*/ 32193311 w 498"/>
              <a:gd name="T37" fmla="*/ 1195505 h 586"/>
              <a:gd name="T38" fmla="*/ 33803325 w 498"/>
              <a:gd name="T39" fmla="*/ 0 h 586"/>
              <a:gd name="T40" fmla="*/ 33803325 w 498"/>
              <a:gd name="T41" fmla="*/ 0 h 586"/>
              <a:gd name="T42" fmla="*/ 34205512 w 498"/>
              <a:gd name="T43" fmla="*/ 0 h 586"/>
              <a:gd name="T44" fmla="*/ 34205512 w 498"/>
              <a:gd name="T45" fmla="*/ 0 h 586"/>
              <a:gd name="T46" fmla="*/ 34205512 w 498"/>
              <a:gd name="T47" fmla="*/ 0 h 586"/>
              <a:gd name="T48" fmla="*/ 34607698 w 498"/>
              <a:gd name="T49" fmla="*/ 0 h 586"/>
              <a:gd name="T50" fmla="*/ 35412705 w 498"/>
              <a:gd name="T51" fmla="*/ 0 h 586"/>
              <a:gd name="T52" fmla="*/ 32998318 w 498"/>
              <a:gd name="T53" fmla="*/ 158571693 h 586"/>
              <a:gd name="T54" fmla="*/ 90543964 w 498"/>
              <a:gd name="T55" fmla="*/ 149806760 h 586"/>
              <a:gd name="T56" fmla="*/ 32998318 w 498"/>
              <a:gd name="T57" fmla="*/ 125901077 h 586"/>
              <a:gd name="T58" fmla="*/ 90543964 w 498"/>
              <a:gd name="T59" fmla="*/ 134666641 h 586"/>
              <a:gd name="T60" fmla="*/ 32998318 w 498"/>
              <a:gd name="T61" fmla="*/ 125901077 h 586"/>
              <a:gd name="T62" fmla="*/ 32998318 w 498"/>
              <a:gd name="T63" fmla="*/ 112354754 h 586"/>
              <a:gd name="T64" fmla="*/ 148491797 w 498"/>
              <a:gd name="T65" fmla="*/ 103589821 h 586"/>
              <a:gd name="T66" fmla="*/ 92556165 w 498"/>
              <a:gd name="T67" fmla="*/ 76098254 h 586"/>
              <a:gd name="T68" fmla="*/ 148491797 w 498"/>
              <a:gd name="T69" fmla="*/ 84863818 h 586"/>
              <a:gd name="T70" fmla="*/ 92556165 w 498"/>
              <a:gd name="T71" fmla="*/ 76098254 h 586"/>
              <a:gd name="T72" fmla="*/ 92556165 w 498"/>
              <a:gd name="T73" fmla="*/ 60559844 h 586"/>
              <a:gd name="T74" fmla="*/ 148491797 w 498"/>
              <a:gd name="T75" fmla="*/ 51794911 h 586"/>
              <a:gd name="T76" fmla="*/ 92556165 w 498"/>
              <a:gd name="T77" fmla="*/ 29881315 h 586"/>
              <a:gd name="T78" fmla="*/ 148491797 w 498"/>
              <a:gd name="T79" fmla="*/ 38646879 h 586"/>
              <a:gd name="T80" fmla="*/ 92556165 w 498"/>
              <a:gd name="T81" fmla="*/ 29881315 h 586"/>
              <a:gd name="T82" fmla="*/ 83702989 w 498"/>
              <a:gd name="T83" fmla="*/ 192039523 h 586"/>
              <a:gd name="T84" fmla="*/ 200403662 w 498"/>
              <a:gd name="T85" fmla="*/ 129885252 h 586"/>
              <a:gd name="T86" fmla="*/ 80483594 w 498"/>
              <a:gd name="T87" fmla="*/ 196023699 h 586"/>
              <a:gd name="T88" fmla="*/ 78873580 w 498"/>
              <a:gd name="T89" fmla="*/ 233475073 h 586"/>
              <a:gd name="T90" fmla="*/ 80483594 w 498"/>
              <a:gd name="T91" fmla="*/ 196023699 h 586"/>
              <a:gd name="T92" fmla="*/ 167405344 w 498"/>
              <a:gd name="T93" fmla="*/ 180485289 h 586"/>
              <a:gd name="T94" fmla="*/ 162978755 w 498"/>
              <a:gd name="T95" fmla="*/ 211562109 h 586"/>
              <a:gd name="T96" fmla="*/ 131187631 w 498"/>
              <a:gd name="T97" fmla="*/ 215944575 h 586"/>
              <a:gd name="T98" fmla="*/ 129578251 w 498"/>
              <a:gd name="T99" fmla="*/ 227100519 h 586"/>
              <a:gd name="T100" fmla="*/ 171026925 w 498"/>
              <a:gd name="T101" fmla="*/ 219530459 h 586"/>
              <a:gd name="T102" fmla="*/ 178672907 w 498"/>
              <a:gd name="T103" fmla="*/ 169727636 h 586"/>
              <a:gd name="T104" fmla="*/ 55131259 w 498"/>
              <a:gd name="T105" fmla="*/ 29483024 h 586"/>
              <a:gd name="T106" fmla="*/ 19718554 w 498"/>
              <a:gd name="T107" fmla="*/ 71715787 h 58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613" name="组合 22"/>
          <p:cNvGrpSpPr>
            <a:grpSpLocks/>
          </p:cNvGrpSpPr>
          <p:nvPr/>
        </p:nvGrpSpPr>
        <p:grpSpPr bwMode="auto">
          <a:xfrm>
            <a:off x="6161087" y="617939"/>
            <a:ext cx="1925637" cy="1797252"/>
            <a:chOff x="0" y="0"/>
            <a:chExt cx="1924896" cy="1796547"/>
          </a:xfrm>
        </p:grpSpPr>
        <p:sp>
          <p:nvSpPr>
            <p:cNvPr id="33819" name="TextBox 23"/>
            <p:cNvSpPr txBox="1">
              <a:spLocks noChangeArrowheads="1"/>
            </p:cNvSpPr>
            <p:nvPr/>
          </p:nvSpPr>
          <p:spPr bwMode="auto">
            <a:xfrm>
              <a:off x="231103" y="0"/>
              <a:ext cx="146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smtClean="0">
                  <a:solidFill>
                    <a:schemeClr val="bg1"/>
                  </a:solidFill>
                  <a:latin typeface="微软雅黑" panose="020B0503020204020204" pitchFamily="34" charset="-122"/>
                </a:rPr>
                <a:t>要求</a:t>
              </a:r>
              <a:endParaRPr lang="zh-CN" altLang="en-US" sz="1800" b="1" dirty="0">
                <a:solidFill>
                  <a:schemeClr val="bg1"/>
                </a:solidFill>
                <a:latin typeface="微软雅黑" panose="020B0503020204020204" pitchFamily="34" charset="-122"/>
              </a:endParaRPr>
            </a:p>
          </p:txBody>
        </p:sp>
        <p:sp>
          <p:nvSpPr>
            <p:cNvPr id="33820" name="TextBox 24"/>
            <p:cNvSpPr txBox="1">
              <a:spLocks noChangeArrowheads="1"/>
            </p:cNvSpPr>
            <p:nvPr/>
          </p:nvSpPr>
          <p:spPr bwMode="auto">
            <a:xfrm>
              <a:off x="0" y="304417"/>
              <a:ext cx="1924896" cy="149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30000"/>
                </a:lnSpc>
                <a:spcBef>
                  <a:spcPct val="0"/>
                </a:spcBef>
              </a:pPr>
              <a:r>
                <a:rPr lang="zh-CN" altLang="en-US" sz="1400" dirty="0">
                  <a:ea typeface="宋体" panose="02010600030101010101" pitchFamily="2" charset="-122"/>
                </a:rPr>
                <a:t>一旦增量开始启动，则该增量的需求就处于冻结状态，不允许进行变更</a:t>
              </a:r>
              <a:endParaRPr lang="en-US" altLang="zh-CN" sz="1400" dirty="0" smtClean="0">
                <a:solidFill>
                  <a:schemeClr val="bg1"/>
                </a:solidFill>
                <a:latin typeface="微软雅黑" panose="020B0503020204020204" pitchFamily="34" charset="-122"/>
              </a:endParaRPr>
            </a:p>
            <a:p>
              <a:pPr eaLnBrk="1" hangingPunct="1">
                <a:lnSpc>
                  <a:spcPct val="130000"/>
                </a:lnSpc>
                <a:spcBef>
                  <a:spcPct val="0"/>
                </a:spcBef>
                <a:buFontTx/>
                <a:buNone/>
              </a:pPr>
              <a:endParaRPr lang="en-US" sz="1400" dirty="0">
                <a:solidFill>
                  <a:schemeClr val="bg1"/>
                </a:solidFill>
                <a:latin typeface="微软雅黑" panose="020B0503020204020204" pitchFamily="34" charset="-122"/>
              </a:endParaRPr>
            </a:p>
          </p:txBody>
        </p:sp>
      </p:grpSp>
      <p:grpSp>
        <p:nvGrpSpPr>
          <p:cNvPr id="25619" name="组合 28"/>
          <p:cNvGrpSpPr>
            <a:grpSpLocks/>
          </p:cNvGrpSpPr>
          <p:nvPr/>
        </p:nvGrpSpPr>
        <p:grpSpPr bwMode="auto">
          <a:xfrm>
            <a:off x="544512" y="1005289"/>
            <a:ext cx="1925637" cy="2342757"/>
            <a:chOff x="0" y="0"/>
            <a:chExt cx="1924896" cy="2341143"/>
          </a:xfrm>
        </p:grpSpPr>
        <p:sp>
          <p:nvSpPr>
            <p:cNvPr id="33815" name="TextBox 29"/>
            <p:cNvSpPr txBox="1">
              <a:spLocks noChangeArrowheads="1"/>
            </p:cNvSpPr>
            <p:nvPr/>
          </p:nvSpPr>
          <p:spPr bwMode="auto">
            <a:xfrm>
              <a:off x="231103" y="0"/>
              <a:ext cx="146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smtClean="0">
                  <a:solidFill>
                    <a:schemeClr val="bg1"/>
                  </a:solidFill>
                  <a:latin typeface="微软雅黑" panose="020B0503020204020204" pitchFamily="34" charset="-122"/>
                </a:rPr>
                <a:t>区别</a:t>
              </a:r>
              <a:endParaRPr lang="zh-CN" altLang="en-US" sz="1800" b="1" dirty="0">
                <a:solidFill>
                  <a:schemeClr val="bg1"/>
                </a:solidFill>
                <a:latin typeface="微软雅黑" panose="020B0503020204020204" pitchFamily="34" charset="-122"/>
              </a:endParaRPr>
            </a:p>
          </p:txBody>
        </p:sp>
        <p:sp>
          <p:nvSpPr>
            <p:cNvPr id="33816" name="TextBox 30"/>
            <p:cNvSpPr txBox="1">
              <a:spLocks noChangeArrowheads="1"/>
            </p:cNvSpPr>
            <p:nvPr/>
          </p:nvSpPr>
          <p:spPr bwMode="auto">
            <a:xfrm>
              <a:off x="0" y="289687"/>
              <a:ext cx="1924896" cy="205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400" dirty="0" smtClean="0">
                  <a:solidFill>
                    <a:schemeClr val="bg1"/>
                  </a:solidFill>
                  <a:latin typeface="微软雅黑" panose="020B0503020204020204" pitchFamily="34" charset="-122"/>
                </a:rPr>
                <a:t>相较于瀑布式开发的单一提交，</a:t>
              </a:r>
              <a:r>
                <a:rPr lang="zh-CN" altLang="en-US" sz="1400" dirty="0">
                  <a:ea typeface="宋体" panose="02010600030101010101" pitchFamily="2" charset="-122"/>
                </a:rPr>
                <a:t>增量式开发将需求分割成多个小的增量（</a:t>
              </a:r>
              <a:r>
                <a:rPr lang="en-US" altLang="zh-CN" sz="1400" dirty="0">
                  <a:ea typeface="宋体" panose="02010600030101010101" pitchFamily="2" charset="-122"/>
                </a:rPr>
                <a:t>increments</a:t>
              </a:r>
              <a:r>
                <a:rPr lang="zh-CN" altLang="en-US" sz="1400" dirty="0">
                  <a:ea typeface="宋体" panose="02010600030101010101" pitchFamily="2" charset="-122"/>
                </a:rPr>
                <a:t>），每个增量对应的某一部分的需求</a:t>
              </a:r>
              <a:endParaRPr lang="en-US" sz="1400" dirty="0">
                <a:solidFill>
                  <a:schemeClr val="bg1"/>
                </a:solidFill>
                <a:latin typeface="微软雅黑" panose="020B0503020204020204" pitchFamily="34" charset="-122"/>
              </a:endParaRPr>
            </a:p>
          </p:txBody>
        </p:sp>
      </p:grpSp>
      <p:grpSp>
        <p:nvGrpSpPr>
          <p:cNvPr id="25622" name="组合 31"/>
          <p:cNvGrpSpPr>
            <a:grpSpLocks/>
          </p:cNvGrpSpPr>
          <p:nvPr/>
        </p:nvGrpSpPr>
        <p:grpSpPr bwMode="auto">
          <a:xfrm>
            <a:off x="793182" y="4021658"/>
            <a:ext cx="1925637" cy="993524"/>
            <a:chOff x="0" y="0"/>
            <a:chExt cx="1924896" cy="993127"/>
          </a:xfrm>
        </p:grpSpPr>
        <p:sp>
          <p:nvSpPr>
            <p:cNvPr id="33813" name="TextBox 32"/>
            <p:cNvSpPr txBox="1">
              <a:spLocks noChangeArrowheads="1"/>
            </p:cNvSpPr>
            <p:nvPr/>
          </p:nvSpPr>
          <p:spPr bwMode="auto">
            <a:xfrm>
              <a:off x="231103" y="0"/>
              <a:ext cx="146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smtClean="0">
                  <a:solidFill>
                    <a:schemeClr val="bg1"/>
                  </a:solidFill>
                  <a:latin typeface="微软雅黑" panose="020B0503020204020204" pitchFamily="34" charset="-122"/>
                </a:rPr>
                <a:t>特点</a:t>
              </a:r>
              <a:endParaRPr lang="zh-CN" altLang="en-US" sz="1800" b="1" dirty="0">
                <a:solidFill>
                  <a:schemeClr val="bg1"/>
                </a:solidFill>
                <a:latin typeface="微软雅黑" panose="020B0503020204020204" pitchFamily="34" charset="-122"/>
              </a:endParaRPr>
            </a:p>
          </p:txBody>
        </p:sp>
        <p:sp>
          <p:nvSpPr>
            <p:cNvPr id="33814" name="TextBox 33"/>
            <p:cNvSpPr txBox="1">
              <a:spLocks noChangeArrowheads="1"/>
            </p:cNvSpPr>
            <p:nvPr/>
          </p:nvSpPr>
          <p:spPr bwMode="auto">
            <a:xfrm>
              <a:off x="0" y="340902"/>
              <a:ext cx="1924896" cy="65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400" dirty="0" smtClean="0">
                  <a:solidFill>
                    <a:schemeClr val="bg1"/>
                  </a:solidFill>
                  <a:latin typeface="微软雅黑" panose="020B0503020204020204" pitchFamily="34" charset="-122"/>
                </a:rPr>
                <a:t>增量分不同级别</a:t>
              </a:r>
              <a:endParaRPr lang="en-US" altLang="zh-CN" sz="1400" dirty="0" smtClean="0">
                <a:solidFill>
                  <a:schemeClr val="bg1"/>
                </a:solidFill>
                <a:latin typeface="微软雅黑" panose="020B0503020204020204" pitchFamily="34" charset="-122"/>
              </a:endParaRPr>
            </a:p>
            <a:p>
              <a:pPr eaLnBrk="1" hangingPunct="1">
                <a:lnSpc>
                  <a:spcPct val="130000"/>
                </a:lnSpc>
                <a:spcBef>
                  <a:spcPct val="0"/>
                </a:spcBef>
                <a:buFontTx/>
                <a:buNone/>
              </a:pPr>
              <a:r>
                <a:rPr lang="zh-CN" altLang="en-US" sz="1400" dirty="0" smtClean="0">
                  <a:solidFill>
                    <a:schemeClr val="bg1"/>
                  </a:solidFill>
                  <a:latin typeface="微软雅黑" panose="020B0503020204020204" pitchFamily="34" charset="-122"/>
                </a:rPr>
                <a:t>如何划定优先级</a:t>
              </a:r>
              <a:endParaRPr lang="en-US" sz="1400" dirty="0">
                <a:solidFill>
                  <a:schemeClr val="bg1"/>
                </a:solidFill>
                <a:latin typeface="微软雅黑" panose="020B0503020204020204" pitchFamily="34" charset="-122"/>
              </a:endParaRPr>
            </a:p>
          </p:txBody>
        </p:sp>
      </p:grpSp>
      <p:sp>
        <p:nvSpPr>
          <p:cNvPr id="25625" name="任意多边形 34"/>
          <p:cNvSpPr>
            <a:spLocks/>
          </p:cNvSpPr>
          <p:nvPr/>
        </p:nvSpPr>
        <p:spPr bwMode="auto">
          <a:xfrm>
            <a:off x="544512" y="1348189"/>
            <a:ext cx="2509837" cy="1209675"/>
          </a:xfrm>
          <a:custGeom>
            <a:avLst/>
            <a:gdLst>
              <a:gd name="T0" fmla="*/ 0 w 2090057"/>
              <a:gd name="T1" fmla="*/ 0 h 435429"/>
              <a:gd name="T2" fmla="*/ 2281376 w 2090057"/>
              <a:gd name="T3" fmla="*/ 0 h 435429"/>
              <a:gd name="T4" fmla="*/ 3013928 w 2090057"/>
              <a:gd name="T5" fmla="*/ 3360625 h 435429"/>
              <a:gd name="T6" fmla="*/ 0 60000 65536"/>
              <a:gd name="T7" fmla="*/ 0 60000 65536"/>
              <a:gd name="T8" fmla="*/ 0 60000 65536"/>
            </a:gdLst>
            <a:ahLst/>
            <a:cxnLst>
              <a:cxn ang="T6">
                <a:pos x="T0" y="T1"/>
              </a:cxn>
              <a:cxn ang="T7">
                <a:pos x="T2" y="T3"/>
              </a:cxn>
              <a:cxn ang="T8">
                <a:pos x="T4" y="T5"/>
              </a:cxn>
            </a:cxnLst>
            <a:rect l="0" t="0" r="r" b="b"/>
            <a:pathLst>
              <a:path w="2090057" h="435429">
                <a:moveTo>
                  <a:pt x="0" y="0"/>
                </a:moveTo>
                <a:lnTo>
                  <a:pt x="1582057" y="0"/>
                </a:lnTo>
                <a:lnTo>
                  <a:pt x="2090057" y="435429"/>
                </a:lnTo>
              </a:path>
            </a:pathLst>
          </a:custGeom>
          <a:noFill/>
          <a:ln w="12700" cap="flat" cmpd="sng">
            <a:solidFill>
              <a:srgbClr val="20202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26" name="任意多边形 35"/>
          <p:cNvSpPr>
            <a:spLocks/>
          </p:cNvSpPr>
          <p:nvPr/>
        </p:nvSpPr>
        <p:spPr bwMode="auto">
          <a:xfrm>
            <a:off x="4860826" y="976714"/>
            <a:ext cx="3100486" cy="398162"/>
          </a:xfrm>
          <a:custGeom>
            <a:avLst/>
            <a:gdLst>
              <a:gd name="T0" fmla="*/ 0 w 2815771"/>
              <a:gd name="T1" fmla="*/ 609600 h 609600"/>
              <a:gd name="T2" fmla="*/ 913267 w 2815771"/>
              <a:gd name="T3" fmla="*/ 0 h 609600"/>
              <a:gd name="T4" fmla="*/ 4218421 w 2815771"/>
              <a:gd name="T5" fmla="*/ 0 h 609600"/>
              <a:gd name="T6" fmla="*/ 0 60000 65536"/>
              <a:gd name="T7" fmla="*/ 0 60000 65536"/>
              <a:gd name="T8" fmla="*/ 0 60000 65536"/>
            </a:gdLst>
            <a:ahLst/>
            <a:cxnLst>
              <a:cxn ang="T6">
                <a:pos x="T0" y="T1"/>
              </a:cxn>
              <a:cxn ang="T7">
                <a:pos x="T2" y="T3"/>
              </a:cxn>
              <a:cxn ang="T8">
                <a:pos x="T4" y="T5"/>
              </a:cxn>
            </a:cxnLst>
            <a:rect l="0" t="0" r="r" b="b"/>
            <a:pathLst>
              <a:path w="2815771" h="609600">
                <a:moveTo>
                  <a:pt x="0" y="609600"/>
                </a:moveTo>
                <a:lnTo>
                  <a:pt x="609600" y="0"/>
                </a:lnTo>
                <a:lnTo>
                  <a:pt x="2815771" y="0"/>
                </a:lnTo>
              </a:path>
            </a:pathLst>
          </a:custGeom>
          <a:noFill/>
          <a:ln w="12700" cap="flat" cmpd="sng">
            <a:solidFill>
              <a:srgbClr val="20202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27" name="任意多边形 36"/>
          <p:cNvSpPr>
            <a:spLocks/>
          </p:cNvSpPr>
          <p:nvPr/>
        </p:nvSpPr>
        <p:spPr bwMode="auto">
          <a:xfrm flipV="1">
            <a:off x="743969" y="4081951"/>
            <a:ext cx="2835176" cy="277844"/>
          </a:xfrm>
          <a:custGeom>
            <a:avLst/>
            <a:gdLst>
              <a:gd name="T0" fmla="*/ 0 w 2090057"/>
              <a:gd name="T1" fmla="*/ 0 h 435429"/>
              <a:gd name="T2" fmla="*/ 3757488 w 2090057"/>
              <a:gd name="T3" fmla="*/ 0 h 435429"/>
              <a:gd name="T4" fmla="*/ 4964021 w 2090057"/>
              <a:gd name="T5" fmla="*/ 434521 h 435429"/>
              <a:gd name="T6" fmla="*/ 0 60000 65536"/>
              <a:gd name="T7" fmla="*/ 0 60000 65536"/>
              <a:gd name="T8" fmla="*/ 0 60000 65536"/>
            </a:gdLst>
            <a:ahLst/>
            <a:cxnLst>
              <a:cxn ang="T6">
                <a:pos x="T0" y="T1"/>
              </a:cxn>
              <a:cxn ang="T7">
                <a:pos x="T2" y="T3"/>
              </a:cxn>
              <a:cxn ang="T8">
                <a:pos x="T4" y="T5"/>
              </a:cxn>
            </a:cxnLst>
            <a:rect l="0" t="0" r="r" b="b"/>
            <a:pathLst>
              <a:path w="2090057" h="435429">
                <a:moveTo>
                  <a:pt x="0" y="0"/>
                </a:moveTo>
                <a:lnTo>
                  <a:pt x="1582057" y="0"/>
                </a:lnTo>
                <a:lnTo>
                  <a:pt x="2090057" y="435429"/>
                </a:lnTo>
              </a:path>
            </a:pathLst>
          </a:custGeom>
          <a:noFill/>
          <a:ln w="12700" cap="flat" cmpd="sng">
            <a:solidFill>
              <a:srgbClr val="20202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矩形 14"/>
          <p:cNvSpPr>
            <a:spLocks noChangeArrowheads="1"/>
          </p:cNvSpPr>
          <p:nvPr/>
        </p:nvSpPr>
        <p:spPr bwMode="auto">
          <a:xfrm rot="-2649814">
            <a:off x="4719827" y="2072027"/>
            <a:ext cx="1295400" cy="129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pic>
        <p:nvPicPr>
          <p:cNvPr id="33" name="组合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039" y="2465727"/>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组合 25"/>
          <p:cNvGrpSpPr>
            <a:grpSpLocks/>
          </p:cNvGrpSpPr>
          <p:nvPr/>
        </p:nvGrpSpPr>
        <p:grpSpPr bwMode="auto">
          <a:xfrm>
            <a:off x="6832691" y="3123352"/>
            <a:ext cx="1925637" cy="2943050"/>
            <a:chOff x="0" y="0"/>
            <a:chExt cx="1924896" cy="2942125"/>
          </a:xfrm>
        </p:grpSpPr>
        <p:sp>
          <p:nvSpPr>
            <p:cNvPr id="35" name="TextBox 26"/>
            <p:cNvSpPr txBox="1">
              <a:spLocks noChangeArrowheads="1"/>
            </p:cNvSpPr>
            <p:nvPr/>
          </p:nvSpPr>
          <p:spPr bwMode="auto">
            <a:xfrm>
              <a:off x="231103" y="0"/>
              <a:ext cx="146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solidFill>
                    <a:schemeClr val="bg1"/>
                  </a:solidFill>
                  <a:latin typeface="微软雅黑" panose="020B0503020204020204" pitchFamily="34" charset="-122"/>
                </a:rPr>
                <a:t>难度</a:t>
              </a:r>
            </a:p>
          </p:txBody>
        </p:sp>
        <p:sp>
          <p:nvSpPr>
            <p:cNvPr id="36" name="TextBox 27"/>
            <p:cNvSpPr txBox="1">
              <a:spLocks noChangeArrowheads="1"/>
            </p:cNvSpPr>
            <p:nvPr/>
          </p:nvSpPr>
          <p:spPr bwMode="auto">
            <a:xfrm>
              <a:off x="0" y="329924"/>
              <a:ext cx="1924896" cy="261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30000"/>
                </a:lnSpc>
                <a:spcBef>
                  <a:spcPct val="0"/>
                </a:spcBef>
              </a:pPr>
              <a:r>
                <a:rPr lang="zh-CN" altLang="en-US" sz="1400" dirty="0">
                  <a:solidFill>
                    <a:schemeClr val="bg1"/>
                  </a:solidFill>
                  <a:ea typeface="宋体" panose="02010600030101010101" pitchFamily="2" charset="-122"/>
                </a:rPr>
                <a:t>增量的规模应该相对较小（原则上不超过</a:t>
              </a:r>
              <a:r>
                <a:rPr lang="en-US" altLang="zh-CN" sz="1400" dirty="0">
                  <a:solidFill>
                    <a:schemeClr val="bg1"/>
                  </a:solidFill>
                  <a:ea typeface="宋体" panose="02010600030101010101" pitchFamily="2" charset="-122"/>
                </a:rPr>
                <a:t>20000</a:t>
              </a:r>
              <a:r>
                <a:rPr lang="zh-CN" altLang="en-US" sz="1400" dirty="0">
                  <a:solidFill>
                    <a:schemeClr val="bg1"/>
                  </a:solidFill>
                  <a:ea typeface="宋体" panose="02010600030101010101" pitchFamily="2" charset="-122"/>
                </a:rPr>
                <a:t>代码行），每个增量包含一定的</a:t>
              </a:r>
              <a:r>
                <a:rPr lang="zh-CN" altLang="en-US" sz="1400" dirty="0" smtClean="0">
                  <a:solidFill>
                    <a:schemeClr val="bg1"/>
                  </a:solidFill>
                  <a:ea typeface="宋体" panose="02010600030101010101" pitchFamily="2" charset="-122"/>
                </a:rPr>
                <a:t>系统功能</a:t>
              </a:r>
              <a:endParaRPr lang="en-US" altLang="zh-CN" sz="1400" dirty="0" smtClean="0">
                <a:solidFill>
                  <a:schemeClr val="bg1"/>
                </a:solidFill>
                <a:ea typeface="宋体" panose="02010600030101010101" pitchFamily="2" charset="-122"/>
              </a:endParaRPr>
            </a:p>
            <a:p>
              <a:pPr marL="285750" indent="-285750" eaLnBrk="1" hangingPunct="1">
                <a:lnSpc>
                  <a:spcPct val="130000"/>
                </a:lnSpc>
                <a:spcBef>
                  <a:spcPct val="0"/>
                </a:spcBef>
              </a:pPr>
              <a:r>
                <a:rPr lang="zh-CN" altLang="en-US" sz="1400" dirty="0">
                  <a:solidFill>
                    <a:schemeClr val="bg1"/>
                  </a:solidFill>
                  <a:ea typeface="宋体" panose="02010600030101010101" pitchFamily="2" charset="-122"/>
                </a:rPr>
                <a:t>大多数系统需要一组基本服务。该基本服务在系统的许多地方都可以使用</a:t>
              </a:r>
              <a:endParaRPr lang="en-US" sz="1400" dirty="0">
                <a:solidFill>
                  <a:schemeClr val="bg1"/>
                </a:solidFill>
                <a:latin typeface="微软雅黑" panose="020B0503020204020204" pitchFamily="34" charset="-122"/>
              </a:endParaRPr>
            </a:p>
          </p:txBody>
        </p:sp>
      </p:grpSp>
      <p:sp>
        <p:nvSpPr>
          <p:cNvPr id="37" name="任意多边形 37"/>
          <p:cNvSpPr>
            <a:spLocks/>
          </p:cNvSpPr>
          <p:nvPr/>
        </p:nvSpPr>
        <p:spPr bwMode="auto">
          <a:xfrm flipV="1">
            <a:off x="5583428" y="3077078"/>
            <a:ext cx="1480456" cy="1220426"/>
          </a:xfrm>
          <a:custGeom>
            <a:avLst/>
            <a:gdLst>
              <a:gd name="T0" fmla="*/ 0 w 2815771"/>
              <a:gd name="T1" fmla="*/ 303614 h 609600"/>
              <a:gd name="T2" fmla="*/ 457747 w 2815771"/>
              <a:gd name="T3" fmla="*/ 0 h 609600"/>
              <a:gd name="T4" fmla="*/ 2114356 w 2815771"/>
              <a:gd name="T5" fmla="*/ 0 h 609600"/>
              <a:gd name="T6" fmla="*/ 0 60000 65536"/>
              <a:gd name="T7" fmla="*/ 0 60000 65536"/>
              <a:gd name="T8" fmla="*/ 0 60000 65536"/>
            </a:gdLst>
            <a:ahLst/>
            <a:cxnLst>
              <a:cxn ang="T6">
                <a:pos x="T0" y="T1"/>
              </a:cxn>
              <a:cxn ang="T7">
                <a:pos x="T2" y="T3"/>
              </a:cxn>
              <a:cxn ang="T8">
                <a:pos x="T4" y="T5"/>
              </a:cxn>
            </a:cxnLst>
            <a:rect l="0" t="0" r="r" b="b"/>
            <a:pathLst>
              <a:path w="2815771" h="609600">
                <a:moveTo>
                  <a:pt x="0" y="609600"/>
                </a:moveTo>
                <a:lnTo>
                  <a:pt x="609600" y="0"/>
                </a:lnTo>
                <a:lnTo>
                  <a:pt x="2815771" y="0"/>
                </a:lnTo>
              </a:path>
            </a:pathLst>
          </a:custGeom>
          <a:noFill/>
          <a:ln w="12700" cap="flat" cmpd="sng">
            <a:solidFill>
              <a:srgbClr val="20202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Tree>
    <p:extLst>
      <p:ext uri="{BB962C8B-B14F-4D97-AF65-F5344CB8AC3E}">
        <p14:creationId xmlns:p14="http://schemas.microsoft.com/office/powerpoint/2010/main" val="2913332118"/>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300" fill="hold"/>
                                        <p:tgtEl>
                                          <p:spTgt spid="25604"/>
                                        </p:tgtEl>
                                        <p:attrNameLst>
                                          <p:attrName>ppt_x</p:attrName>
                                        </p:attrNameLst>
                                      </p:cBhvr>
                                      <p:tavLst>
                                        <p:tav tm="0">
                                          <p:val>
                                            <p:strVal val="0-#ppt_w/2"/>
                                          </p:val>
                                        </p:tav>
                                        <p:tav tm="100000">
                                          <p:val>
                                            <p:strVal val="#ppt_x"/>
                                          </p:val>
                                        </p:tav>
                                      </p:tavLst>
                                    </p:anim>
                                    <p:anim calcmode="lin" valueType="num">
                                      <p:cBhvr additive="base">
                                        <p:cTn id="8" dur="300" fill="hold"/>
                                        <p:tgtEl>
                                          <p:spTgt spid="256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25603"/>
                                        </p:tgtEl>
                                        <p:attrNameLst>
                                          <p:attrName>style.visibility</p:attrName>
                                        </p:attrNameLst>
                                      </p:cBhvr>
                                      <p:to>
                                        <p:strVal val="visible"/>
                                      </p:to>
                                    </p:set>
                                    <p:animEffect transition="in" filter="wipe(left)">
                                      <p:cBhvr>
                                        <p:cTn id="12" dur="500"/>
                                        <p:tgtEl>
                                          <p:spTgt spid="25603"/>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5602"/>
                                        </p:tgtEl>
                                        <p:attrNameLst>
                                          <p:attrName>style.visibility</p:attrName>
                                        </p:attrNameLst>
                                      </p:cBhvr>
                                      <p:to>
                                        <p:strVal val="visible"/>
                                      </p:to>
                                    </p:set>
                                    <p:anim calcmode="lin" valueType="num">
                                      <p:cBhvr>
                                        <p:cTn id="16" dur="400" fill="hold"/>
                                        <p:tgtEl>
                                          <p:spTgt spid="25602"/>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5602"/>
                                        </p:tgtEl>
                                        <p:attrNameLst>
                                          <p:attrName>ppt_y</p:attrName>
                                        </p:attrNameLst>
                                      </p:cBhvr>
                                      <p:tavLst>
                                        <p:tav tm="0">
                                          <p:val>
                                            <p:strVal val="#ppt_y"/>
                                          </p:val>
                                        </p:tav>
                                        <p:tav tm="100000">
                                          <p:val>
                                            <p:strVal val="#ppt_y"/>
                                          </p:val>
                                        </p:tav>
                                      </p:tavLst>
                                    </p:anim>
                                    <p:anim calcmode="lin" valueType="num">
                                      <p:cBhvr>
                                        <p:cTn id="18" dur="400" fill="hold"/>
                                        <p:tgtEl>
                                          <p:spTgt spid="25602"/>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560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5602"/>
                                        </p:tgtEl>
                                      </p:cBhvr>
                                    </p:animEffect>
                                  </p:childTnLst>
                                </p:cTn>
                              </p:par>
                            </p:childTnLst>
                          </p:cTn>
                        </p:par>
                        <p:par>
                          <p:cTn id="21" fill="hold" nodeType="afterGroup">
                            <p:stCondLst>
                              <p:cond delay="1360"/>
                            </p:stCondLst>
                            <p:childTnLst>
                              <p:par>
                                <p:cTn id="22" presetID="2" presetClass="entr" presetSubtype="1" fill="hold" grpId="0" nodeType="afterEffect">
                                  <p:stCondLst>
                                    <p:cond delay="0"/>
                                  </p:stCondLst>
                                  <p:childTnLst>
                                    <p:set>
                                      <p:cBhvr>
                                        <p:cTn id="23" dur="1" fill="hold">
                                          <p:stCondLst>
                                            <p:cond delay="0"/>
                                          </p:stCondLst>
                                        </p:cTn>
                                        <p:tgtEl>
                                          <p:spTgt spid="25611"/>
                                        </p:tgtEl>
                                        <p:attrNameLst>
                                          <p:attrName>style.visibility</p:attrName>
                                        </p:attrNameLst>
                                      </p:cBhvr>
                                      <p:to>
                                        <p:strVal val="visible"/>
                                      </p:to>
                                    </p:set>
                                    <p:anim calcmode="lin" valueType="num">
                                      <p:cBhvr additive="base">
                                        <p:cTn id="24" dur="500" fill="hold"/>
                                        <p:tgtEl>
                                          <p:spTgt spid="25611"/>
                                        </p:tgtEl>
                                        <p:attrNameLst>
                                          <p:attrName>ppt_x</p:attrName>
                                        </p:attrNameLst>
                                      </p:cBhvr>
                                      <p:tavLst>
                                        <p:tav tm="0">
                                          <p:val>
                                            <p:strVal val="#ppt_x"/>
                                          </p:val>
                                        </p:tav>
                                        <p:tav tm="100000">
                                          <p:val>
                                            <p:strVal val="#ppt_x"/>
                                          </p:val>
                                        </p:tav>
                                      </p:tavLst>
                                    </p:anim>
                                    <p:anim calcmode="lin" valueType="num">
                                      <p:cBhvr additive="base">
                                        <p:cTn id="25" dur="500" fill="hold"/>
                                        <p:tgtEl>
                                          <p:spTgt spid="2561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5612"/>
                                        </p:tgtEl>
                                        <p:attrNameLst>
                                          <p:attrName>style.visibility</p:attrName>
                                        </p:attrNameLst>
                                      </p:cBhvr>
                                      <p:to>
                                        <p:strVal val="visible"/>
                                      </p:to>
                                    </p:set>
                                    <p:anim calcmode="lin" valueType="num">
                                      <p:cBhvr additive="base">
                                        <p:cTn id="28" dur="500" fill="hold"/>
                                        <p:tgtEl>
                                          <p:spTgt spid="25612"/>
                                        </p:tgtEl>
                                        <p:attrNameLst>
                                          <p:attrName>ppt_x</p:attrName>
                                        </p:attrNameLst>
                                      </p:cBhvr>
                                      <p:tavLst>
                                        <p:tav tm="0">
                                          <p:val>
                                            <p:strVal val="#ppt_x"/>
                                          </p:val>
                                        </p:tav>
                                        <p:tav tm="100000">
                                          <p:val>
                                            <p:strVal val="#ppt_x"/>
                                          </p:val>
                                        </p:tav>
                                      </p:tavLst>
                                    </p:anim>
                                    <p:anim calcmode="lin" valueType="num">
                                      <p:cBhvr additive="base">
                                        <p:cTn id="29" dur="500" fill="hold"/>
                                        <p:tgtEl>
                                          <p:spTgt spid="25612"/>
                                        </p:tgtEl>
                                        <p:attrNameLst>
                                          <p:attrName>ppt_y</p:attrName>
                                        </p:attrNameLst>
                                      </p:cBhvr>
                                      <p:tavLst>
                                        <p:tav tm="0">
                                          <p:val>
                                            <p:strVal val="0-#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605"/>
                                        </p:tgtEl>
                                        <p:attrNameLst>
                                          <p:attrName>style.visibility</p:attrName>
                                        </p:attrNameLst>
                                      </p:cBhvr>
                                      <p:to>
                                        <p:strVal val="visible"/>
                                      </p:to>
                                    </p:set>
                                    <p:anim calcmode="lin" valueType="num">
                                      <p:cBhvr additive="base">
                                        <p:cTn id="32" dur="500" fill="hold"/>
                                        <p:tgtEl>
                                          <p:spTgt spid="25605"/>
                                        </p:tgtEl>
                                        <p:attrNameLst>
                                          <p:attrName>ppt_x</p:attrName>
                                        </p:attrNameLst>
                                      </p:cBhvr>
                                      <p:tavLst>
                                        <p:tav tm="0">
                                          <p:val>
                                            <p:strVal val="#ppt_x"/>
                                          </p:val>
                                        </p:tav>
                                        <p:tav tm="100000">
                                          <p:val>
                                            <p:strVal val="#ppt_x"/>
                                          </p:val>
                                        </p:tav>
                                      </p:tavLst>
                                    </p:anim>
                                    <p:anim calcmode="lin" valueType="num">
                                      <p:cBhvr additive="base">
                                        <p:cTn id="33" dur="500" fill="hold"/>
                                        <p:tgtEl>
                                          <p:spTgt spid="2560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606"/>
                                        </p:tgtEl>
                                        <p:attrNameLst>
                                          <p:attrName>style.visibility</p:attrName>
                                        </p:attrNameLst>
                                      </p:cBhvr>
                                      <p:to>
                                        <p:strVal val="visible"/>
                                      </p:to>
                                    </p:set>
                                    <p:anim calcmode="lin" valueType="num">
                                      <p:cBhvr additive="base">
                                        <p:cTn id="36" dur="500" fill="hold"/>
                                        <p:tgtEl>
                                          <p:spTgt spid="25606"/>
                                        </p:tgtEl>
                                        <p:attrNameLst>
                                          <p:attrName>ppt_x</p:attrName>
                                        </p:attrNameLst>
                                      </p:cBhvr>
                                      <p:tavLst>
                                        <p:tav tm="0">
                                          <p:val>
                                            <p:strVal val="#ppt_x"/>
                                          </p:val>
                                        </p:tav>
                                        <p:tav tm="100000">
                                          <p:val>
                                            <p:strVal val="#ppt_x"/>
                                          </p:val>
                                        </p:tav>
                                      </p:tavLst>
                                    </p:anim>
                                    <p:anim calcmode="lin" valueType="num">
                                      <p:cBhvr additive="base">
                                        <p:cTn id="37" dur="500" fill="hold"/>
                                        <p:tgtEl>
                                          <p:spTgt spid="25606"/>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5607"/>
                                        </p:tgtEl>
                                        <p:attrNameLst>
                                          <p:attrName>style.visibility</p:attrName>
                                        </p:attrNameLst>
                                      </p:cBhvr>
                                      <p:to>
                                        <p:strVal val="visible"/>
                                      </p:to>
                                    </p:set>
                                    <p:anim calcmode="lin" valueType="num">
                                      <p:cBhvr additive="base">
                                        <p:cTn id="40" dur="500" fill="hold"/>
                                        <p:tgtEl>
                                          <p:spTgt spid="25607"/>
                                        </p:tgtEl>
                                        <p:attrNameLst>
                                          <p:attrName>ppt_x</p:attrName>
                                        </p:attrNameLst>
                                      </p:cBhvr>
                                      <p:tavLst>
                                        <p:tav tm="0">
                                          <p:val>
                                            <p:strVal val="0-#ppt_w/2"/>
                                          </p:val>
                                        </p:tav>
                                        <p:tav tm="100000">
                                          <p:val>
                                            <p:strVal val="#ppt_x"/>
                                          </p:val>
                                        </p:tav>
                                      </p:tavLst>
                                    </p:anim>
                                    <p:anim calcmode="lin" valueType="num">
                                      <p:cBhvr additive="base">
                                        <p:cTn id="41" dur="500" fill="hold"/>
                                        <p:tgtEl>
                                          <p:spTgt spid="25607"/>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5608"/>
                                        </p:tgtEl>
                                        <p:attrNameLst>
                                          <p:attrName>style.visibility</p:attrName>
                                        </p:attrNameLst>
                                      </p:cBhvr>
                                      <p:to>
                                        <p:strVal val="visible"/>
                                      </p:to>
                                    </p:set>
                                    <p:anim calcmode="lin" valueType="num">
                                      <p:cBhvr additive="base">
                                        <p:cTn id="44" dur="500" fill="hold"/>
                                        <p:tgtEl>
                                          <p:spTgt spid="25608"/>
                                        </p:tgtEl>
                                        <p:attrNameLst>
                                          <p:attrName>ppt_x</p:attrName>
                                        </p:attrNameLst>
                                      </p:cBhvr>
                                      <p:tavLst>
                                        <p:tav tm="0">
                                          <p:val>
                                            <p:strVal val="0-#ppt_w/2"/>
                                          </p:val>
                                        </p:tav>
                                        <p:tav tm="100000">
                                          <p:val>
                                            <p:strVal val="#ppt_x"/>
                                          </p:val>
                                        </p:tav>
                                      </p:tavLst>
                                    </p:anim>
                                    <p:anim calcmode="lin" valueType="num">
                                      <p:cBhvr additive="base">
                                        <p:cTn id="45" dur="500" fill="hold"/>
                                        <p:tgtEl>
                                          <p:spTgt spid="25608"/>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1860"/>
                            </p:stCondLst>
                            <p:childTnLst>
                              <p:par>
                                <p:cTn id="47" presetID="22" presetClass="entr" presetSubtype="8" fill="hold" grpId="0" nodeType="afterEffect">
                                  <p:stCondLst>
                                    <p:cond delay="0"/>
                                  </p:stCondLst>
                                  <p:childTnLst>
                                    <p:set>
                                      <p:cBhvr>
                                        <p:cTn id="48" dur="1" fill="hold">
                                          <p:stCondLst>
                                            <p:cond delay="0"/>
                                          </p:stCondLst>
                                        </p:cTn>
                                        <p:tgtEl>
                                          <p:spTgt spid="25626"/>
                                        </p:tgtEl>
                                        <p:attrNameLst>
                                          <p:attrName>style.visibility</p:attrName>
                                        </p:attrNameLst>
                                      </p:cBhvr>
                                      <p:to>
                                        <p:strVal val="visible"/>
                                      </p:to>
                                    </p:set>
                                    <p:animEffect transition="in" filter="wipe(left)">
                                      <p:cBhvr>
                                        <p:cTn id="49" dur="500"/>
                                        <p:tgtEl>
                                          <p:spTgt spid="25626"/>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5627"/>
                                        </p:tgtEl>
                                        <p:attrNameLst>
                                          <p:attrName>style.visibility</p:attrName>
                                        </p:attrNameLst>
                                      </p:cBhvr>
                                      <p:to>
                                        <p:strVal val="visible"/>
                                      </p:to>
                                    </p:set>
                                    <p:animEffect transition="in" filter="wipe(right)">
                                      <p:cBhvr>
                                        <p:cTn id="52" dur="500"/>
                                        <p:tgtEl>
                                          <p:spTgt spid="25627"/>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5625"/>
                                        </p:tgtEl>
                                        <p:attrNameLst>
                                          <p:attrName>style.visibility</p:attrName>
                                        </p:attrNameLst>
                                      </p:cBhvr>
                                      <p:to>
                                        <p:strVal val="visible"/>
                                      </p:to>
                                    </p:set>
                                    <p:animEffect transition="in" filter="wipe(right)">
                                      <p:cBhvr>
                                        <p:cTn id="55" dur="500"/>
                                        <p:tgtEl>
                                          <p:spTgt spid="25625"/>
                                        </p:tgtEl>
                                      </p:cBhvr>
                                    </p:animEffect>
                                  </p:childTnLst>
                                </p:cTn>
                              </p:par>
                            </p:childTnLst>
                          </p:cTn>
                        </p:par>
                        <p:par>
                          <p:cTn id="56" fill="hold" nodeType="afterGroup">
                            <p:stCondLst>
                              <p:cond delay="2360"/>
                            </p:stCondLst>
                            <p:childTnLst>
                              <p:par>
                                <p:cTn id="57" presetID="22" presetClass="entr" presetSubtype="8" fill="hold" nodeType="afterEffect">
                                  <p:stCondLst>
                                    <p:cond delay="0"/>
                                  </p:stCondLst>
                                  <p:childTnLst>
                                    <p:set>
                                      <p:cBhvr>
                                        <p:cTn id="58" dur="1" fill="hold">
                                          <p:stCondLst>
                                            <p:cond delay="0"/>
                                          </p:stCondLst>
                                        </p:cTn>
                                        <p:tgtEl>
                                          <p:spTgt spid="25613"/>
                                        </p:tgtEl>
                                        <p:attrNameLst>
                                          <p:attrName>style.visibility</p:attrName>
                                        </p:attrNameLst>
                                      </p:cBhvr>
                                      <p:to>
                                        <p:strVal val="visible"/>
                                      </p:to>
                                    </p:set>
                                    <p:animEffect transition="in" filter="wipe(left)">
                                      <p:cBhvr>
                                        <p:cTn id="59" dur="500"/>
                                        <p:tgtEl>
                                          <p:spTgt spid="25613"/>
                                        </p:tgtEl>
                                      </p:cBhvr>
                                    </p:animEffect>
                                  </p:childTnLst>
                                </p:cTn>
                              </p:par>
                              <p:par>
                                <p:cTn id="60" presetID="22" presetClass="entr" presetSubtype="2" fill="hold" nodeType="withEffect">
                                  <p:stCondLst>
                                    <p:cond delay="0"/>
                                  </p:stCondLst>
                                  <p:childTnLst>
                                    <p:set>
                                      <p:cBhvr>
                                        <p:cTn id="61" dur="1" fill="hold">
                                          <p:stCondLst>
                                            <p:cond delay="0"/>
                                          </p:stCondLst>
                                        </p:cTn>
                                        <p:tgtEl>
                                          <p:spTgt spid="25622"/>
                                        </p:tgtEl>
                                        <p:attrNameLst>
                                          <p:attrName>style.visibility</p:attrName>
                                        </p:attrNameLst>
                                      </p:cBhvr>
                                      <p:to>
                                        <p:strVal val="visible"/>
                                      </p:to>
                                    </p:set>
                                    <p:animEffect transition="in" filter="wipe(right)">
                                      <p:cBhvr>
                                        <p:cTn id="62" dur="500"/>
                                        <p:tgtEl>
                                          <p:spTgt spid="25622"/>
                                        </p:tgtEl>
                                      </p:cBhvr>
                                    </p:animEffect>
                                  </p:childTnLst>
                                </p:cTn>
                              </p:par>
                              <p:par>
                                <p:cTn id="63" presetID="22" presetClass="entr" presetSubtype="2" fill="hold" nodeType="withEffect">
                                  <p:stCondLst>
                                    <p:cond delay="0"/>
                                  </p:stCondLst>
                                  <p:childTnLst>
                                    <p:set>
                                      <p:cBhvr>
                                        <p:cTn id="64" dur="1" fill="hold">
                                          <p:stCondLst>
                                            <p:cond delay="0"/>
                                          </p:stCondLst>
                                        </p:cTn>
                                        <p:tgtEl>
                                          <p:spTgt spid="25619"/>
                                        </p:tgtEl>
                                        <p:attrNameLst>
                                          <p:attrName>style.visibility</p:attrName>
                                        </p:attrNameLst>
                                      </p:cBhvr>
                                      <p:to>
                                        <p:strVal val="visible"/>
                                      </p:to>
                                    </p:set>
                                    <p:animEffect transition="in" filter="wipe(right)">
                                      <p:cBhvr>
                                        <p:cTn id="65" dur="500"/>
                                        <p:tgtEl>
                                          <p:spTgt spid="25619"/>
                                        </p:tgtEl>
                                      </p:cBhvr>
                                    </p:animEffect>
                                  </p:childTnLst>
                                </p:cTn>
                              </p:par>
                              <p:par>
                                <p:cTn id="66" presetID="2" presetClass="entr" presetSubtype="2"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fill="hold"/>
                                        <p:tgtEl>
                                          <p:spTgt spid="32"/>
                                        </p:tgtEl>
                                        <p:attrNameLst>
                                          <p:attrName>ppt_x</p:attrName>
                                        </p:attrNameLst>
                                      </p:cBhvr>
                                      <p:tavLst>
                                        <p:tav tm="0">
                                          <p:val>
                                            <p:strVal val="1+#ppt_w/2"/>
                                          </p:val>
                                        </p:tav>
                                        <p:tav tm="100000">
                                          <p:val>
                                            <p:strVal val="#ppt_x"/>
                                          </p:val>
                                        </p:tav>
                                      </p:tavLst>
                                    </p:anim>
                                    <p:anim calcmode="lin" valueType="num">
                                      <p:cBhvr additive="base">
                                        <p:cTn id="69" dur="500" fill="hold"/>
                                        <p:tgtEl>
                                          <p:spTgt spid="32"/>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1+#ppt_w/2"/>
                                          </p:val>
                                        </p:tav>
                                        <p:tav tm="100000">
                                          <p:val>
                                            <p:strVal val="#ppt_x"/>
                                          </p:val>
                                        </p:tav>
                                      </p:tavLst>
                                    </p:anim>
                                    <p:anim calcmode="lin" valueType="num">
                                      <p:cBhvr additive="base">
                                        <p:cTn id="73" dur="500" fill="hold"/>
                                        <p:tgtEl>
                                          <p:spTgt spid="33"/>
                                        </p:tgtEl>
                                        <p:attrNameLst>
                                          <p:attrName>ppt_y</p:attrName>
                                        </p:attrNameLst>
                                      </p:cBhvr>
                                      <p:tavLst>
                                        <p:tav tm="0">
                                          <p:val>
                                            <p:strVal val="#ppt_y"/>
                                          </p:val>
                                        </p:tav>
                                        <p:tav tm="100000">
                                          <p:val>
                                            <p:strVal val="#ppt_y"/>
                                          </p:val>
                                        </p:tav>
                                      </p:tavLst>
                                    </p:anim>
                                  </p:childTnLst>
                                </p:cTn>
                              </p:par>
                              <p:par>
                                <p:cTn id="74" presetID="22" presetClass="entr" presetSubtype="8"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2" presetClass="entr" presetSubtype="8"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4" grpId="0" animBg="1"/>
      <p:bldP spid="25605" grpId="0" animBg="1" autoUpdateAnimBg="0"/>
      <p:bldP spid="25607" grpId="0" animBg="1" autoUpdateAnimBg="0"/>
      <p:bldP spid="25608" grpId="0" animBg="1"/>
      <p:bldP spid="25611" grpId="0" animBg="1" autoUpdateAnimBg="0"/>
      <p:bldP spid="25612" grpId="0" animBg="1"/>
      <p:bldP spid="25625" grpId="0" animBg="1"/>
      <p:bldP spid="25626" grpId="0" animBg="1"/>
      <p:bldP spid="25627" grpId="0" animBg="1"/>
      <p:bldP spid="32" grpId="0" animBg="1" autoUpdateAnimBg="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6"/>
          <p:cNvSpPr txBox="1">
            <a:spLocks noChangeArrowheads="1"/>
          </p:cNvSpPr>
          <p:nvPr/>
        </p:nvSpPr>
        <p:spPr bwMode="auto">
          <a:xfrm>
            <a:off x="539750" y="115888"/>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增量</a:t>
            </a:r>
            <a:r>
              <a:rPr lang="zh-CN" altLang="en-US" sz="2400" dirty="0" smtClean="0">
                <a:latin typeface="微软雅黑" panose="020B0503020204020204" pitchFamily="34" charset="-122"/>
              </a:rPr>
              <a:t>式开发过程框架示意图</a:t>
            </a:r>
            <a:endParaRPr lang="zh-CN" altLang="en-US" sz="24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Rectangle 3"/>
          <p:cNvSpPr>
            <a:spLocks noGrp="1" noChangeArrowheads="1"/>
          </p:cNvSpPr>
          <p:nvPr>
            <p:ph idx="1"/>
          </p:nvPr>
        </p:nvSpPr>
        <p:spPr bwMode="auto">
          <a:xfrm>
            <a:off x="305166" y="4509120"/>
            <a:ext cx="8225138" cy="21892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zh-CN" altLang="en-US" dirty="0" smtClean="0">
                <a:ea typeface="宋体" panose="02010600030101010101" pitchFamily="2" charset="-122"/>
              </a:rPr>
              <a:t>客户无需等到整个系统的实现。</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早期的增量同时担当了后续需求的原型</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项目总体失败的风险比较低。</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高优先级的增量会得到全面的测试。</a:t>
            </a:r>
            <a:endParaRPr lang="en-GB" altLang="zh-CN" dirty="0" smtClean="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38125" y="1324284"/>
            <a:ext cx="8808918" cy="2752787"/>
          </a:xfrm>
          <a:prstGeom prst="rect">
            <a:avLst/>
          </a:prstGeom>
        </p:spPr>
      </p:pic>
    </p:spTree>
    <p:extLst>
      <p:ext uri="{BB962C8B-B14F-4D97-AF65-F5344CB8AC3E}">
        <p14:creationId xmlns:p14="http://schemas.microsoft.com/office/powerpoint/2010/main" val="2590918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76"/>
          <p:cNvSpPr txBox="1">
            <a:spLocks noChangeArrowheads="1"/>
          </p:cNvSpPr>
          <p:nvPr/>
        </p:nvSpPr>
        <p:spPr bwMode="auto">
          <a:xfrm>
            <a:off x="539750" y="11588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教学目标</a:t>
            </a:r>
            <a:endParaRPr lang="zh-CN" altLang="en-US" sz="2400" dirty="0">
              <a:latin typeface="微软雅黑" panose="020B0503020204020204" pitchFamily="34" charset="-122"/>
            </a:endParaRPr>
          </a:p>
        </p:txBody>
      </p:sp>
      <p:cxnSp>
        <p:nvCxnSpPr>
          <p:cNvPr id="133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5"/>
          <p:cNvSpPr>
            <a:spLocks/>
          </p:cNvSpPr>
          <p:nvPr/>
        </p:nvSpPr>
        <p:spPr bwMode="auto">
          <a:xfrm>
            <a:off x="2989263" y="2932113"/>
            <a:ext cx="1219200" cy="977900"/>
          </a:xfrm>
          <a:custGeom>
            <a:avLst/>
            <a:gdLst>
              <a:gd name="T0" fmla="*/ 319241642 w 2209"/>
              <a:gd name="T1" fmla="*/ 40020117 h 1776"/>
              <a:gd name="T2" fmla="*/ 672905677 w 2209"/>
              <a:gd name="T3" fmla="*/ 98231046 h 1776"/>
              <a:gd name="T4" fmla="*/ 614723510 w 2209"/>
              <a:gd name="T5" fmla="*/ 176148642 h 1776"/>
              <a:gd name="T6" fmla="*/ 349094656 w 2209"/>
              <a:gd name="T7" fmla="*/ 132490583 h 1776"/>
              <a:gd name="T8" fmla="*/ 159316159 w 2209"/>
              <a:gd name="T9" fmla="*/ 501159434 h 1776"/>
              <a:gd name="T10" fmla="*/ 161144131 w 2209"/>
              <a:gd name="T11" fmla="*/ 506616622 h 1776"/>
              <a:gd name="T12" fmla="*/ 69148896 w 2209"/>
              <a:gd name="T13" fmla="*/ 538450681 h 1776"/>
              <a:gd name="T14" fmla="*/ 66406937 w 2209"/>
              <a:gd name="T15" fmla="*/ 530871406 h 1776"/>
              <a:gd name="T16" fmla="*/ 319241642 w 2209"/>
              <a:gd name="T17" fmla="*/ 4002011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9" h="1776">
                <a:moveTo>
                  <a:pt x="1048" y="132"/>
                </a:moveTo>
                <a:cubicBezTo>
                  <a:pt x="1458" y="0"/>
                  <a:pt x="1887" y="85"/>
                  <a:pt x="2209" y="324"/>
                </a:cubicBezTo>
                <a:lnTo>
                  <a:pt x="2018" y="581"/>
                </a:lnTo>
                <a:cubicBezTo>
                  <a:pt x="1776" y="402"/>
                  <a:pt x="1454" y="338"/>
                  <a:pt x="1146" y="437"/>
                </a:cubicBezTo>
                <a:cubicBezTo>
                  <a:pt x="639" y="601"/>
                  <a:pt x="360" y="1145"/>
                  <a:pt x="523" y="1653"/>
                </a:cubicBezTo>
                <a:cubicBezTo>
                  <a:pt x="525" y="1659"/>
                  <a:pt x="527" y="1665"/>
                  <a:pt x="529" y="1671"/>
                </a:cubicBezTo>
                <a:lnTo>
                  <a:pt x="227" y="1776"/>
                </a:lnTo>
                <a:cubicBezTo>
                  <a:pt x="224" y="1767"/>
                  <a:pt x="221" y="1759"/>
                  <a:pt x="218" y="1751"/>
                </a:cubicBezTo>
                <a:cubicBezTo>
                  <a:pt x="0" y="1075"/>
                  <a:pt x="372" y="350"/>
                  <a:pt x="1048" y="1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8" name="Freeform 6"/>
          <p:cNvSpPr>
            <a:spLocks/>
          </p:cNvSpPr>
          <p:nvPr/>
        </p:nvSpPr>
        <p:spPr bwMode="auto">
          <a:xfrm>
            <a:off x="4102100" y="3109913"/>
            <a:ext cx="428625" cy="976312"/>
          </a:xfrm>
          <a:custGeom>
            <a:avLst/>
            <a:gdLst>
              <a:gd name="T0" fmla="*/ 58122543 w 777"/>
              <a:gd name="T1" fmla="*/ 0 h 1772"/>
              <a:gd name="T2" fmla="*/ 197495726 w 777"/>
              <a:gd name="T3" fmla="*/ 193673414 h 1772"/>
              <a:gd name="T4" fmla="*/ 145154932 w 777"/>
              <a:gd name="T5" fmla="*/ 537914854 h 1772"/>
              <a:gd name="T6" fmla="*/ 65426269 w 777"/>
              <a:gd name="T7" fmla="*/ 482059009 h 1772"/>
              <a:gd name="T8" fmla="*/ 104681589 w 777"/>
              <a:gd name="T9" fmla="*/ 223422830 h 1772"/>
              <a:gd name="T10" fmla="*/ 0 w 777"/>
              <a:gd name="T11" fmla="*/ 78015703 h 1772"/>
              <a:gd name="T12" fmla="*/ 58122543 w 777"/>
              <a:gd name="T13" fmla="*/ 0 h 17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7" h="1772">
                <a:moveTo>
                  <a:pt x="191" y="0"/>
                </a:moveTo>
                <a:cubicBezTo>
                  <a:pt x="399" y="154"/>
                  <a:pt x="563" y="373"/>
                  <a:pt x="649" y="638"/>
                </a:cubicBezTo>
                <a:cubicBezTo>
                  <a:pt x="777" y="1037"/>
                  <a:pt x="700" y="1453"/>
                  <a:pt x="477" y="1772"/>
                </a:cubicBezTo>
                <a:lnTo>
                  <a:pt x="215" y="1588"/>
                </a:lnTo>
                <a:cubicBezTo>
                  <a:pt x="383" y="1348"/>
                  <a:pt x="440" y="1036"/>
                  <a:pt x="344" y="736"/>
                </a:cubicBezTo>
                <a:cubicBezTo>
                  <a:pt x="279" y="537"/>
                  <a:pt x="157" y="373"/>
                  <a:pt x="0" y="257"/>
                </a:cubicBezTo>
                <a:lnTo>
                  <a:pt x="19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9" name="Freeform 7"/>
          <p:cNvSpPr>
            <a:spLocks/>
          </p:cNvSpPr>
          <p:nvPr/>
        </p:nvSpPr>
        <p:spPr bwMode="auto">
          <a:xfrm>
            <a:off x="3114675" y="3852863"/>
            <a:ext cx="1250950" cy="619125"/>
          </a:xfrm>
          <a:custGeom>
            <a:avLst/>
            <a:gdLst>
              <a:gd name="T0" fmla="*/ 689980557 w 2268"/>
              <a:gd name="T1" fmla="*/ 128718564 h 1125"/>
              <a:gd name="T2" fmla="*/ 489800978 w 2268"/>
              <a:gd name="T3" fmla="*/ 275608584 h 1125"/>
              <a:gd name="T4" fmla="*/ 0 w 2268"/>
              <a:gd name="T5" fmla="*/ 31801012 h 1125"/>
              <a:gd name="T6" fmla="*/ 91875879 w 2268"/>
              <a:gd name="T7" fmla="*/ 0 h 1125"/>
              <a:gd name="T8" fmla="*/ 459987222 w 2268"/>
              <a:gd name="T9" fmla="*/ 183234584 h 1125"/>
              <a:gd name="T10" fmla="*/ 610273862 w 2268"/>
              <a:gd name="T11" fmla="*/ 72990710 h 1125"/>
              <a:gd name="T12" fmla="*/ 689980557 w 2268"/>
              <a:gd name="T13" fmla="*/ 128718564 h 1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68" h="1125">
                <a:moveTo>
                  <a:pt x="2268" y="425"/>
                </a:moveTo>
                <a:cubicBezTo>
                  <a:pt x="2113" y="646"/>
                  <a:pt x="1887" y="820"/>
                  <a:pt x="1610" y="910"/>
                </a:cubicBezTo>
                <a:cubicBezTo>
                  <a:pt x="942" y="1125"/>
                  <a:pt x="227" y="765"/>
                  <a:pt x="0" y="105"/>
                </a:cubicBezTo>
                <a:lnTo>
                  <a:pt x="302" y="0"/>
                </a:lnTo>
                <a:cubicBezTo>
                  <a:pt x="473" y="496"/>
                  <a:pt x="1010" y="766"/>
                  <a:pt x="1512" y="605"/>
                </a:cubicBezTo>
                <a:cubicBezTo>
                  <a:pt x="1720" y="538"/>
                  <a:pt x="1889" y="407"/>
                  <a:pt x="2006" y="241"/>
                </a:cubicBezTo>
                <a:lnTo>
                  <a:pt x="2268" y="4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20" name="Oval 23"/>
          <p:cNvSpPr>
            <a:spLocks noChangeArrowheads="1"/>
          </p:cNvSpPr>
          <p:nvPr/>
        </p:nvSpPr>
        <p:spPr bwMode="auto">
          <a:xfrm>
            <a:off x="1377950" y="1231900"/>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1" name="Oval 24"/>
          <p:cNvSpPr>
            <a:spLocks noChangeArrowheads="1"/>
          </p:cNvSpPr>
          <p:nvPr/>
        </p:nvSpPr>
        <p:spPr bwMode="auto">
          <a:xfrm>
            <a:off x="1493838" y="1349375"/>
            <a:ext cx="1087437" cy="10874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2" name="TextBox 12"/>
          <p:cNvSpPr txBox="1">
            <a:spLocks noChangeArrowheads="1"/>
          </p:cNvSpPr>
          <p:nvPr/>
        </p:nvSpPr>
        <p:spPr bwMode="auto">
          <a:xfrm>
            <a:off x="1677988" y="1570038"/>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rgbClr val="F8F8F8"/>
                </a:solidFill>
                <a:latin typeface="微软雅黑" panose="020B0503020204020204" pitchFamily="34" charset="-122"/>
              </a:rPr>
              <a:t>目标</a:t>
            </a:r>
            <a:r>
              <a:rPr lang="en-US" altLang="zh-CN" sz="1800" dirty="0" smtClean="0">
                <a:solidFill>
                  <a:srgbClr val="F8F8F8"/>
                </a:solidFill>
                <a:latin typeface="微软雅黑" panose="020B0503020204020204" pitchFamily="34" charset="-122"/>
              </a:rPr>
              <a:t>1</a:t>
            </a:r>
            <a:endParaRPr lang="zh-CN" altLang="en-US" sz="1800" dirty="0">
              <a:solidFill>
                <a:srgbClr val="F8F8F8"/>
              </a:solidFill>
              <a:latin typeface="微软雅黑" panose="020B0503020204020204" pitchFamily="34" charset="-122"/>
            </a:endParaRPr>
          </a:p>
        </p:txBody>
      </p:sp>
      <p:sp>
        <p:nvSpPr>
          <p:cNvPr id="13323" name="Oval 23"/>
          <p:cNvSpPr>
            <a:spLocks noChangeArrowheads="1"/>
          </p:cNvSpPr>
          <p:nvPr/>
        </p:nvSpPr>
        <p:spPr bwMode="auto">
          <a:xfrm>
            <a:off x="3097213" y="524192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4" name="Oval 24"/>
          <p:cNvSpPr>
            <a:spLocks noChangeArrowheads="1"/>
          </p:cNvSpPr>
          <p:nvPr/>
        </p:nvSpPr>
        <p:spPr bwMode="auto">
          <a:xfrm>
            <a:off x="3214688" y="5359400"/>
            <a:ext cx="1087437" cy="10874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5" name="TextBox 15"/>
          <p:cNvSpPr txBox="1">
            <a:spLocks noChangeArrowheads="1"/>
          </p:cNvSpPr>
          <p:nvPr/>
        </p:nvSpPr>
        <p:spPr bwMode="auto">
          <a:xfrm>
            <a:off x="3397250" y="5580063"/>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rgbClr val="F8F8F8"/>
                </a:solidFill>
                <a:latin typeface="微软雅黑" panose="020B0503020204020204" pitchFamily="34" charset="-122"/>
              </a:rPr>
              <a:t>目标</a:t>
            </a:r>
            <a:r>
              <a:rPr lang="en-US" altLang="zh-CN" sz="1800" dirty="0" smtClean="0">
                <a:solidFill>
                  <a:srgbClr val="F8F8F8"/>
                </a:solidFill>
                <a:latin typeface="微软雅黑" panose="020B0503020204020204" pitchFamily="34" charset="-122"/>
              </a:rPr>
              <a:t>3</a:t>
            </a:r>
            <a:endParaRPr lang="zh-CN" altLang="en-US" sz="1800" dirty="0">
              <a:solidFill>
                <a:srgbClr val="F8F8F8"/>
              </a:solidFill>
              <a:latin typeface="微软雅黑" panose="020B0503020204020204" pitchFamily="34" charset="-122"/>
            </a:endParaRPr>
          </a:p>
        </p:txBody>
      </p:sp>
      <p:sp>
        <p:nvSpPr>
          <p:cNvPr id="13326" name="Oval 23"/>
          <p:cNvSpPr>
            <a:spLocks noChangeArrowheads="1"/>
          </p:cNvSpPr>
          <p:nvPr/>
        </p:nvSpPr>
        <p:spPr bwMode="auto">
          <a:xfrm>
            <a:off x="5949950" y="292417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7" name="Oval 24"/>
          <p:cNvSpPr>
            <a:spLocks noChangeArrowheads="1"/>
          </p:cNvSpPr>
          <p:nvPr/>
        </p:nvSpPr>
        <p:spPr bwMode="auto">
          <a:xfrm>
            <a:off x="6065838" y="3041650"/>
            <a:ext cx="1087437" cy="10874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8" name="TextBox 18"/>
          <p:cNvSpPr txBox="1">
            <a:spLocks noChangeArrowheads="1"/>
          </p:cNvSpPr>
          <p:nvPr/>
        </p:nvSpPr>
        <p:spPr bwMode="auto">
          <a:xfrm>
            <a:off x="6249988" y="3262313"/>
            <a:ext cx="720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rgbClr val="F8F8F8"/>
                </a:solidFill>
                <a:latin typeface="微软雅黑" panose="020B0503020204020204" pitchFamily="34" charset="-122"/>
              </a:rPr>
              <a:t>目标</a:t>
            </a:r>
            <a:endParaRPr lang="en-US" altLang="zh-CN" sz="1800" dirty="0">
              <a:solidFill>
                <a:srgbClr val="F8F8F8"/>
              </a:solidFill>
              <a:latin typeface="微软雅黑" panose="020B0503020204020204" pitchFamily="34" charset="-122"/>
            </a:endParaRPr>
          </a:p>
          <a:p>
            <a:pPr algn="ctr" eaLnBrk="1" hangingPunct="1">
              <a:spcBef>
                <a:spcPct val="0"/>
              </a:spcBef>
              <a:buFontTx/>
              <a:buNone/>
            </a:pPr>
            <a:r>
              <a:rPr lang="en-US" altLang="zh-CN" sz="1800" dirty="0">
                <a:solidFill>
                  <a:srgbClr val="F8F8F8"/>
                </a:solidFill>
                <a:latin typeface="微软雅黑" panose="020B0503020204020204" pitchFamily="34" charset="-122"/>
              </a:rPr>
              <a:t>2</a:t>
            </a:r>
            <a:endParaRPr lang="zh-CN" altLang="en-US" sz="1800" dirty="0">
              <a:solidFill>
                <a:srgbClr val="F8F8F8"/>
              </a:solidFill>
              <a:latin typeface="微软雅黑" panose="020B0503020204020204" pitchFamily="34" charset="-122"/>
            </a:endParaRPr>
          </a:p>
        </p:txBody>
      </p:sp>
      <p:cxnSp>
        <p:nvCxnSpPr>
          <p:cNvPr id="13329" name="直接连接符 9"/>
          <p:cNvCxnSpPr>
            <a:cxnSpLocks noChangeShapeType="1"/>
          </p:cNvCxnSpPr>
          <p:nvPr/>
        </p:nvCxnSpPr>
        <p:spPr bwMode="auto">
          <a:xfrm>
            <a:off x="2581275" y="2436813"/>
            <a:ext cx="633413" cy="6731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0" name="直接连接符 21"/>
          <p:cNvCxnSpPr>
            <a:cxnSpLocks noChangeShapeType="1"/>
          </p:cNvCxnSpPr>
          <p:nvPr/>
        </p:nvCxnSpPr>
        <p:spPr bwMode="auto">
          <a:xfrm>
            <a:off x="4565650" y="3598863"/>
            <a:ext cx="125253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1" name="直接连接符 24"/>
          <p:cNvCxnSpPr>
            <a:cxnSpLocks noChangeShapeType="1"/>
          </p:cNvCxnSpPr>
          <p:nvPr/>
        </p:nvCxnSpPr>
        <p:spPr bwMode="auto">
          <a:xfrm>
            <a:off x="3757613" y="4471988"/>
            <a:ext cx="0" cy="67627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Box 29"/>
          <p:cNvSpPr txBox="1">
            <a:spLocks noChangeArrowheads="1"/>
          </p:cNvSpPr>
          <p:nvPr/>
        </p:nvSpPr>
        <p:spPr bwMode="auto">
          <a:xfrm>
            <a:off x="2959100" y="1543050"/>
            <a:ext cx="6078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chemeClr val="accent1"/>
                </a:solidFill>
                <a:latin typeface="微软雅黑" panose="020B0503020204020204" pitchFamily="34" charset="-122"/>
              </a:rPr>
              <a:t>使学生了解什么是软件过程，什么是软件过程模型等基本概念</a:t>
            </a:r>
            <a:endParaRPr lang="zh-CN" altLang="en-US" sz="1600" dirty="0">
              <a:solidFill>
                <a:schemeClr val="accent1"/>
              </a:solidFill>
              <a:latin typeface="微软雅黑" panose="020B0503020204020204" pitchFamily="34" charset="-122"/>
            </a:endParaRPr>
          </a:p>
        </p:txBody>
      </p:sp>
      <p:sp>
        <p:nvSpPr>
          <p:cNvPr id="13335" name="TextBox 31"/>
          <p:cNvSpPr txBox="1">
            <a:spLocks noChangeArrowheads="1"/>
          </p:cNvSpPr>
          <p:nvPr/>
        </p:nvSpPr>
        <p:spPr bwMode="auto">
          <a:xfrm>
            <a:off x="5410940" y="4456906"/>
            <a:ext cx="3651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chemeClr val="bg1"/>
                </a:solidFill>
                <a:latin typeface="微软雅黑" panose="020B0503020204020204" pitchFamily="34" charset="-122"/>
              </a:rPr>
              <a:t>使学生了解</a:t>
            </a:r>
            <a:r>
              <a:rPr lang="zh-CN" altLang="en-US" sz="1600" dirty="0">
                <a:ea typeface="宋体" panose="02010600030101010101" pitchFamily="2" charset="-122"/>
              </a:rPr>
              <a:t>在过程模型中需求工程、软件开发、测试与进化</a:t>
            </a:r>
            <a:r>
              <a:rPr lang="zh-CN" altLang="en-US" sz="1600" dirty="0" smtClean="0">
                <a:ea typeface="宋体" panose="02010600030101010101" pitchFamily="2" charset="-122"/>
              </a:rPr>
              <a:t>的具体过程活动是什么</a:t>
            </a:r>
            <a:endParaRPr lang="zh-CN" altLang="en-US" sz="1600" dirty="0">
              <a:solidFill>
                <a:schemeClr val="bg1"/>
              </a:solidFill>
              <a:latin typeface="微软雅黑" panose="020B0503020204020204" pitchFamily="34" charset="-122"/>
            </a:endParaRPr>
          </a:p>
        </p:txBody>
      </p:sp>
      <p:sp>
        <p:nvSpPr>
          <p:cNvPr id="13337" name="TextBox 33"/>
          <p:cNvSpPr txBox="1">
            <a:spLocks noChangeArrowheads="1"/>
          </p:cNvSpPr>
          <p:nvPr/>
        </p:nvSpPr>
        <p:spPr bwMode="auto">
          <a:xfrm>
            <a:off x="1726776" y="5660442"/>
            <a:ext cx="13438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chemeClr val="accent1"/>
                </a:solidFill>
                <a:latin typeface="微软雅黑" panose="020B0503020204020204" pitchFamily="34" charset="-122"/>
              </a:rPr>
              <a:t>了解</a:t>
            </a:r>
            <a:r>
              <a:rPr lang="en-US" altLang="zh-CN" sz="1600" dirty="0" smtClean="0">
                <a:solidFill>
                  <a:schemeClr val="accent1"/>
                </a:solidFill>
                <a:latin typeface="微软雅黑" panose="020B0503020204020204" pitchFamily="34" charset="-122"/>
              </a:rPr>
              <a:t>RUP</a:t>
            </a:r>
            <a:endParaRPr lang="zh-CN" altLang="en-US" sz="1600" dirty="0">
              <a:solidFill>
                <a:schemeClr val="accent1"/>
              </a:solidFill>
              <a:latin typeface="微软雅黑" panose="020B0503020204020204" pitchFamily="34" charset="-122"/>
            </a:endParaRPr>
          </a:p>
        </p:txBody>
      </p:sp>
    </p:spTree>
    <p:extLst>
      <p:ext uri="{BB962C8B-B14F-4D97-AF65-F5344CB8AC3E}">
        <p14:creationId xmlns:p14="http://schemas.microsoft.com/office/powerpoint/2010/main" val="3307623625"/>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300" fill="hold"/>
                                        <p:tgtEl>
                                          <p:spTgt spid="13316"/>
                                        </p:tgtEl>
                                        <p:attrNameLst>
                                          <p:attrName>ppt_x</p:attrName>
                                        </p:attrNameLst>
                                      </p:cBhvr>
                                      <p:tavLst>
                                        <p:tav tm="0">
                                          <p:val>
                                            <p:strVal val="0-#ppt_w/2"/>
                                          </p:val>
                                        </p:tav>
                                        <p:tav tm="100000">
                                          <p:val>
                                            <p:strVal val="#ppt_x"/>
                                          </p:val>
                                        </p:tav>
                                      </p:tavLst>
                                    </p:anim>
                                    <p:anim calcmode="lin" valueType="num">
                                      <p:cBhvr additive="base">
                                        <p:cTn id="8" dur="300" fill="hold"/>
                                        <p:tgtEl>
                                          <p:spTgt spid="133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314"/>
                                        </p:tgtEl>
                                        <p:attrNameLst>
                                          <p:attrName>style.visibility</p:attrName>
                                        </p:attrNameLst>
                                      </p:cBhvr>
                                      <p:to>
                                        <p:strVal val="visible"/>
                                      </p:to>
                                    </p:set>
                                    <p:anim calcmode="lin" valueType="num">
                                      <p:cBhvr>
                                        <p:cTn id="16"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3314"/>
                                        </p:tgtEl>
                                        <p:attrNameLst>
                                          <p:attrName>ppt_y</p:attrName>
                                        </p:attrNameLst>
                                      </p:cBhvr>
                                      <p:tavLst>
                                        <p:tav tm="0">
                                          <p:val>
                                            <p:strVal val="#ppt_y"/>
                                          </p:val>
                                        </p:tav>
                                        <p:tav tm="100000">
                                          <p:val>
                                            <p:strVal val="#ppt_y"/>
                                          </p:val>
                                        </p:tav>
                                      </p:tavLst>
                                    </p:anim>
                                    <p:anim calcmode="lin" valueType="num">
                                      <p:cBhvr>
                                        <p:cTn id="18"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3314"/>
                                        </p:tgtEl>
                                      </p:cBhvr>
                                    </p:animEffect>
                                  </p:childTnLst>
                                </p:cTn>
                              </p:par>
                            </p:childTnLst>
                          </p:cTn>
                        </p:par>
                        <p:par>
                          <p:cTn id="21" fill="hold" nodeType="afterGroup">
                            <p:stCondLst>
                              <p:cond delay="1320"/>
                            </p:stCondLst>
                            <p:childTnLst>
                              <p:par>
                                <p:cTn id="22" presetID="22" presetClass="entr" presetSubtype="8" fill="hold" grpId="0" nodeType="afterEffect">
                                  <p:stCondLst>
                                    <p:cond delay="0"/>
                                  </p:stCondLst>
                                  <p:childTnLst>
                                    <p:set>
                                      <p:cBhvr>
                                        <p:cTn id="23" dur="1" fill="hold">
                                          <p:stCondLst>
                                            <p:cond delay="0"/>
                                          </p:stCondLst>
                                        </p:cTn>
                                        <p:tgtEl>
                                          <p:spTgt spid="13317"/>
                                        </p:tgtEl>
                                        <p:attrNameLst>
                                          <p:attrName>style.visibility</p:attrName>
                                        </p:attrNameLst>
                                      </p:cBhvr>
                                      <p:to>
                                        <p:strVal val="visible"/>
                                      </p:to>
                                    </p:set>
                                    <p:animEffect transition="in" filter="wipe(left)">
                                      <p:cBhvr>
                                        <p:cTn id="24" dur="500"/>
                                        <p:tgtEl>
                                          <p:spTgt spid="13317"/>
                                        </p:tgtEl>
                                      </p:cBhvr>
                                    </p:animEffect>
                                  </p:childTnLst>
                                </p:cTn>
                              </p:par>
                            </p:childTnLst>
                          </p:cTn>
                        </p:par>
                        <p:par>
                          <p:cTn id="25" fill="hold" nodeType="afterGroup">
                            <p:stCondLst>
                              <p:cond delay="1820"/>
                            </p:stCondLst>
                            <p:childTnLst>
                              <p:par>
                                <p:cTn id="26" presetID="22" presetClass="entr" presetSubtype="1" fill="hold" grpId="0" nodeType="afterEffect">
                                  <p:stCondLst>
                                    <p:cond delay="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childTnLst>
                          </p:cTn>
                        </p:par>
                        <p:par>
                          <p:cTn id="29" fill="hold" nodeType="afterGroup">
                            <p:stCondLst>
                              <p:cond delay="2320"/>
                            </p:stCondLst>
                            <p:childTnLst>
                              <p:par>
                                <p:cTn id="30" presetID="22" presetClass="entr" presetSubtype="2" fill="hold" grpId="0" nodeType="after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right)">
                                      <p:cBhvr>
                                        <p:cTn id="32" dur="500"/>
                                        <p:tgtEl>
                                          <p:spTgt spid="13319"/>
                                        </p:tgtEl>
                                      </p:cBhvr>
                                    </p:animEffect>
                                  </p:childTnLst>
                                </p:cTn>
                              </p:par>
                            </p:childTnLst>
                          </p:cTn>
                        </p:par>
                        <p:par>
                          <p:cTn id="33" fill="hold" nodeType="afterGroup">
                            <p:stCondLst>
                              <p:cond delay="2820"/>
                            </p:stCondLst>
                            <p:childTnLst>
                              <p:par>
                                <p:cTn id="34" presetID="22" presetClass="entr" presetSubtype="4" fill="hold" nodeType="afterEffect">
                                  <p:stCondLst>
                                    <p:cond delay="0"/>
                                  </p:stCondLst>
                                  <p:childTnLst>
                                    <p:set>
                                      <p:cBhvr>
                                        <p:cTn id="35" dur="1" fill="hold">
                                          <p:stCondLst>
                                            <p:cond delay="0"/>
                                          </p:stCondLst>
                                        </p:cTn>
                                        <p:tgtEl>
                                          <p:spTgt spid="13329"/>
                                        </p:tgtEl>
                                        <p:attrNameLst>
                                          <p:attrName>style.visibility</p:attrName>
                                        </p:attrNameLst>
                                      </p:cBhvr>
                                      <p:to>
                                        <p:strVal val="visible"/>
                                      </p:to>
                                    </p:set>
                                    <p:animEffect transition="in" filter="wipe(down)">
                                      <p:cBhvr>
                                        <p:cTn id="36" dur="500"/>
                                        <p:tgtEl>
                                          <p:spTgt spid="13329"/>
                                        </p:tgtEl>
                                      </p:cBhvr>
                                    </p:animEffect>
                                  </p:childTnLst>
                                </p:cTn>
                              </p:par>
                            </p:childTnLst>
                          </p:cTn>
                        </p:par>
                        <p:par>
                          <p:cTn id="37" fill="hold" nodeType="afterGroup">
                            <p:stCondLst>
                              <p:cond delay="3320"/>
                            </p:stCondLst>
                            <p:childTnLst>
                              <p:par>
                                <p:cTn id="38" presetID="10" presetClass="entr" presetSubtype="0" fill="hold" grpId="0" nodeType="afterEffect">
                                  <p:stCondLst>
                                    <p:cond delay="0"/>
                                  </p:stCondLst>
                                  <p:childTnLst>
                                    <p:set>
                                      <p:cBhvr>
                                        <p:cTn id="39" dur="1" fill="hold">
                                          <p:stCondLst>
                                            <p:cond delay="0"/>
                                          </p:stCondLst>
                                        </p:cTn>
                                        <p:tgtEl>
                                          <p:spTgt spid="13320"/>
                                        </p:tgtEl>
                                        <p:attrNameLst>
                                          <p:attrName>style.visibility</p:attrName>
                                        </p:attrNameLst>
                                      </p:cBhvr>
                                      <p:to>
                                        <p:strVal val="visible"/>
                                      </p:to>
                                    </p:set>
                                    <p:anim calcmode="lin" valueType="num">
                                      <p:cBhvr>
                                        <p:cTn id="40" dur="500" fill="hold"/>
                                        <p:tgtEl>
                                          <p:spTgt spid="13320"/>
                                        </p:tgtEl>
                                        <p:attrNameLst>
                                          <p:attrName>ppt_w</p:attrName>
                                        </p:attrNameLst>
                                      </p:cBhvr>
                                      <p:tavLst>
                                        <p:tav tm="0">
                                          <p:val>
                                            <p:fltVal val="0"/>
                                          </p:val>
                                        </p:tav>
                                        <p:tav tm="100000">
                                          <p:val>
                                            <p:strVal val="#ppt_w"/>
                                          </p:val>
                                        </p:tav>
                                      </p:tavLst>
                                    </p:anim>
                                    <p:anim calcmode="lin" valueType="num">
                                      <p:cBhvr>
                                        <p:cTn id="41" dur="500" fill="hold"/>
                                        <p:tgtEl>
                                          <p:spTgt spid="13320"/>
                                        </p:tgtEl>
                                        <p:attrNameLst>
                                          <p:attrName>ppt_h</p:attrName>
                                        </p:attrNameLst>
                                      </p:cBhvr>
                                      <p:tavLst>
                                        <p:tav tm="0">
                                          <p:val>
                                            <p:fltVal val="0"/>
                                          </p:val>
                                        </p:tav>
                                        <p:tav tm="100000">
                                          <p:val>
                                            <p:strVal val="#ppt_h"/>
                                          </p:val>
                                        </p:tav>
                                      </p:tavLst>
                                    </p:anim>
                                    <p:animEffect transition="in" filter="fade">
                                      <p:cBhvr>
                                        <p:cTn id="42" dur="500"/>
                                        <p:tgtEl>
                                          <p:spTgt spid="133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21"/>
                                        </p:tgtEl>
                                        <p:attrNameLst>
                                          <p:attrName>style.visibility</p:attrName>
                                        </p:attrNameLst>
                                      </p:cBhvr>
                                      <p:to>
                                        <p:strVal val="visible"/>
                                      </p:to>
                                    </p:set>
                                    <p:anim calcmode="lin" valueType="num">
                                      <p:cBhvr>
                                        <p:cTn id="45" dur="500" fill="hold"/>
                                        <p:tgtEl>
                                          <p:spTgt spid="13321"/>
                                        </p:tgtEl>
                                        <p:attrNameLst>
                                          <p:attrName>ppt_w</p:attrName>
                                        </p:attrNameLst>
                                      </p:cBhvr>
                                      <p:tavLst>
                                        <p:tav tm="0">
                                          <p:val>
                                            <p:fltVal val="0"/>
                                          </p:val>
                                        </p:tav>
                                        <p:tav tm="100000">
                                          <p:val>
                                            <p:strVal val="#ppt_w"/>
                                          </p:val>
                                        </p:tav>
                                      </p:tavLst>
                                    </p:anim>
                                    <p:anim calcmode="lin" valueType="num">
                                      <p:cBhvr>
                                        <p:cTn id="46" dur="500" fill="hold"/>
                                        <p:tgtEl>
                                          <p:spTgt spid="13321"/>
                                        </p:tgtEl>
                                        <p:attrNameLst>
                                          <p:attrName>ppt_h</p:attrName>
                                        </p:attrNameLst>
                                      </p:cBhvr>
                                      <p:tavLst>
                                        <p:tav tm="0">
                                          <p:val>
                                            <p:fltVal val="0"/>
                                          </p:val>
                                        </p:tav>
                                        <p:tav tm="100000">
                                          <p:val>
                                            <p:strVal val="#ppt_h"/>
                                          </p:val>
                                        </p:tav>
                                      </p:tavLst>
                                    </p:anim>
                                    <p:animEffect transition="in" filter="fade">
                                      <p:cBhvr>
                                        <p:cTn id="47" dur="500"/>
                                        <p:tgtEl>
                                          <p:spTgt spid="133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322"/>
                                        </p:tgtEl>
                                        <p:attrNameLst>
                                          <p:attrName>style.visibility</p:attrName>
                                        </p:attrNameLst>
                                      </p:cBhvr>
                                      <p:to>
                                        <p:strVal val="visible"/>
                                      </p:to>
                                    </p:set>
                                    <p:anim calcmode="lin" valueType="num">
                                      <p:cBhvr>
                                        <p:cTn id="50" dur="500" fill="hold"/>
                                        <p:tgtEl>
                                          <p:spTgt spid="13322"/>
                                        </p:tgtEl>
                                        <p:attrNameLst>
                                          <p:attrName>ppt_w</p:attrName>
                                        </p:attrNameLst>
                                      </p:cBhvr>
                                      <p:tavLst>
                                        <p:tav tm="0">
                                          <p:val>
                                            <p:fltVal val="0"/>
                                          </p:val>
                                        </p:tav>
                                        <p:tav tm="100000">
                                          <p:val>
                                            <p:strVal val="#ppt_w"/>
                                          </p:val>
                                        </p:tav>
                                      </p:tavLst>
                                    </p:anim>
                                    <p:anim calcmode="lin" valueType="num">
                                      <p:cBhvr>
                                        <p:cTn id="51" dur="500" fill="hold"/>
                                        <p:tgtEl>
                                          <p:spTgt spid="13322"/>
                                        </p:tgtEl>
                                        <p:attrNameLst>
                                          <p:attrName>ppt_h</p:attrName>
                                        </p:attrNameLst>
                                      </p:cBhvr>
                                      <p:tavLst>
                                        <p:tav tm="0">
                                          <p:val>
                                            <p:fltVal val="0"/>
                                          </p:val>
                                        </p:tav>
                                        <p:tav tm="100000">
                                          <p:val>
                                            <p:strVal val="#ppt_h"/>
                                          </p:val>
                                        </p:tav>
                                      </p:tavLst>
                                    </p:anim>
                                    <p:animEffect transition="in" filter="fade">
                                      <p:cBhvr>
                                        <p:cTn id="52" dur="500"/>
                                        <p:tgtEl>
                                          <p:spTgt spid="13322"/>
                                        </p:tgtEl>
                                      </p:cBhvr>
                                    </p:animEffect>
                                  </p:childTnLst>
                                </p:cTn>
                              </p:par>
                            </p:childTnLst>
                          </p:cTn>
                        </p:par>
                        <p:par>
                          <p:cTn id="53" fill="hold" nodeType="afterGroup">
                            <p:stCondLst>
                              <p:cond delay="3820"/>
                            </p:stCondLst>
                            <p:childTnLst>
                              <p:par>
                                <p:cTn id="54" presetID="22" presetClass="entr" presetSubtype="1" fill="hold" grpId="0" nodeType="afterEffect">
                                  <p:stCondLst>
                                    <p:cond delay="0"/>
                                  </p:stCondLst>
                                  <p:childTnLst>
                                    <p:set>
                                      <p:cBhvr>
                                        <p:cTn id="55" dur="1" fill="hold">
                                          <p:stCondLst>
                                            <p:cond delay="0"/>
                                          </p:stCondLst>
                                        </p:cTn>
                                        <p:tgtEl>
                                          <p:spTgt spid="13333"/>
                                        </p:tgtEl>
                                        <p:attrNameLst>
                                          <p:attrName>style.visibility</p:attrName>
                                        </p:attrNameLst>
                                      </p:cBhvr>
                                      <p:to>
                                        <p:strVal val="visible"/>
                                      </p:to>
                                    </p:set>
                                    <p:animEffect transition="in" filter="wipe(up)">
                                      <p:cBhvr>
                                        <p:cTn id="56" dur="500"/>
                                        <p:tgtEl>
                                          <p:spTgt spid="13333"/>
                                        </p:tgtEl>
                                      </p:cBhvr>
                                    </p:animEffect>
                                  </p:childTnLst>
                                </p:cTn>
                              </p:par>
                            </p:childTnLst>
                          </p:cTn>
                        </p:par>
                        <p:par>
                          <p:cTn id="57" fill="hold" nodeType="afterGroup">
                            <p:stCondLst>
                              <p:cond delay="4320"/>
                            </p:stCondLst>
                            <p:childTnLst>
                              <p:par>
                                <p:cTn id="58" presetID="22" presetClass="entr" presetSubtype="8" fill="hold" nodeType="afterEffect">
                                  <p:stCondLst>
                                    <p:cond delay="0"/>
                                  </p:stCondLst>
                                  <p:childTnLst>
                                    <p:set>
                                      <p:cBhvr>
                                        <p:cTn id="59" dur="1" fill="hold">
                                          <p:stCondLst>
                                            <p:cond delay="0"/>
                                          </p:stCondLst>
                                        </p:cTn>
                                        <p:tgtEl>
                                          <p:spTgt spid="13330"/>
                                        </p:tgtEl>
                                        <p:attrNameLst>
                                          <p:attrName>style.visibility</p:attrName>
                                        </p:attrNameLst>
                                      </p:cBhvr>
                                      <p:to>
                                        <p:strVal val="visible"/>
                                      </p:to>
                                    </p:set>
                                    <p:animEffect transition="in" filter="wipe(left)">
                                      <p:cBhvr>
                                        <p:cTn id="60" dur="500"/>
                                        <p:tgtEl>
                                          <p:spTgt spid="13330"/>
                                        </p:tgtEl>
                                      </p:cBhvr>
                                    </p:animEffect>
                                  </p:childTnLst>
                                </p:cTn>
                              </p:par>
                            </p:childTnLst>
                          </p:cTn>
                        </p:par>
                        <p:par>
                          <p:cTn id="61" fill="hold" nodeType="afterGroup">
                            <p:stCondLst>
                              <p:cond delay="4820"/>
                            </p:stCondLst>
                            <p:childTnLst>
                              <p:par>
                                <p:cTn id="62" presetID="10" presetClass="entr" presetSubtype="0" fill="hold" grpId="0" nodeType="afterEffect">
                                  <p:stCondLst>
                                    <p:cond delay="0"/>
                                  </p:stCondLst>
                                  <p:childTnLst>
                                    <p:set>
                                      <p:cBhvr>
                                        <p:cTn id="63" dur="1" fill="hold">
                                          <p:stCondLst>
                                            <p:cond delay="0"/>
                                          </p:stCondLst>
                                        </p:cTn>
                                        <p:tgtEl>
                                          <p:spTgt spid="13326"/>
                                        </p:tgtEl>
                                        <p:attrNameLst>
                                          <p:attrName>style.visibility</p:attrName>
                                        </p:attrNameLst>
                                      </p:cBhvr>
                                      <p:to>
                                        <p:strVal val="visible"/>
                                      </p:to>
                                    </p:set>
                                    <p:anim calcmode="lin" valueType="num">
                                      <p:cBhvr>
                                        <p:cTn id="64" dur="500" fill="hold"/>
                                        <p:tgtEl>
                                          <p:spTgt spid="13326"/>
                                        </p:tgtEl>
                                        <p:attrNameLst>
                                          <p:attrName>ppt_w</p:attrName>
                                        </p:attrNameLst>
                                      </p:cBhvr>
                                      <p:tavLst>
                                        <p:tav tm="0">
                                          <p:val>
                                            <p:fltVal val="0"/>
                                          </p:val>
                                        </p:tav>
                                        <p:tav tm="100000">
                                          <p:val>
                                            <p:strVal val="#ppt_w"/>
                                          </p:val>
                                        </p:tav>
                                      </p:tavLst>
                                    </p:anim>
                                    <p:anim calcmode="lin" valueType="num">
                                      <p:cBhvr>
                                        <p:cTn id="65" dur="500" fill="hold"/>
                                        <p:tgtEl>
                                          <p:spTgt spid="13326"/>
                                        </p:tgtEl>
                                        <p:attrNameLst>
                                          <p:attrName>ppt_h</p:attrName>
                                        </p:attrNameLst>
                                      </p:cBhvr>
                                      <p:tavLst>
                                        <p:tav tm="0">
                                          <p:val>
                                            <p:fltVal val="0"/>
                                          </p:val>
                                        </p:tav>
                                        <p:tav tm="100000">
                                          <p:val>
                                            <p:strVal val="#ppt_h"/>
                                          </p:val>
                                        </p:tav>
                                      </p:tavLst>
                                    </p:anim>
                                    <p:animEffect transition="in" filter="fade">
                                      <p:cBhvr>
                                        <p:cTn id="66" dur="500"/>
                                        <p:tgtEl>
                                          <p:spTgt spid="133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327"/>
                                        </p:tgtEl>
                                        <p:attrNameLst>
                                          <p:attrName>style.visibility</p:attrName>
                                        </p:attrNameLst>
                                      </p:cBhvr>
                                      <p:to>
                                        <p:strVal val="visible"/>
                                      </p:to>
                                    </p:set>
                                    <p:anim calcmode="lin" valueType="num">
                                      <p:cBhvr>
                                        <p:cTn id="69" dur="500" fill="hold"/>
                                        <p:tgtEl>
                                          <p:spTgt spid="13327"/>
                                        </p:tgtEl>
                                        <p:attrNameLst>
                                          <p:attrName>ppt_w</p:attrName>
                                        </p:attrNameLst>
                                      </p:cBhvr>
                                      <p:tavLst>
                                        <p:tav tm="0">
                                          <p:val>
                                            <p:fltVal val="0"/>
                                          </p:val>
                                        </p:tav>
                                        <p:tav tm="100000">
                                          <p:val>
                                            <p:strVal val="#ppt_w"/>
                                          </p:val>
                                        </p:tav>
                                      </p:tavLst>
                                    </p:anim>
                                    <p:anim calcmode="lin" valueType="num">
                                      <p:cBhvr>
                                        <p:cTn id="70" dur="500" fill="hold"/>
                                        <p:tgtEl>
                                          <p:spTgt spid="13327"/>
                                        </p:tgtEl>
                                        <p:attrNameLst>
                                          <p:attrName>ppt_h</p:attrName>
                                        </p:attrNameLst>
                                      </p:cBhvr>
                                      <p:tavLst>
                                        <p:tav tm="0">
                                          <p:val>
                                            <p:fltVal val="0"/>
                                          </p:val>
                                        </p:tav>
                                        <p:tav tm="100000">
                                          <p:val>
                                            <p:strVal val="#ppt_h"/>
                                          </p:val>
                                        </p:tav>
                                      </p:tavLst>
                                    </p:anim>
                                    <p:animEffect transition="in" filter="fade">
                                      <p:cBhvr>
                                        <p:cTn id="71" dur="500"/>
                                        <p:tgtEl>
                                          <p:spTgt spid="133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328"/>
                                        </p:tgtEl>
                                        <p:attrNameLst>
                                          <p:attrName>style.visibility</p:attrName>
                                        </p:attrNameLst>
                                      </p:cBhvr>
                                      <p:to>
                                        <p:strVal val="visible"/>
                                      </p:to>
                                    </p:set>
                                    <p:anim calcmode="lin" valueType="num">
                                      <p:cBhvr>
                                        <p:cTn id="74" dur="500" fill="hold"/>
                                        <p:tgtEl>
                                          <p:spTgt spid="13328"/>
                                        </p:tgtEl>
                                        <p:attrNameLst>
                                          <p:attrName>ppt_w</p:attrName>
                                        </p:attrNameLst>
                                      </p:cBhvr>
                                      <p:tavLst>
                                        <p:tav tm="0">
                                          <p:val>
                                            <p:fltVal val="0"/>
                                          </p:val>
                                        </p:tav>
                                        <p:tav tm="100000">
                                          <p:val>
                                            <p:strVal val="#ppt_w"/>
                                          </p:val>
                                        </p:tav>
                                      </p:tavLst>
                                    </p:anim>
                                    <p:anim calcmode="lin" valueType="num">
                                      <p:cBhvr>
                                        <p:cTn id="75" dur="500" fill="hold"/>
                                        <p:tgtEl>
                                          <p:spTgt spid="13328"/>
                                        </p:tgtEl>
                                        <p:attrNameLst>
                                          <p:attrName>ppt_h</p:attrName>
                                        </p:attrNameLst>
                                      </p:cBhvr>
                                      <p:tavLst>
                                        <p:tav tm="0">
                                          <p:val>
                                            <p:fltVal val="0"/>
                                          </p:val>
                                        </p:tav>
                                        <p:tav tm="100000">
                                          <p:val>
                                            <p:strVal val="#ppt_h"/>
                                          </p:val>
                                        </p:tav>
                                      </p:tavLst>
                                    </p:anim>
                                    <p:animEffect transition="in" filter="fade">
                                      <p:cBhvr>
                                        <p:cTn id="76" dur="500"/>
                                        <p:tgtEl>
                                          <p:spTgt spid="13328"/>
                                        </p:tgtEl>
                                      </p:cBhvr>
                                    </p:animEffect>
                                  </p:childTnLst>
                                </p:cTn>
                              </p:par>
                            </p:childTnLst>
                          </p:cTn>
                        </p:par>
                        <p:par>
                          <p:cTn id="77" fill="hold" nodeType="afterGroup">
                            <p:stCondLst>
                              <p:cond delay="5320"/>
                            </p:stCondLst>
                            <p:childTnLst>
                              <p:par>
                                <p:cTn id="78" presetID="22" presetClass="entr" presetSubtype="1" fill="hold" grpId="0" nodeType="afterEffect">
                                  <p:stCondLst>
                                    <p:cond delay="0"/>
                                  </p:stCondLst>
                                  <p:childTnLst>
                                    <p:set>
                                      <p:cBhvr>
                                        <p:cTn id="79" dur="1" fill="hold">
                                          <p:stCondLst>
                                            <p:cond delay="0"/>
                                          </p:stCondLst>
                                        </p:cTn>
                                        <p:tgtEl>
                                          <p:spTgt spid="13335"/>
                                        </p:tgtEl>
                                        <p:attrNameLst>
                                          <p:attrName>style.visibility</p:attrName>
                                        </p:attrNameLst>
                                      </p:cBhvr>
                                      <p:to>
                                        <p:strVal val="visible"/>
                                      </p:to>
                                    </p:set>
                                    <p:animEffect transition="in" filter="wipe(up)">
                                      <p:cBhvr>
                                        <p:cTn id="80" dur="500"/>
                                        <p:tgtEl>
                                          <p:spTgt spid="13335"/>
                                        </p:tgtEl>
                                      </p:cBhvr>
                                    </p:animEffect>
                                  </p:childTnLst>
                                </p:cTn>
                              </p:par>
                            </p:childTnLst>
                          </p:cTn>
                        </p:par>
                        <p:par>
                          <p:cTn id="81" fill="hold" nodeType="afterGroup">
                            <p:stCondLst>
                              <p:cond delay="5820"/>
                            </p:stCondLst>
                            <p:childTnLst>
                              <p:par>
                                <p:cTn id="82" presetID="22" presetClass="entr" presetSubtype="1" fill="hold" nodeType="afterEffect">
                                  <p:stCondLst>
                                    <p:cond delay="0"/>
                                  </p:stCondLst>
                                  <p:childTnLst>
                                    <p:set>
                                      <p:cBhvr>
                                        <p:cTn id="83" dur="1" fill="hold">
                                          <p:stCondLst>
                                            <p:cond delay="0"/>
                                          </p:stCondLst>
                                        </p:cTn>
                                        <p:tgtEl>
                                          <p:spTgt spid="13331"/>
                                        </p:tgtEl>
                                        <p:attrNameLst>
                                          <p:attrName>style.visibility</p:attrName>
                                        </p:attrNameLst>
                                      </p:cBhvr>
                                      <p:to>
                                        <p:strVal val="visible"/>
                                      </p:to>
                                    </p:set>
                                    <p:animEffect transition="in" filter="wipe(up)">
                                      <p:cBhvr>
                                        <p:cTn id="84" dur="500"/>
                                        <p:tgtEl>
                                          <p:spTgt spid="13331"/>
                                        </p:tgtEl>
                                      </p:cBhvr>
                                    </p:animEffect>
                                  </p:childTnLst>
                                </p:cTn>
                              </p:par>
                            </p:childTnLst>
                          </p:cTn>
                        </p:par>
                        <p:par>
                          <p:cTn id="85" fill="hold" nodeType="afterGroup">
                            <p:stCondLst>
                              <p:cond delay="6320"/>
                            </p:stCondLst>
                            <p:childTnLst>
                              <p:par>
                                <p:cTn id="86" presetID="10" presetClass="entr" presetSubtype="0" fill="hold" grpId="0" nodeType="afterEffect">
                                  <p:stCondLst>
                                    <p:cond delay="0"/>
                                  </p:stCondLst>
                                  <p:childTnLst>
                                    <p:set>
                                      <p:cBhvr>
                                        <p:cTn id="87" dur="1" fill="hold">
                                          <p:stCondLst>
                                            <p:cond delay="0"/>
                                          </p:stCondLst>
                                        </p:cTn>
                                        <p:tgtEl>
                                          <p:spTgt spid="13323"/>
                                        </p:tgtEl>
                                        <p:attrNameLst>
                                          <p:attrName>style.visibility</p:attrName>
                                        </p:attrNameLst>
                                      </p:cBhvr>
                                      <p:to>
                                        <p:strVal val="visible"/>
                                      </p:to>
                                    </p:set>
                                    <p:anim calcmode="lin" valueType="num">
                                      <p:cBhvr>
                                        <p:cTn id="88" dur="500" fill="hold"/>
                                        <p:tgtEl>
                                          <p:spTgt spid="13323"/>
                                        </p:tgtEl>
                                        <p:attrNameLst>
                                          <p:attrName>ppt_w</p:attrName>
                                        </p:attrNameLst>
                                      </p:cBhvr>
                                      <p:tavLst>
                                        <p:tav tm="0">
                                          <p:val>
                                            <p:fltVal val="0"/>
                                          </p:val>
                                        </p:tav>
                                        <p:tav tm="100000">
                                          <p:val>
                                            <p:strVal val="#ppt_w"/>
                                          </p:val>
                                        </p:tav>
                                      </p:tavLst>
                                    </p:anim>
                                    <p:anim calcmode="lin" valueType="num">
                                      <p:cBhvr>
                                        <p:cTn id="89" dur="500" fill="hold"/>
                                        <p:tgtEl>
                                          <p:spTgt spid="13323"/>
                                        </p:tgtEl>
                                        <p:attrNameLst>
                                          <p:attrName>ppt_h</p:attrName>
                                        </p:attrNameLst>
                                      </p:cBhvr>
                                      <p:tavLst>
                                        <p:tav tm="0">
                                          <p:val>
                                            <p:fltVal val="0"/>
                                          </p:val>
                                        </p:tav>
                                        <p:tav tm="100000">
                                          <p:val>
                                            <p:strVal val="#ppt_h"/>
                                          </p:val>
                                        </p:tav>
                                      </p:tavLst>
                                    </p:anim>
                                    <p:animEffect transition="in" filter="fade">
                                      <p:cBhvr>
                                        <p:cTn id="90" dur="500"/>
                                        <p:tgtEl>
                                          <p:spTgt spid="133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324"/>
                                        </p:tgtEl>
                                        <p:attrNameLst>
                                          <p:attrName>style.visibility</p:attrName>
                                        </p:attrNameLst>
                                      </p:cBhvr>
                                      <p:to>
                                        <p:strVal val="visible"/>
                                      </p:to>
                                    </p:set>
                                    <p:anim calcmode="lin" valueType="num">
                                      <p:cBhvr>
                                        <p:cTn id="93" dur="500" fill="hold"/>
                                        <p:tgtEl>
                                          <p:spTgt spid="13324"/>
                                        </p:tgtEl>
                                        <p:attrNameLst>
                                          <p:attrName>ppt_w</p:attrName>
                                        </p:attrNameLst>
                                      </p:cBhvr>
                                      <p:tavLst>
                                        <p:tav tm="0">
                                          <p:val>
                                            <p:fltVal val="0"/>
                                          </p:val>
                                        </p:tav>
                                        <p:tav tm="100000">
                                          <p:val>
                                            <p:strVal val="#ppt_w"/>
                                          </p:val>
                                        </p:tav>
                                      </p:tavLst>
                                    </p:anim>
                                    <p:anim calcmode="lin" valueType="num">
                                      <p:cBhvr>
                                        <p:cTn id="94" dur="500" fill="hold"/>
                                        <p:tgtEl>
                                          <p:spTgt spid="13324"/>
                                        </p:tgtEl>
                                        <p:attrNameLst>
                                          <p:attrName>ppt_h</p:attrName>
                                        </p:attrNameLst>
                                      </p:cBhvr>
                                      <p:tavLst>
                                        <p:tav tm="0">
                                          <p:val>
                                            <p:fltVal val="0"/>
                                          </p:val>
                                        </p:tav>
                                        <p:tav tm="100000">
                                          <p:val>
                                            <p:strVal val="#ppt_h"/>
                                          </p:val>
                                        </p:tav>
                                      </p:tavLst>
                                    </p:anim>
                                    <p:animEffect transition="in" filter="fade">
                                      <p:cBhvr>
                                        <p:cTn id="95" dur="500"/>
                                        <p:tgtEl>
                                          <p:spTgt spid="133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25"/>
                                        </p:tgtEl>
                                        <p:attrNameLst>
                                          <p:attrName>style.visibility</p:attrName>
                                        </p:attrNameLst>
                                      </p:cBhvr>
                                      <p:to>
                                        <p:strVal val="visible"/>
                                      </p:to>
                                    </p:set>
                                    <p:anim calcmode="lin" valueType="num">
                                      <p:cBhvr>
                                        <p:cTn id="98" dur="500" fill="hold"/>
                                        <p:tgtEl>
                                          <p:spTgt spid="13325"/>
                                        </p:tgtEl>
                                        <p:attrNameLst>
                                          <p:attrName>ppt_w</p:attrName>
                                        </p:attrNameLst>
                                      </p:cBhvr>
                                      <p:tavLst>
                                        <p:tav tm="0">
                                          <p:val>
                                            <p:fltVal val="0"/>
                                          </p:val>
                                        </p:tav>
                                        <p:tav tm="100000">
                                          <p:val>
                                            <p:strVal val="#ppt_w"/>
                                          </p:val>
                                        </p:tav>
                                      </p:tavLst>
                                    </p:anim>
                                    <p:anim calcmode="lin" valueType="num">
                                      <p:cBhvr>
                                        <p:cTn id="99" dur="500" fill="hold"/>
                                        <p:tgtEl>
                                          <p:spTgt spid="13325"/>
                                        </p:tgtEl>
                                        <p:attrNameLst>
                                          <p:attrName>ppt_h</p:attrName>
                                        </p:attrNameLst>
                                      </p:cBhvr>
                                      <p:tavLst>
                                        <p:tav tm="0">
                                          <p:val>
                                            <p:fltVal val="0"/>
                                          </p:val>
                                        </p:tav>
                                        <p:tav tm="100000">
                                          <p:val>
                                            <p:strVal val="#ppt_h"/>
                                          </p:val>
                                        </p:tav>
                                      </p:tavLst>
                                    </p:anim>
                                    <p:animEffect transition="in" filter="fade">
                                      <p:cBhvr>
                                        <p:cTn id="100" dur="500"/>
                                        <p:tgtEl>
                                          <p:spTgt spid="13325"/>
                                        </p:tgtEl>
                                      </p:cBhvr>
                                    </p:animEffect>
                                  </p:childTnLst>
                                </p:cTn>
                              </p:par>
                            </p:childTnLst>
                          </p:cTn>
                        </p:par>
                        <p:par>
                          <p:cTn id="101" fill="hold" nodeType="afterGroup">
                            <p:stCondLst>
                              <p:cond delay="6820"/>
                            </p:stCondLst>
                            <p:childTnLst>
                              <p:par>
                                <p:cTn id="102" presetID="22" presetClass="entr" presetSubtype="1" fill="hold" grpId="0" nodeType="afterEffect">
                                  <p:stCondLst>
                                    <p:cond delay="0"/>
                                  </p:stCondLst>
                                  <p:childTnLst>
                                    <p:set>
                                      <p:cBhvr>
                                        <p:cTn id="103" dur="1" fill="hold">
                                          <p:stCondLst>
                                            <p:cond delay="0"/>
                                          </p:stCondLst>
                                        </p:cTn>
                                        <p:tgtEl>
                                          <p:spTgt spid="13337"/>
                                        </p:tgtEl>
                                        <p:attrNameLst>
                                          <p:attrName>style.visibility</p:attrName>
                                        </p:attrNameLst>
                                      </p:cBhvr>
                                      <p:to>
                                        <p:strVal val="visible"/>
                                      </p:to>
                                    </p:set>
                                    <p:animEffect transition="in" filter="wipe(up)">
                                      <p:cBhvr>
                                        <p:cTn id="104"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6" grpId="0" animBg="1"/>
      <p:bldP spid="13317" grpId="0" animBg="1"/>
      <p:bldP spid="13318" grpId="0" animBg="1"/>
      <p:bldP spid="13319" grpId="0" animBg="1"/>
      <p:bldP spid="13320" grpId="0" animBg="1" autoUpdateAnimBg="0"/>
      <p:bldP spid="13321" grpId="0" animBg="1" autoUpdateAnimBg="0"/>
      <p:bldP spid="13322" grpId="0" autoUpdateAnimBg="0"/>
      <p:bldP spid="13323" grpId="0" animBg="1" autoUpdateAnimBg="0"/>
      <p:bldP spid="13324" grpId="0" animBg="1" autoUpdateAnimBg="0"/>
      <p:bldP spid="13325" grpId="0" autoUpdateAnimBg="0"/>
      <p:bldP spid="13326" grpId="0" animBg="1" autoUpdateAnimBg="0"/>
      <p:bldP spid="13327" grpId="0" animBg="1" autoUpdateAnimBg="0"/>
      <p:bldP spid="13328" grpId="0" autoUpdateAnimBg="0"/>
      <p:bldP spid="13333" grpId="0" autoUpdateAnimBg="0"/>
      <p:bldP spid="13335" grpId="0" autoUpdateAnimBg="0"/>
      <p:bldP spid="1333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7925" y="-6374"/>
            <a:ext cx="7881938" cy="635000"/>
          </a:xfrm>
        </p:spPr>
        <p:txBody>
          <a:bodyPr/>
          <a:lstStyle/>
          <a:p>
            <a:pPr eaLnBrk="1" hangingPunct="1"/>
            <a:r>
              <a:rPr lang="zh-CN" altLang="en-US" dirty="0" smtClean="0">
                <a:ea typeface="宋体" panose="02010600030101010101" pitchFamily="2" charset="-122"/>
              </a:rPr>
              <a:t>螺旋式开发</a:t>
            </a:r>
            <a:endParaRPr lang="en-GB" altLang="zh-CN" dirty="0" smtClean="0">
              <a:ea typeface="宋体" panose="02010600030101010101" pitchFamily="2" charset="-122"/>
            </a:endParaRPr>
          </a:p>
        </p:txBody>
      </p:sp>
      <p:sp>
        <p:nvSpPr>
          <p:cNvPr id="36867" name="Rectangle 3"/>
          <p:cNvSpPr>
            <a:spLocks noGrp="1" noChangeArrowheads="1"/>
          </p:cNvSpPr>
          <p:nvPr>
            <p:ph idx="1"/>
          </p:nvPr>
        </p:nvSpPr>
        <p:spPr bwMode="auto">
          <a:xfrm>
            <a:off x="286545" y="1489831"/>
            <a:ext cx="8225138" cy="452685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576" indent="-342576" eaLnBrk="1" hangingPunct="1">
              <a:buFont typeface="Cambria" panose="02040503050406030204" pitchFamily="18" charset="0"/>
              <a:buChar char="+"/>
            </a:pPr>
            <a:r>
              <a:rPr lang="zh-CN" altLang="en-US" smtClean="0">
                <a:ea typeface="宋体" panose="02010600030101010101" pitchFamily="2" charset="-122"/>
              </a:rPr>
              <a:t>该过程不是将软件过程用一系列活动和活动间的回溯来表示，而是用螺旋线表示</a:t>
            </a:r>
            <a:r>
              <a:rPr lang="en-GB" altLang="zh-CN" smtClean="0">
                <a:ea typeface="宋体" panose="02010600030101010101" pitchFamily="2" charset="-122"/>
              </a:rPr>
              <a:t>.</a:t>
            </a:r>
          </a:p>
          <a:p>
            <a:pPr marL="342576" indent="-342576" eaLnBrk="1" hangingPunct="1">
              <a:buFont typeface="Cambria" panose="02040503050406030204" pitchFamily="18" charset="0"/>
              <a:buChar char="+"/>
            </a:pPr>
            <a:r>
              <a:rPr lang="zh-CN" altLang="en-US" smtClean="0">
                <a:ea typeface="宋体" panose="02010600030101010101" pitchFamily="2" charset="-122"/>
              </a:rPr>
              <a:t>每一个回路表示软件过程的一个阶段</a:t>
            </a:r>
            <a:endParaRPr lang="en-GB" altLang="zh-CN" smtClean="0">
              <a:ea typeface="宋体" panose="02010600030101010101" pitchFamily="2" charset="-122"/>
            </a:endParaRPr>
          </a:p>
          <a:p>
            <a:pPr marL="342576" indent="-342576" eaLnBrk="1" hangingPunct="1">
              <a:buFont typeface="Cambria" panose="02040503050406030204" pitchFamily="18" charset="0"/>
              <a:buChar char="+"/>
            </a:pPr>
            <a:r>
              <a:rPr lang="zh-CN" altLang="en-US" smtClean="0">
                <a:ea typeface="宋体" panose="02010600030101010101" pitchFamily="2" charset="-122"/>
              </a:rPr>
              <a:t>没有固定的需求描述阶段或设计阶段</a:t>
            </a:r>
            <a:endParaRPr lang="en-GB" altLang="zh-CN" smtClean="0">
              <a:ea typeface="宋体" panose="02010600030101010101" pitchFamily="2" charset="-122"/>
            </a:endParaRPr>
          </a:p>
          <a:p>
            <a:pPr marL="342576" indent="-342576" eaLnBrk="1" hangingPunct="1">
              <a:buFont typeface="Cambria" panose="02040503050406030204" pitchFamily="18" charset="0"/>
              <a:buChar char="+"/>
            </a:pPr>
            <a:r>
              <a:rPr lang="zh-CN" altLang="en-US" smtClean="0">
                <a:solidFill>
                  <a:srgbClr val="FF0000"/>
                </a:solidFill>
                <a:ea typeface="宋体" panose="02010600030101010101" pitchFamily="2" charset="-122"/>
              </a:rPr>
              <a:t>风险问题作为一个活动明确在过程中提出来</a:t>
            </a:r>
            <a:endParaRPr lang="en-GB" altLang="zh-CN" smtClean="0">
              <a:ea typeface="宋体" panose="02010600030101010101" pitchFamily="2" charset="-122"/>
            </a:endParaRPr>
          </a:p>
        </p:txBody>
      </p:sp>
      <p:sp>
        <p:nvSpPr>
          <p:cNvPr id="110" name="Rectangle 4"/>
          <p:cNvSpPr>
            <a:spLocks noChangeArrowheads="1"/>
          </p:cNvSpPr>
          <p:nvPr/>
        </p:nvSpPr>
        <p:spPr bwMode="auto">
          <a:xfrm>
            <a:off x="359841" y="1489831"/>
            <a:ext cx="8260193" cy="4894929"/>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111" name="Group 7"/>
          <p:cNvGrpSpPr>
            <a:grpSpLocks noChangeAspect="1"/>
          </p:cNvGrpSpPr>
          <p:nvPr/>
        </p:nvGrpSpPr>
        <p:grpSpPr bwMode="auto">
          <a:xfrm>
            <a:off x="813961" y="1526479"/>
            <a:ext cx="6883494" cy="4683007"/>
            <a:chOff x="618" y="1027"/>
            <a:chExt cx="4320" cy="2939"/>
          </a:xfrm>
        </p:grpSpPr>
        <p:sp>
          <p:nvSpPr>
            <p:cNvPr id="33801" name="AutoShape 6"/>
            <p:cNvSpPr>
              <a:spLocks noChangeAspect="1" noChangeArrowheads="1" noTextEdit="1"/>
            </p:cNvSpPr>
            <p:nvPr/>
          </p:nvSpPr>
          <p:spPr bwMode="auto">
            <a:xfrm>
              <a:off x="618" y="1027"/>
              <a:ext cx="4320" cy="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2" name="Rectangle 8"/>
            <p:cNvSpPr>
              <a:spLocks noChangeArrowheads="1"/>
            </p:cNvSpPr>
            <p:nvPr/>
          </p:nvSpPr>
          <p:spPr bwMode="auto">
            <a:xfrm>
              <a:off x="618" y="1027"/>
              <a:ext cx="4320" cy="2939"/>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803" name="Line 9"/>
            <p:cNvSpPr>
              <a:spLocks noChangeShapeType="1"/>
            </p:cNvSpPr>
            <p:nvPr/>
          </p:nvSpPr>
          <p:spPr bwMode="auto">
            <a:xfrm>
              <a:off x="2804" y="2481"/>
              <a:ext cx="1998" cy="439"/>
            </a:xfrm>
            <a:prstGeom prst="line">
              <a:avLst/>
            </a:prstGeom>
            <a:noFill/>
            <a:ln w="10">
              <a:solidFill>
                <a:srgbClr val="0083D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4" name="Freeform 10"/>
            <p:cNvSpPr>
              <a:spLocks/>
            </p:cNvSpPr>
            <p:nvPr/>
          </p:nvSpPr>
          <p:spPr bwMode="auto">
            <a:xfrm>
              <a:off x="3128" y="1644"/>
              <a:ext cx="1151" cy="837"/>
            </a:xfrm>
            <a:custGeom>
              <a:avLst/>
              <a:gdLst>
                <a:gd name="T0" fmla="*/ 0 w 1151"/>
                <a:gd name="T1" fmla="*/ 837 h 837"/>
                <a:gd name="T2" fmla="*/ 0 w 1151"/>
                <a:gd name="T3" fmla="*/ 471 h 837"/>
                <a:gd name="T4" fmla="*/ 1151 w 1151"/>
                <a:gd name="T5" fmla="*/ 0 h 837"/>
                <a:gd name="T6" fmla="*/ 0 60000 65536"/>
                <a:gd name="T7" fmla="*/ 0 60000 65536"/>
                <a:gd name="T8" fmla="*/ 0 60000 65536"/>
                <a:gd name="T9" fmla="*/ 0 w 1151"/>
                <a:gd name="T10" fmla="*/ 0 h 837"/>
                <a:gd name="T11" fmla="*/ 1151 w 1151"/>
                <a:gd name="T12" fmla="*/ 837 h 837"/>
              </a:gdLst>
              <a:ahLst/>
              <a:cxnLst>
                <a:cxn ang="T6">
                  <a:pos x="T0" y="T1"/>
                </a:cxn>
                <a:cxn ang="T7">
                  <a:pos x="T2" y="T3"/>
                </a:cxn>
                <a:cxn ang="T8">
                  <a:pos x="T4" y="T5"/>
                </a:cxn>
              </a:cxnLst>
              <a:rect l="T9" t="T10" r="T11" b="T12"/>
              <a:pathLst>
                <a:path w="1151" h="837">
                  <a:moveTo>
                    <a:pt x="0" y="837"/>
                  </a:moveTo>
                  <a:lnTo>
                    <a:pt x="0" y="471"/>
                  </a:lnTo>
                  <a:lnTo>
                    <a:pt x="1151" y="0"/>
                  </a:lnTo>
                </a:path>
              </a:pathLst>
            </a:custGeom>
            <a:noFill/>
            <a:ln w="10">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5" name="Freeform 11"/>
            <p:cNvSpPr>
              <a:spLocks/>
            </p:cNvSpPr>
            <p:nvPr/>
          </p:nvSpPr>
          <p:spPr bwMode="auto">
            <a:xfrm>
              <a:off x="806" y="1205"/>
              <a:ext cx="3996" cy="2688"/>
            </a:xfrm>
            <a:custGeom>
              <a:avLst/>
              <a:gdLst>
                <a:gd name="T0" fmla="*/ 1381 w 3996"/>
                <a:gd name="T1" fmla="*/ 1108 h 2688"/>
                <a:gd name="T2" fmla="*/ 1622 w 3996"/>
                <a:gd name="T3" fmla="*/ 931 h 2688"/>
                <a:gd name="T4" fmla="*/ 2260 w 3996"/>
                <a:gd name="T5" fmla="*/ 889 h 2688"/>
                <a:gd name="T6" fmla="*/ 2605 w 3996"/>
                <a:gd name="T7" fmla="*/ 1108 h 2688"/>
                <a:gd name="T8" fmla="*/ 2647 w 3996"/>
                <a:gd name="T9" fmla="*/ 1380 h 2688"/>
                <a:gd name="T10" fmla="*/ 2406 w 3996"/>
                <a:gd name="T11" fmla="*/ 1663 h 2688"/>
                <a:gd name="T12" fmla="*/ 2124 w 3996"/>
                <a:gd name="T13" fmla="*/ 1778 h 2688"/>
                <a:gd name="T14" fmla="*/ 1601 w 3996"/>
                <a:gd name="T15" fmla="*/ 1820 h 2688"/>
                <a:gd name="T16" fmla="*/ 1036 w 3996"/>
                <a:gd name="T17" fmla="*/ 1579 h 2688"/>
                <a:gd name="T18" fmla="*/ 889 w 3996"/>
                <a:gd name="T19" fmla="*/ 1276 h 2688"/>
                <a:gd name="T20" fmla="*/ 1078 w 3996"/>
                <a:gd name="T21" fmla="*/ 878 h 2688"/>
                <a:gd name="T22" fmla="*/ 1569 w 3996"/>
                <a:gd name="T23" fmla="*/ 617 h 2688"/>
                <a:gd name="T24" fmla="*/ 2218 w 3996"/>
                <a:gd name="T25" fmla="*/ 575 h 2688"/>
                <a:gd name="T26" fmla="*/ 2783 w 3996"/>
                <a:gd name="T27" fmla="*/ 774 h 2688"/>
                <a:gd name="T28" fmla="*/ 3055 w 3996"/>
                <a:gd name="T29" fmla="*/ 1067 h 2688"/>
                <a:gd name="T30" fmla="*/ 3076 w 3996"/>
                <a:gd name="T31" fmla="*/ 1443 h 2688"/>
                <a:gd name="T32" fmla="*/ 2877 w 3996"/>
                <a:gd name="T33" fmla="*/ 1746 h 2688"/>
                <a:gd name="T34" fmla="*/ 2291 w 3996"/>
                <a:gd name="T35" fmla="*/ 2060 h 2688"/>
                <a:gd name="T36" fmla="*/ 1507 w 3996"/>
                <a:gd name="T37" fmla="*/ 2113 h 2688"/>
                <a:gd name="T38" fmla="*/ 837 w 3996"/>
                <a:gd name="T39" fmla="*/ 1872 h 2688"/>
                <a:gd name="T40" fmla="*/ 555 w 3996"/>
                <a:gd name="T41" fmla="*/ 1600 h 2688"/>
                <a:gd name="T42" fmla="*/ 450 w 3996"/>
                <a:gd name="T43" fmla="*/ 1276 h 2688"/>
                <a:gd name="T44" fmla="*/ 628 w 3996"/>
                <a:gd name="T45" fmla="*/ 805 h 2688"/>
                <a:gd name="T46" fmla="*/ 900 w 3996"/>
                <a:gd name="T47" fmla="*/ 575 h 2688"/>
                <a:gd name="T48" fmla="*/ 1391 w 3996"/>
                <a:gd name="T49" fmla="*/ 355 h 2688"/>
                <a:gd name="T50" fmla="*/ 2312 w 3996"/>
                <a:gd name="T51" fmla="*/ 293 h 2688"/>
                <a:gd name="T52" fmla="*/ 2741 w 3996"/>
                <a:gd name="T53" fmla="*/ 397 h 2688"/>
                <a:gd name="T54" fmla="*/ 3096 w 3996"/>
                <a:gd name="T55" fmla="*/ 575 h 2688"/>
                <a:gd name="T56" fmla="*/ 3431 w 3996"/>
                <a:gd name="T57" fmla="*/ 889 h 2688"/>
                <a:gd name="T58" fmla="*/ 3546 w 3996"/>
                <a:gd name="T59" fmla="*/ 1276 h 2688"/>
                <a:gd name="T60" fmla="*/ 3410 w 3996"/>
                <a:gd name="T61" fmla="*/ 1705 h 2688"/>
                <a:gd name="T62" fmla="*/ 3149 w 3996"/>
                <a:gd name="T63" fmla="*/ 1987 h 2688"/>
                <a:gd name="T64" fmla="*/ 2469 w 3996"/>
                <a:gd name="T65" fmla="*/ 2322 h 2688"/>
                <a:gd name="T66" fmla="*/ 1423 w 3996"/>
                <a:gd name="T67" fmla="*/ 2384 h 2688"/>
                <a:gd name="T68" fmla="*/ 785 w 3996"/>
                <a:gd name="T69" fmla="*/ 2217 h 2688"/>
                <a:gd name="T70" fmla="*/ 304 w 3996"/>
                <a:gd name="T71" fmla="*/ 1903 h 2688"/>
                <a:gd name="T72" fmla="*/ 42 w 3996"/>
                <a:gd name="T73" fmla="*/ 1495 h 2688"/>
                <a:gd name="T74" fmla="*/ 42 w 3996"/>
                <a:gd name="T75" fmla="*/ 1025 h 2688"/>
                <a:gd name="T76" fmla="*/ 461 w 3996"/>
                <a:gd name="T77" fmla="*/ 470 h 2688"/>
                <a:gd name="T78" fmla="*/ 879 w 3996"/>
                <a:gd name="T79" fmla="*/ 219 h 2688"/>
                <a:gd name="T80" fmla="*/ 1590 w 3996"/>
                <a:gd name="T81" fmla="*/ 21 h 2688"/>
                <a:gd name="T82" fmla="*/ 2772 w 3996"/>
                <a:gd name="T83" fmla="*/ 94 h 2688"/>
                <a:gd name="T84" fmla="*/ 3410 w 3996"/>
                <a:gd name="T85" fmla="*/ 376 h 2688"/>
                <a:gd name="T86" fmla="*/ 3839 w 3996"/>
                <a:gd name="T87" fmla="*/ 784 h 2688"/>
                <a:gd name="T88" fmla="*/ 3986 w 3996"/>
                <a:gd name="T89" fmla="*/ 1150 h 2688"/>
                <a:gd name="T90" fmla="*/ 3954 w 3996"/>
                <a:gd name="T91" fmla="*/ 1527 h 2688"/>
                <a:gd name="T92" fmla="*/ 3755 w 3996"/>
                <a:gd name="T93" fmla="*/ 1903 h 2688"/>
                <a:gd name="T94" fmla="*/ 3117 w 3996"/>
                <a:gd name="T95" fmla="*/ 2426 h 2688"/>
                <a:gd name="T96" fmla="*/ 2396 w 3996"/>
                <a:gd name="T97" fmla="*/ 2656 h 26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96"/>
                <a:gd name="T148" fmla="*/ 0 h 2688"/>
                <a:gd name="T149" fmla="*/ 3996 w 3996"/>
                <a:gd name="T150" fmla="*/ 2688 h 26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96" h="2688">
                  <a:moveTo>
                    <a:pt x="1329" y="1276"/>
                  </a:moveTo>
                  <a:lnTo>
                    <a:pt x="1350" y="1192"/>
                  </a:lnTo>
                  <a:lnTo>
                    <a:pt x="1381" y="1108"/>
                  </a:lnTo>
                  <a:lnTo>
                    <a:pt x="1444" y="1046"/>
                  </a:lnTo>
                  <a:lnTo>
                    <a:pt x="1527" y="983"/>
                  </a:lnTo>
                  <a:lnTo>
                    <a:pt x="1622" y="931"/>
                  </a:lnTo>
                  <a:lnTo>
                    <a:pt x="1737" y="889"/>
                  </a:lnTo>
                  <a:lnTo>
                    <a:pt x="1998" y="857"/>
                  </a:lnTo>
                  <a:lnTo>
                    <a:pt x="2260" y="889"/>
                  </a:lnTo>
                  <a:lnTo>
                    <a:pt x="2469" y="983"/>
                  </a:lnTo>
                  <a:lnTo>
                    <a:pt x="2553" y="1046"/>
                  </a:lnTo>
                  <a:lnTo>
                    <a:pt x="2605" y="1108"/>
                  </a:lnTo>
                  <a:lnTo>
                    <a:pt x="2647" y="1192"/>
                  </a:lnTo>
                  <a:lnTo>
                    <a:pt x="2657" y="1276"/>
                  </a:lnTo>
                  <a:lnTo>
                    <a:pt x="2647" y="1380"/>
                  </a:lnTo>
                  <a:lnTo>
                    <a:pt x="2594" y="1485"/>
                  </a:lnTo>
                  <a:lnTo>
                    <a:pt x="2511" y="1579"/>
                  </a:lnTo>
                  <a:lnTo>
                    <a:pt x="2406" y="1663"/>
                  </a:lnTo>
                  <a:lnTo>
                    <a:pt x="2343" y="1705"/>
                  </a:lnTo>
                  <a:lnTo>
                    <a:pt x="2270" y="1736"/>
                  </a:lnTo>
                  <a:lnTo>
                    <a:pt x="2124" y="1778"/>
                  </a:lnTo>
                  <a:lnTo>
                    <a:pt x="1956" y="1820"/>
                  </a:lnTo>
                  <a:lnTo>
                    <a:pt x="1778" y="1830"/>
                  </a:lnTo>
                  <a:lnTo>
                    <a:pt x="1601" y="1820"/>
                  </a:lnTo>
                  <a:lnTo>
                    <a:pt x="1433" y="1778"/>
                  </a:lnTo>
                  <a:lnTo>
                    <a:pt x="1151" y="1663"/>
                  </a:lnTo>
                  <a:lnTo>
                    <a:pt x="1036" y="1579"/>
                  </a:lnTo>
                  <a:lnTo>
                    <a:pt x="963" y="1485"/>
                  </a:lnTo>
                  <a:lnTo>
                    <a:pt x="910" y="1380"/>
                  </a:lnTo>
                  <a:lnTo>
                    <a:pt x="889" y="1276"/>
                  </a:lnTo>
                  <a:lnTo>
                    <a:pt x="910" y="1129"/>
                  </a:lnTo>
                  <a:lnTo>
                    <a:pt x="973" y="1004"/>
                  </a:lnTo>
                  <a:lnTo>
                    <a:pt x="1078" y="878"/>
                  </a:lnTo>
                  <a:lnTo>
                    <a:pt x="1214" y="774"/>
                  </a:lnTo>
                  <a:lnTo>
                    <a:pt x="1381" y="680"/>
                  </a:lnTo>
                  <a:lnTo>
                    <a:pt x="1569" y="617"/>
                  </a:lnTo>
                  <a:lnTo>
                    <a:pt x="1778" y="575"/>
                  </a:lnTo>
                  <a:lnTo>
                    <a:pt x="1998" y="554"/>
                  </a:lnTo>
                  <a:lnTo>
                    <a:pt x="2218" y="575"/>
                  </a:lnTo>
                  <a:lnTo>
                    <a:pt x="2427" y="617"/>
                  </a:lnTo>
                  <a:lnTo>
                    <a:pt x="2615" y="680"/>
                  </a:lnTo>
                  <a:lnTo>
                    <a:pt x="2783" y="774"/>
                  </a:lnTo>
                  <a:lnTo>
                    <a:pt x="2919" y="878"/>
                  </a:lnTo>
                  <a:lnTo>
                    <a:pt x="3023" y="1004"/>
                  </a:lnTo>
                  <a:lnTo>
                    <a:pt x="3055" y="1067"/>
                  </a:lnTo>
                  <a:lnTo>
                    <a:pt x="3086" y="1129"/>
                  </a:lnTo>
                  <a:lnTo>
                    <a:pt x="3107" y="1276"/>
                  </a:lnTo>
                  <a:lnTo>
                    <a:pt x="3076" y="1443"/>
                  </a:lnTo>
                  <a:lnTo>
                    <a:pt x="3002" y="1600"/>
                  </a:lnTo>
                  <a:lnTo>
                    <a:pt x="2950" y="1673"/>
                  </a:lnTo>
                  <a:lnTo>
                    <a:pt x="2877" y="1746"/>
                  </a:lnTo>
                  <a:lnTo>
                    <a:pt x="2720" y="1872"/>
                  </a:lnTo>
                  <a:lnTo>
                    <a:pt x="2521" y="1977"/>
                  </a:lnTo>
                  <a:lnTo>
                    <a:pt x="2291" y="2060"/>
                  </a:lnTo>
                  <a:lnTo>
                    <a:pt x="2040" y="2113"/>
                  </a:lnTo>
                  <a:lnTo>
                    <a:pt x="1778" y="2133"/>
                  </a:lnTo>
                  <a:lnTo>
                    <a:pt x="1507" y="2113"/>
                  </a:lnTo>
                  <a:lnTo>
                    <a:pt x="1255" y="2060"/>
                  </a:lnTo>
                  <a:lnTo>
                    <a:pt x="1036" y="1977"/>
                  </a:lnTo>
                  <a:lnTo>
                    <a:pt x="837" y="1872"/>
                  </a:lnTo>
                  <a:lnTo>
                    <a:pt x="670" y="1746"/>
                  </a:lnTo>
                  <a:lnTo>
                    <a:pt x="607" y="1673"/>
                  </a:lnTo>
                  <a:lnTo>
                    <a:pt x="555" y="1600"/>
                  </a:lnTo>
                  <a:lnTo>
                    <a:pt x="502" y="1527"/>
                  </a:lnTo>
                  <a:lnTo>
                    <a:pt x="471" y="1443"/>
                  </a:lnTo>
                  <a:lnTo>
                    <a:pt x="450" y="1276"/>
                  </a:lnTo>
                  <a:lnTo>
                    <a:pt x="481" y="1077"/>
                  </a:lnTo>
                  <a:lnTo>
                    <a:pt x="565" y="889"/>
                  </a:lnTo>
                  <a:lnTo>
                    <a:pt x="628" y="805"/>
                  </a:lnTo>
                  <a:lnTo>
                    <a:pt x="712" y="721"/>
                  </a:lnTo>
                  <a:lnTo>
                    <a:pt x="795" y="648"/>
                  </a:lnTo>
                  <a:lnTo>
                    <a:pt x="900" y="575"/>
                  </a:lnTo>
                  <a:lnTo>
                    <a:pt x="1130" y="450"/>
                  </a:lnTo>
                  <a:lnTo>
                    <a:pt x="1255" y="397"/>
                  </a:lnTo>
                  <a:lnTo>
                    <a:pt x="1391" y="355"/>
                  </a:lnTo>
                  <a:lnTo>
                    <a:pt x="1684" y="293"/>
                  </a:lnTo>
                  <a:lnTo>
                    <a:pt x="1998" y="272"/>
                  </a:lnTo>
                  <a:lnTo>
                    <a:pt x="2312" y="293"/>
                  </a:lnTo>
                  <a:lnTo>
                    <a:pt x="2458" y="324"/>
                  </a:lnTo>
                  <a:lnTo>
                    <a:pt x="2605" y="355"/>
                  </a:lnTo>
                  <a:lnTo>
                    <a:pt x="2741" y="397"/>
                  </a:lnTo>
                  <a:lnTo>
                    <a:pt x="2866" y="450"/>
                  </a:lnTo>
                  <a:lnTo>
                    <a:pt x="2981" y="512"/>
                  </a:lnTo>
                  <a:lnTo>
                    <a:pt x="3096" y="575"/>
                  </a:lnTo>
                  <a:lnTo>
                    <a:pt x="3191" y="648"/>
                  </a:lnTo>
                  <a:lnTo>
                    <a:pt x="3285" y="721"/>
                  </a:lnTo>
                  <a:lnTo>
                    <a:pt x="3431" y="889"/>
                  </a:lnTo>
                  <a:lnTo>
                    <a:pt x="3515" y="1077"/>
                  </a:lnTo>
                  <a:lnTo>
                    <a:pt x="3536" y="1171"/>
                  </a:lnTo>
                  <a:lnTo>
                    <a:pt x="3546" y="1276"/>
                  </a:lnTo>
                  <a:lnTo>
                    <a:pt x="3515" y="1495"/>
                  </a:lnTo>
                  <a:lnTo>
                    <a:pt x="3473" y="1600"/>
                  </a:lnTo>
                  <a:lnTo>
                    <a:pt x="3410" y="1705"/>
                  </a:lnTo>
                  <a:lnTo>
                    <a:pt x="3337" y="1809"/>
                  </a:lnTo>
                  <a:lnTo>
                    <a:pt x="3243" y="1903"/>
                  </a:lnTo>
                  <a:lnTo>
                    <a:pt x="3149" y="1987"/>
                  </a:lnTo>
                  <a:lnTo>
                    <a:pt x="3034" y="2071"/>
                  </a:lnTo>
                  <a:lnTo>
                    <a:pt x="2762" y="2217"/>
                  </a:lnTo>
                  <a:lnTo>
                    <a:pt x="2469" y="2322"/>
                  </a:lnTo>
                  <a:lnTo>
                    <a:pt x="2134" y="2384"/>
                  </a:lnTo>
                  <a:lnTo>
                    <a:pt x="1778" y="2416"/>
                  </a:lnTo>
                  <a:lnTo>
                    <a:pt x="1423" y="2384"/>
                  </a:lnTo>
                  <a:lnTo>
                    <a:pt x="1245" y="2353"/>
                  </a:lnTo>
                  <a:lnTo>
                    <a:pt x="1088" y="2322"/>
                  </a:lnTo>
                  <a:lnTo>
                    <a:pt x="785" y="2217"/>
                  </a:lnTo>
                  <a:lnTo>
                    <a:pt x="523" y="2071"/>
                  </a:lnTo>
                  <a:lnTo>
                    <a:pt x="408" y="1987"/>
                  </a:lnTo>
                  <a:lnTo>
                    <a:pt x="304" y="1903"/>
                  </a:lnTo>
                  <a:lnTo>
                    <a:pt x="136" y="1705"/>
                  </a:lnTo>
                  <a:lnTo>
                    <a:pt x="84" y="1600"/>
                  </a:lnTo>
                  <a:lnTo>
                    <a:pt x="42" y="1495"/>
                  </a:lnTo>
                  <a:lnTo>
                    <a:pt x="0" y="1276"/>
                  </a:lnTo>
                  <a:lnTo>
                    <a:pt x="11" y="1150"/>
                  </a:lnTo>
                  <a:lnTo>
                    <a:pt x="42" y="1025"/>
                  </a:lnTo>
                  <a:lnTo>
                    <a:pt x="157" y="784"/>
                  </a:lnTo>
                  <a:lnTo>
                    <a:pt x="345" y="565"/>
                  </a:lnTo>
                  <a:lnTo>
                    <a:pt x="461" y="470"/>
                  </a:lnTo>
                  <a:lnTo>
                    <a:pt x="586" y="376"/>
                  </a:lnTo>
                  <a:lnTo>
                    <a:pt x="732" y="293"/>
                  </a:lnTo>
                  <a:lnTo>
                    <a:pt x="879" y="219"/>
                  </a:lnTo>
                  <a:lnTo>
                    <a:pt x="1224" y="94"/>
                  </a:lnTo>
                  <a:lnTo>
                    <a:pt x="1402" y="52"/>
                  </a:lnTo>
                  <a:lnTo>
                    <a:pt x="1590" y="21"/>
                  </a:lnTo>
                  <a:lnTo>
                    <a:pt x="1998" y="0"/>
                  </a:lnTo>
                  <a:lnTo>
                    <a:pt x="2396" y="21"/>
                  </a:lnTo>
                  <a:lnTo>
                    <a:pt x="2772" y="94"/>
                  </a:lnTo>
                  <a:lnTo>
                    <a:pt x="3117" y="219"/>
                  </a:lnTo>
                  <a:lnTo>
                    <a:pt x="3264" y="293"/>
                  </a:lnTo>
                  <a:lnTo>
                    <a:pt x="3410" y="376"/>
                  </a:lnTo>
                  <a:lnTo>
                    <a:pt x="3651" y="565"/>
                  </a:lnTo>
                  <a:lnTo>
                    <a:pt x="3755" y="669"/>
                  </a:lnTo>
                  <a:lnTo>
                    <a:pt x="3839" y="784"/>
                  </a:lnTo>
                  <a:lnTo>
                    <a:pt x="3902" y="899"/>
                  </a:lnTo>
                  <a:lnTo>
                    <a:pt x="3954" y="1025"/>
                  </a:lnTo>
                  <a:lnTo>
                    <a:pt x="3986" y="1150"/>
                  </a:lnTo>
                  <a:lnTo>
                    <a:pt x="3996" y="1276"/>
                  </a:lnTo>
                  <a:lnTo>
                    <a:pt x="3986" y="1401"/>
                  </a:lnTo>
                  <a:lnTo>
                    <a:pt x="3954" y="1527"/>
                  </a:lnTo>
                  <a:lnTo>
                    <a:pt x="3902" y="1663"/>
                  </a:lnTo>
                  <a:lnTo>
                    <a:pt x="3839" y="1788"/>
                  </a:lnTo>
                  <a:lnTo>
                    <a:pt x="3755" y="1903"/>
                  </a:lnTo>
                  <a:lnTo>
                    <a:pt x="3651" y="2029"/>
                  </a:lnTo>
                  <a:lnTo>
                    <a:pt x="3410" y="2238"/>
                  </a:lnTo>
                  <a:lnTo>
                    <a:pt x="3117" y="2426"/>
                  </a:lnTo>
                  <a:lnTo>
                    <a:pt x="2772" y="2562"/>
                  </a:lnTo>
                  <a:lnTo>
                    <a:pt x="2594" y="2615"/>
                  </a:lnTo>
                  <a:lnTo>
                    <a:pt x="2396" y="2656"/>
                  </a:lnTo>
                  <a:lnTo>
                    <a:pt x="1998" y="2688"/>
                  </a:lnTo>
                </a:path>
              </a:pathLst>
            </a:custGeom>
            <a:noFill/>
            <a:ln w="10">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6" name="Line 12"/>
            <p:cNvSpPr>
              <a:spLocks noChangeShapeType="1"/>
            </p:cNvSpPr>
            <p:nvPr/>
          </p:nvSpPr>
          <p:spPr bwMode="auto">
            <a:xfrm>
              <a:off x="628" y="2481"/>
              <a:ext cx="4300" cy="1"/>
            </a:xfrm>
            <a:prstGeom prst="line">
              <a:avLst/>
            </a:prstGeom>
            <a:noFill/>
            <a:ln w="1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7" name="Line 13"/>
            <p:cNvSpPr>
              <a:spLocks noChangeShapeType="1"/>
            </p:cNvSpPr>
            <p:nvPr/>
          </p:nvSpPr>
          <p:spPr bwMode="auto">
            <a:xfrm flipV="1">
              <a:off x="2804" y="1079"/>
              <a:ext cx="1" cy="2877"/>
            </a:xfrm>
            <a:prstGeom prst="line">
              <a:avLst/>
            </a:prstGeom>
            <a:noFill/>
            <a:ln w="1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380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 y="1058"/>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9" name="Freeform 15"/>
            <p:cNvSpPr>
              <a:spLocks/>
            </p:cNvSpPr>
            <p:nvPr/>
          </p:nvSpPr>
          <p:spPr bwMode="auto">
            <a:xfrm>
              <a:off x="2783" y="1048"/>
              <a:ext cx="42" cy="73"/>
            </a:xfrm>
            <a:custGeom>
              <a:avLst/>
              <a:gdLst>
                <a:gd name="T0" fmla="*/ 21 w 42"/>
                <a:gd name="T1" fmla="*/ 0 h 73"/>
                <a:gd name="T2" fmla="*/ 0 w 42"/>
                <a:gd name="T3" fmla="*/ 73 h 73"/>
                <a:gd name="T4" fmla="*/ 21 w 42"/>
                <a:gd name="T5" fmla="*/ 63 h 73"/>
                <a:gd name="T6" fmla="*/ 42 w 42"/>
                <a:gd name="T7" fmla="*/ 73 h 73"/>
                <a:gd name="T8" fmla="*/ 21 w 42"/>
                <a:gd name="T9" fmla="*/ 0 h 73"/>
                <a:gd name="T10" fmla="*/ 0 60000 65536"/>
                <a:gd name="T11" fmla="*/ 0 60000 65536"/>
                <a:gd name="T12" fmla="*/ 0 60000 65536"/>
                <a:gd name="T13" fmla="*/ 0 60000 65536"/>
                <a:gd name="T14" fmla="*/ 0 60000 65536"/>
                <a:gd name="T15" fmla="*/ 0 w 42"/>
                <a:gd name="T16" fmla="*/ 0 h 73"/>
                <a:gd name="T17" fmla="*/ 42 w 42"/>
                <a:gd name="T18" fmla="*/ 73 h 73"/>
              </a:gdLst>
              <a:ahLst/>
              <a:cxnLst>
                <a:cxn ang="T10">
                  <a:pos x="T0" y="T1"/>
                </a:cxn>
                <a:cxn ang="T11">
                  <a:pos x="T2" y="T3"/>
                </a:cxn>
                <a:cxn ang="T12">
                  <a:pos x="T4" y="T5"/>
                </a:cxn>
                <a:cxn ang="T13">
                  <a:pos x="T6" y="T7"/>
                </a:cxn>
                <a:cxn ang="T14">
                  <a:pos x="T8" y="T9"/>
                </a:cxn>
              </a:cxnLst>
              <a:rect l="T15" t="T16" r="T17" b="T18"/>
              <a:pathLst>
                <a:path w="42" h="73">
                  <a:moveTo>
                    <a:pt x="21" y="0"/>
                  </a:moveTo>
                  <a:lnTo>
                    <a:pt x="0" y="73"/>
                  </a:lnTo>
                  <a:lnTo>
                    <a:pt x="21" y="63"/>
                  </a:lnTo>
                  <a:lnTo>
                    <a:pt x="42" y="73"/>
                  </a:lnTo>
                  <a:lnTo>
                    <a:pt x="21" y="0"/>
                  </a:lnTo>
                  <a:close/>
                </a:path>
              </a:pathLst>
            </a:custGeom>
            <a:noFill/>
            <a:ln w="1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0" name="Rectangle 16"/>
            <p:cNvSpPr>
              <a:spLocks noChangeArrowheads="1"/>
            </p:cNvSpPr>
            <p:nvPr/>
          </p:nvSpPr>
          <p:spPr bwMode="auto">
            <a:xfrm>
              <a:off x="3495" y="1372"/>
              <a:ext cx="14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Risk</a:t>
              </a:r>
              <a:endParaRPr lang="zh-CN" altLang="zh-CN" sz="2409"/>
            </a:p>
          </p:txBody>
        </p:sp>
        <p:sp>
          <p:nvSpPr>
            <p:cNvPr id="33811" name="Rectangle 17"/>
            <p:cNvSpPr>
              <a:spLocks noChangeArrowheads="1"/>
            </p:cNvSpPr>
            <p:nvPr/>
          </p:nvSpPr>
          <p:spPr bwMode="auto">
            <a:xfrm>
              <a:off x="3432" y="1466"/>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anal</a:t>
              </a:r>
              <a:endParaRPr lang="zh-CN" altLang="zh-CN" sz="2409"/>
            </a:p>
          </p:txBody>
        </p:sp>
        <p:sp>
          <p:nvSpPr>
            <p:cNvPr id="33812" name="Rectangle 18"/>
            <p:cNvSpPr>
              <a:spLocks noChangeArrowheads="1"/>
            </p:cNvSpPr>
            <p:nvPr/>
          </p:nvSpPr>
          <p:spPr bwMode="auto">
            <a:xfrm>
              <a:off x="3568" y="1466"/>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ysis</a:t>
              </a:r>
              <a:endParaRPr lang="zh-CN" altLang="zh-CN" sz="2409"/>
            </a:p>
          </p:txBody>
        </p:sp>
        <p:sp>
          <p:nvSpPr>
            <p:cNvPr id="33813" name="Rectangle 19"/>
            <p:cNvSpPr>
              <a:spLocks noChangeArrowheads="1"/>
            </p:cNvSpPr>
            <p:nvPr/>
          </p:nvSpPr>
          <p:spPr bwMode="auto">
            <a:xfrm>
              <a:off x="3243" y="1612"/>
              <a:ext cx="14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Risk</a:t>
              </a:r>
              <a:endParaRPr lang="zh-CN" altLang="zh-CN" sz="2409"/>
            </a:p>
          </p:txBody>
        </p:sp>
        <p:sp>
          <p:nvSpPr>
            <p:cNvPr id="33814" name="Rectangle 20"/>
            <p:cNvSpPr>
              <a:spLocks noChangeArrowheads="1"/>
            </p:cNvSpPr>
            <p:nvPr/>
          </p:nvSpPr>
          <p:spPr bwMode="auto">
            <a:xfrm>
              <a:off x="3181" y="1707"/>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anal</a:t>
              </a:r>
              <a:endParaRPr lang="zh-CN" altLang="zh-CN" sz="2409"/>
            </a:p>
          </p:txBody>
        </p:sp>
        <p:sp>
          <p:nvSpPr>
            <p:cNvPr id="33815" name="Rectangle 21"/>
            <p:cNvSpPr>
              <a:spLocks noChangeArrowheads="1"/>
            </p:cNvSpPr>
            <p:nvPr/>
          </p:nvSpPr>
          <p:spPr bwMode="auto">
            <a:xfrm>
              <a:off x="3327" y="1707"/>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ysis</a:t>
              </a:r>
              <a:endParaRPr lang="zh-CN" altLang="zh-CN" sz="2409"/>
            </a:p>
          </p:txBody>
        </p:sp>
        <p:sp>
          <p:nvSpPr>
            <p:cNvPr id="33816" name="Rectangle 22"/>
            <p:cNvSpPr>
              <a:spLocks noChangeArrowheads="1"/>
            </p:cNvSpPr>
            <p:nvPr/>
          </p:nvSpPr>
          <p:spPr bwMode="auto">
            <a:xfrm>
              <a:off x="3003" y="1853"/>
              <a:ext cx="14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Risk</a:t>
              </a:r>
              <a:endParaRPr lang="zh-CN" altLang="zh-CN" sz="2409"/>
            </a:p>
          </p:txBody>
        </p:sp>
        <p:sp>
          <p:nvSpPr>
            <p:cNvPr id="33817" name="Rectangle 23"/>
            <p:cNvSpPr>
              <a:spLocks noChangeArrowheads="1"/>
            </p:cNvSpPr>
            <p:nvPr/>
          </p:nvSpPr>
          <p:spPr bwMode="auto">
            <a:xfrm>
              <a:off x="2940" y="1958"/>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anal</a:t>
              </a:r>
              <a:endParaRPr lang="zh-CN" altLang="zh-CN" sz="2409"/>
            </a:p>
          </p:txBody>
        </p:sp>
        <p:sp>
          <p:nvSpPr>
            <p:cNvPr id="33818" name="Rectangle 24"/>
            <p:cNvSpPr>
              <a:spLocks noChangeArrowheads="1"/>
            </p:cNvSpPr>
            <p:nvPr/>
          </p:nvSpPr>
          <p:spPr bwMode="auto">
            <a:xfrm>
              <a:off x="3087" y="1958"/>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ysis</a:t>
              </a:r>
              <a:endParaRPr lang="zh-CN" altLang="zh-CN" sz="2409"/>
            </a:p>
          </p:txBody>
        </p:sp>
        <p:sp>
          <p:nvSpPr>
            <p:cNvPr id="33819" name="Rectangle 25"/>
            <p:cNvSpPr>
              <a:spLocks noChangeArrowheads="1"/>
            </p:cNvSpPr>
            <p:nvPr/>
          </p:nvSpPr>
          <p:spPr bwMode="auto">
            <a:xfrm>
              <a:off x="2888" y="2209"/>
              <a:ext cx="14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Risk</a:t>
              </a:r>
              <a:endParaRPr lang="zh-CN" altLang="zh-CN" sz="2409"/>
            </a:p>
          </p:txBody>
        </p:sp>
        <p:sp>
          <p:nvSpPr>
            <p:cNvPr id="33820" name="Rectangle 26"/>
            <p:cNvSpPr>
              <a:spLocks noChangeArrowheads="1"/>
            </p:cNvSpPr>
            <p:nvPr/>
          </p:nvSpPr>
          <p:spPr bwMode="auto">
            <a:xfrm>
              <a:off x="2825" y="2313"/>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anal</a:t>
              </a:r>
              <a:endParaRPr lang="zh-CN" altLang="zh-CN" sz="2409"/>
            </a:p>
          </p:txBody>
        </p:sp>
        <p:sp>
          <p:nvSpPr>
            <p:cNvPr id="33821" name="Rectangle 27"/>
            <p:cNvSpPr>
              <a:spLocks noChangeArrowheads="1"/>
            </p:cNvSpPr>
            <p:nvPr/>
          </p:nvSpPr>
          <p:spPr bwMode="auto">
            <a:xfrm>
              <a:off x="2972" y="2313"/>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ysis</a:t>
              </a:r>
              <a:endParaRPr lang="zh-CN" altLang="zh-CN" sz="2409"/>
            </a:p>
          </p:txBody>
        </p:sp>
        <p:sp>
          <p:nvSpPr>
            <p:cNvPr id="33822" name="Rectangle 28"/>
            <p:cNvSpPr>
              <a:spLocks noChangeArrowheads="1"/>
            </p:cNvSpPr>
            <p:nvPr/>
          </p:nvSpPr>
          <p:spPr bwMode="auto">
            <a:xfrm>
              <a:off x="3139" y="2282"/>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Pr</a:t>
              </a:r>
              <a:endParaRPr lang="zh-CN" altLang="zh-CN" sz="2409"/>
            </a:p>
          </p:txBody>
        </p:sp>
        <p:sp>
          <p:nvSpPr>
            <p:cNvPr id="33823" name="Rectangle 29"/>
            <p:cNvSpPr>
              <a:spLocks noChangeArrowheads="1"/>
            </p:cNvSpPr>
            <p:nvPr/>
          </p:nvSpPr>
          <p:spPr bwMode="auto">
            <a:xfrm>
              <a:off x="3212" y="2282"/>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oto-</a:t>
              </a:r>
              <a:endParaRPr lang="zh-CN" altLang="zh-CN" sz="2409"/>
            </a:p>
          </p:txBody>
        </p:sp>
        <p:sp>
          <p:nvSpPr>
            <p:cNvPr id="33824" name="Rectangle 30"/>
            <p:cNvSpPr>
              <a:spLocks noChangeArrowheads="1"/>
            </p:cNvSpPr>
            <p:nvPr/>
          </p:nvSpPr>
          <p:spPr bwMode="auto">
            <a:xfrm>
              <a:off x="3139" y="2376"/>
              <a:ext cx="19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type 1</a:t>
              </a:r>
              <a:endParaRPr lang="zh-CN" altLang="zh-CN" sz="2409"/>
            </a:p>
          </p:txBody>
        </p:sp>
        <p:sp>
          <p:nvSpPr>
            <p:cNvPr id="33825" name="Rectangle 31"/>
            <p:cNvSpPr>
              <a:spLocks noChangeArrowheads="1"/>
            </p:cNvSpPr>
            <p:nvPr/>
          </p:nvSpPr>
          <p:spPr bwMode="auto">
            <a:xfrm>
              <a:off x="3306" y="2135"/>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Pr</a:t>
              </a:r>
              <a:endParaRPr lang="zh-CN" altLang="zh-CN" sz="2409"/>
            </a:p>
          </p:txBody>
        </p:sp>
        <p:sp>
          <p:nvSpPr>
            <p:cNvPr id="33826" name="Rectangle 32"/>
            <p:cNvSpPr>
              <a:spLocks noChangeArrowheads="1"/>
            </p:cNvSpPr>
            <p:nvPr/>
          </p:nvSpPr>
          <p:spPr bwMode="auto">
            <a:xfrm>
              <a:off x="3379" y="2135"/>
              <a:ext cx="2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ototype 2</a:t>
              </a:r>
              <a:endParaRPr lang="zh-CN" altLang="zh-CN" sz="2409"/>
            </a:p>
          </p:txBody>
        </p:sp>
        <p:sp>
          <p:nvSpPr>
            <p:cNvPr id="33827" name="Rectangle 33"/>
            <p:cNvSpPr>
              <a:spLocks noChangeArrowheads="1"/>
            </p:cNvSpPr>
            <p:nvPr/>
          </p:nvSpPr>
          <p:spPr bwMode="auto">
            <a:xfrm>
              <a:off x="3714" y="1999"/>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Pr</a:t>
              </a:r>
              <a:endParaRPr lang="zh-CN" altLang="zh-CN" sz="2409"/>
            </a:p>
          </p:txBody>
        </p:sp>
        <p:sp>
          <p:nvSpPr>
            <p:cNvPr id="33828" name="Rectangle 34"/>
            <p:cNvSpPr>
              <a:spLocks noChangeArrowheads="1"/>
            </p:cNvSpPr>
            <p:nvPr/>
          </p:nvSpPr>
          <p:spPr bwMode="auto">
            <a:xfrm>
              <a:off x="3787" y="1999"/>
              <a:ext cx="2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ototype 3</a:t>
              </a:r>
              <a:endParaRPr lang="zh-CN" altLang="zh-CN" sz="2409"/>
            </a:p>
          </p:txBody>
        </p:sp>
        <p:sp>
          <p:nvSpPr>
            <p:cNvPr id="33829" name="Rectangle 35"/>
            <p:cNvSpPr>
              <a:spLocks noChangeArrowheads="1"/>
            </p:cNvSpPr>
            <p:nvPr/>
          </p:nvSpPr>
          <p:spPr bwMode="auto">
            <a:xfrm>
              <a:off x="4321" y="1916"/>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Oper</a:t>
              </a:r>
              <a:endParaRPr lang="zh-CN" altLang="zh-CN" sz="2409"/>
            </a:p>
          </p:txBody>
        </p:sp>
        <p:sp>
          <p:nvSpPr>
            <p:cNvPr id="33830" name="Rectangle 36"/>
            <p:cNvSpPr>
              <a:spLocks noChangeArrowheads="1"/>
            </p:cNvSpPr>
            <p:nvPr/>
          </p:nvSpPr>
          <p:spPr bwMode="auto">
            <a:xfrm>
              <a:off x="4499" y="1916"/>
              <a:ext cx="6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a:t>
              </a:r>
              <a:endParaRPr lang="zh-CN" altLang="zh-CN" sz="2409"/>
            </a:p>
          </p:txBody>
        </p:sp>
        <p:sp>
          <p:nvSpPr>
            <p:cNvPr id="33831" name="Rectangle 37"/>
            <p:cNvSpPr>
              <a:spLocks noChangeArrowheads="1"/>
            </p:cNvSpPr>
            <p:nvPr/>
          </p:nvSpPr>
          <p:spPr bwMode="auto">
            <a:xfrm>
              <a:off x="4321" y="2020"/>
              <a:ext cx="17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tional</a:t>
              </a:r>
              <a:endParaRPr lang="zh-CN" altLang="zh-CN" sz="2409"/>
            </a:p>
          </p:txBody>
        </p:sp>
        <p:sp>
          <p:nvSpPr>
            <p:cNvPr id="33832" name="Rectangle 38"/>
            <p:cNvSpPr>
              <a:spLocks noChangeArrowheads="1"/>
            </p:cNvSpPr>
            <p:nvPr/>
          </p:nvSpPr>
          <p:spPr bwMode="auto">
            <a:xfrm>
              <a:off x="4321" y="2114"/>
              <a:ext cx="6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pr</a:t>
              </a:r>
              <a:endParaRPr lang="zh-CN" altLang="zh-CN" sz="2409"/>
            </a:p>
          </p:txBody>
        </p:sp>
        <p:sp>
          <p:nvSpPr>
            <p:cNvPr id="33833" name="Rectangle 39"/>
            <p:cNvSpPr>
              <a:spLocks noChangeArrowheads="1"/>
            </p:cNvSpPr>
            <p:nvPr/>
          </p:nvSpPr>
          <p:spPr bwMode="auto">
            <a:xfrm>
              <a:off x="4394" y="2114"/>
              <a:ext cx="10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oto</a:t>
              </a:r>
              <a:endParaRPr lang="zh-CN" altLang="zh-CN" sz="2409"/>
            </a:p>
          </p:txBody>
        </p:sp>
        <p:sp>
          <p:nvSpPr>
            <p:cNvPr id="33834" name="Rectangle 40"/>
            <p:cNvSpPr>
              <a:spLocks noChangeArrowheads="1"/>
            </p:cNvSpPr>
            <p:nvPr/>
          </p:nvSpPr>
          <p:spPr bwMode="auto">
            <a:xfrm>
              <a:off x="4499" y="2114"/>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ype</a:t>
              </a:r>
              <a:endParaRPr lang="zh-CN" altLang="zh-CN" sz="2409"/>
            </a:p>
          </p:txBody>
        </p:sp>
        <p:sp>
          <p:nvSpPr>
            <p:cNvPr id="33835" name="Rectangle 41"/>
            <p:cNvSpPr>
              <a:spLocks noChangeArrowheads="1"/>
            </p:cNvSpPr>
            <p:nvPr/>
          </p:nvSpPr>
          <p:spPr bwMode="auto">
            <a:xfrm>
              <a:off x="2825" y="2627"/>
              <a:ext cx="35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Concept of</a:t>
              </a:r>
              <a:endParaRPr lang="zh-CN" altLang="zh-CN" sz="2409"/>
            </a:p>
          </p:txBody>
        </p:sp>
        <p:sp>
          <p:nvSpPr>
            <p:cNvPr id="33836" name="Rectangle 42"/>
            <p:cNvSpPr>
              <a:spLocks noChangeArrowheads="1"/>
            </p:cNvSpPr>
            <p:nvPr/>
          </p:nvSpPr>
          <p:spPr bwMode="auto">
            <a:xfrm>
              <a:off x="2825" y="2732"/>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Oper</a:t>
              </a:r>
              <a:endParaRPr lang="zh-CN" altLang="zh-CN" sz="2409"/>
            </a:p>
          </p:txBody>
        </p:sp>
        <p:sp>
          <p:nvSpPr>
            <p:cNvPr id="33837" name="Rectangle 43"/>
            <p:cNvSpPr>
              <a:spLocks noChangeArrowheads="1"/>
            </p:cNvSpPr>
            <p:nvPr/>
          </p:nvSpPr>
          <p:spPr bwMode="auto">
            <a:xfrm>
              <a:off x="3003" y="2732"/>
              <a:ext cx="40"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a:t>
              </a:r>
              <a:endParaRPr lang="zh-CN" altLang="zh-CN" sz="2409"/>
            </a:p>
          </p:txBody>
        </p:sp>
        <p:sp>
          <p:nvSpPr>
            <p:cNvPr id="33838" name="Rectangle 44"/>
            <p:cNvSpPr>
              <a:spLocks noChangeArrowheads="1"/>
            </p:cNvSpPr>
            <p:nvPr/>
          </p:nvSpPr>
          <p:spPr bwMode="auto">
            <a:xfrm>
              <a:off x="3045" y="2732"/>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a:t>
              </a:r>
              <a:endParaRPr lang="zh-CN" altLang="zh-CN" sz="2409"/>
            </a:p>
          </p:txBody>
        </p:sp>
        <p:sp>
          <p:nvSpPr>
            <p:cNvPr id="33839" name="Rectangle 45"/>
            <p:cNvSpPr>
              <a:spLocks noChangeArrowheads="1"/>
            </p:cNvSpPr>
            <p:nvPr/>
          </p:nvSpPr>
          <p:spPr bwMode="auto">
            <a:xfrm>
              <a:off x="3850" y="2512"/>
              <a:ext cx="555"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840" name="Rectangle 46"/>
            <p:cNvSpPr>
              <a:spLocks noChangeArrowheads="1"/>
            </p:cNvSpPr>
            <p:nvPr/>
          </p:nvSpPr>
          <p:spPr bwMode="auto">
            <a:xfrm>
              <a:off x="3850" y="2512"/>
              <a:ext cx="565" cy="105"/>
            </a:xfrm>
            <a:prstGeom prst="rect">
              <a:avLst/>
            </a:prstGeom>
            <a:noFill/>
            <a:ln w="1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841" name="Rectangle 47"/>
            <p:cNvSpPr>
              <a:spLocks noChangeArrowheads="1"/>
            </p:cNvSpPr>
            <p:nvPr/>
          </p:nvSpPr>
          <p:spPr bwMode="auto">
            <a:xfrm>
              <a:off x="3505" y="2522"/>
              <a:ext cx="12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Sim</a:t>
              </a:r>
              <a:endParaRPr lang="zh-CN" altLang="zh-CN" sz="2409"/>
            </a:p>
          </p:txBody>
        </p:sp>
        <p:sp>
          <p:nvSpPr>
            <p:cNvPr id="33842" name="Rectangle 48"/>
            <p:cNvSpPr>
              <a:spLocks noChangeArrowheads="1"/>
            </p:cNvSpPr>
            <p:nvPr/>
          </p:nvSpPr>
          <p:spPr bwMode="auto">
            <a:xfrm>
              <a:off x="3630" y="2522"/>
              <a:ext cx="9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ula</a:t>
              </a:r>
              <a:endParaRPr lang="zh-CN" altLang="zh-CN" sz="2409"/>
            </a:p>
          </p:txBody>
        </p:sp>
        <p:sp>
          <p:nvSpPr>
            <p:cNvPr id="33843" name="Rectangle 49"/>
            <p:cNvSpPr>
              <a:spLocks noChangeArrowheads="1"/>
            </p:cNvSpPr>
            <p:nvPr/>
          </p:nvSpPr>
          <p:spPr bwMode="auto">
            <a:xfrm>
              <a:off x="3735" y="2522"/>
              <a:ext cx="1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tions</a:t>
              </a:r>
              <a:endParaRPr lang="zh-CN" altLang="zh-CN" sz="2409"/>
            </a:p>
          </p:txBody>
        </p:sp>
        <p:sp>
          <p:nvSpPr>
            <p:cNvPr id="33844" name="Rectangle 50"/>
            <p:cNvSpPr>
              <a:spLocks noChangeArrowheads="1"/>
            </p:cNvSpPr>
            <p:nvPr/>
          </p:nvSpPr>
          <p:spPr bwMode="auto">
            <a:xfrm>
              <a:off x="3902" y="2522"/>
              <a:ext cx="2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 models</a:t>
              </a:r>
              <a:endParaRPr lang="zh-CN" altLang="zh-CN" sz="2409"/>
            </a:p>
          </p:txBody>
        </p:sp>
        <p:sp>
          <p:nvSpPr>
            <p:cNvPr id="33845" name="Rectangle 51"/>
            <p:cNvSpPr>
              <a:spLocks noChangeArrowheads="1"/>
            </p:cNvSpPr>
            <p:nvPr/>
          </p:nvSpPr>
          <p:spPr bwMode="auto">
            <a:xfrm>
              <a:off x="4195" y="2522"/>
              <a:ext cx="36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 benchmar</a:t>
              </a:r>
              <a:endParaRPr lang="zh-CN" altLang="zh-CN" sz="2409"/>
            </a:p>
          </p:txBody>
        </p:sp>
        <p:sp>
          <p:nvSpPr>
            <p:cNvPr id="33846" name="Rectangle 52"/>
            <p:cNvSpPr>
              <a:spLocks noChangeArrowheads="1"/>
            </p:cNvSpPr>
            <p:nvPr/>
          </p:nvSpPr>
          <p:spPr bwMode="auto">
            <a:xfrm>
              <a:off x="4593" y="2522"/>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ks</a:t>
              </a:r>
              <a:endParaRPr lang="zh-CN" altLang="zh-CN" sz="2409"/>
            </a:p>
          </p:txBody>
        </p:sp>
        <p:sp>
          <p:nvSpPr>
            <p:cNvPr id="33847" name="Rectangle 53"/>
            <p:cNvSpPr>
              <a:spLocks noChangeArrowheads="1"/>
            </p:cNvSpPr>
            <p:nvPr/>
          </p:nvSpPr>
          <p:spPr bwMode="auto">
            <a:xfrm>
              <a:off x="3379" y="2763"/>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S/W</a:t>
              </a:r>
              <a:endParaRPr lang="zh-CN" altLang="zh-CN" sz="2409"/>
            </a:p>
          </p:txBody>
        </p:sp>
        <p:sp>
          <p:nvSpPr>
            <p:cNvPr id="33848" name="Rectangle 54"/>
            <p:cNvSpPr>
              <a:spLocks noChangeArrowheads="1"/>
            </p:cNvSpPr>
            <p:nvPr/>
          </p:nvSpPr>
          <p:spPr bwMode="auto">
            <a:xfrm>
              <a:off x="3223" y="2857"/>
              <a:ext cx="2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849" name="Rectangle 55"/>
            <p:cNvSpPr>
              <a:spLocks noChangeArrowheads="1"/>
            </p:cNvSpPr>
            <p:nvPr/>
          </p:nvSpPr>
          <p:spPr bwMode="auto">
            <a:xfrm>
              <a:off x="3243" y="2857"/>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equir</a:t>
              </a:r>
              <a:endParaRPr lang="zh-CN" altLang="zh-CN" sz="2409"/>
            </a:p>
          </p:txBody>
        </p:sp>
        <p:sp>
          <p:nvSpPr>
            <p:cNvPr id="33850" name="Rectangle 56"/>
            <p:cNvSpPr>
              <a:spLocks noChangeArrowheads="1"/>
            </p:cNvSpPr>
            <p:nvPr/>
          </p:nvSpPr>
          <p:spPr bwMode="auto">
            <a:xfrm>
              <a:off x="3421" y="2857"/>
              <a:ext cx="23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ements</a:t>
              </a:r>
              <a:endParaRPr lang="zh-CN" altLang="zh-CN" sz="2409"/>
            </a:p>
          </p:txBody>
        </p:sp>
        <p:sp>
          <p:nvSpPr>
            <p:cNvPr id="33851" name="Rectangle 57"/>
            <p:cNvSpPr>
              <a:spLocks noChangeArrowheads="1"/>
            </p:cNvSpPr>
            <p:nvPr/>
          </p:nvSpPr>
          <p:spPr bwMode="auto">
            <a:xfrm>
              <a:off x="2836" y="3045"/>
              <a:ext cx="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852" name="Rectangle 58"/>
            <p:cNvSpPr>
              <a:spLocks noChangeArrowheads="1"/>
            </p:cNvSpPr>
            <p:nvPr/>
          </p:nvSpPr>
          <p:spPr bwMode="auto">
            <a:xfrm>
              <a:off x="2877" y="3045"/>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equir</a:t>
              </a:r>
              <a:endParaRPr lang="zh-CN" altLang="zh-CN" sz="2409"/>
            </a:p>
          </p:txBody>
        </p:sp>
        <p:sp>
          <p:nvSpPr>
            <p:cNvPr id="33853" name="Rectangle 59"/>
            <p:cNvSpPr>
              <a:spLocks noChangeArrowheads="1"/>
            </p:cNvSpPr>
            <p:nvPr/>
          </p:nvSpPr>
          <p:spPr bwMode="auto">
            <a:xfrm>
              <a:off x="3055" y="3045"/>
              <a:ext cx="20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ement</a:t>
              </a:r>
              <a:endParaRPr lang="zh-CN" altLang="zh-CN" sz="2409"/>
            </a:p>
          </p:txBody>
        </p:sp>
        <p:sp>
          <p:nvSpPr>
            <p:cNvPr id="33854" name="Rectangle 60"/>
            <p:cNvSpPr>
              <a:spLocks noChangeArrowheads="1"/>
            </p:cNvSpPr>
            <p:nvPr/>
          </p:nvSpPr>
          <p:spPr bwMode="auto">
            <a:xfrm>
              <a:off x="2888" y="3139"/>
              <a:ext cx="3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v</a:t>
              </a:r>
              <a:endParaRPr lang="zh-CN" altLang="zh-CN" sz="2409"/>
            </a:p>
          </p:txBody>
        </p:sp>
        <p:sp>
          <p:nvSpPr>
            <p:cNvPr id="33855" name="Rectangle 61"/>
            <p:cNvSpPr>
              <a:spLocks noChangeArrowheads="1"/>
            </p:cNvSpPr>
            <p:nvPr/>
          </p:nvSpPr>
          <p:spPr bwMode="auto">
            <a:xfrm>
              <a:off x="2930" y="3139"/>
              <a:ext cx="1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alida</a:t>
              </a:r>
              <a:endParaRPr lang="zh-CN" altLang="zh-CN" sz="2409"/>
            </a:p>
          </p:txBody>
        </p:sp>
        <p:sp>
          <p:nvSpPr>
            <p:cNvPr id="33856" name="Rectangle 62"/>
            <p:cNvSpPr>
              <a:spLocks noChangeArrowheads="1"/>
            </p:cNvSpPr>
            <p:nvPr/>
          </p:nvSpPr>
          <p:spPr bwMode="auto">
            <a:xfrm>
              <a:off x="3087" y="3139"/>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a:t>
              </a:r>
              <a:endParaRPr lang="zh-CN" altLang="zh-CN" sz="2409"/>
            </a:p>
          </p:txBody>
        </p:sp>
        <p:sp>
          <p:nvSpPr>
            <p:cNvPr id="33857" name="Rectangle 63"/>
            <p:cNvSpPr>
              <a:spLocks noChangeArrowheads="1"/>
            </p:cNvSpPr>
            <p:nvPr/>
          </p:nvSpPr>
          <p:spPr bwMode="auto">
            <a:xfrm>
              <a:off x="2919" y="3338"/>
              <a:ext cx="22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Design</a:t>
              </a:r>
              <a:endParaRPr lang="zh-CN" altLang="zh-CN" sz="2409"/>
            </a:p>
          </p:txBody>
        </p:sp>
        <p:sp>
          <p:nvSpPr>
            <p:cNvPr id="33858" name="Rectangle 64"/>
            <p:cNvSpPr>
              <a:spLocks noChangeArrowheads="1"/>
            </p:cNvSpPr>
            <p:nvPr/>
          </p:nvSpPr>
          <p:spPr bwMode="auto">
            <a:xfrm>
              <a:off x="2972" y="3432"/>
              <a:ext cx="14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V&amp;V</a:t>
              </a:r>
              <a:endParaRPr lang="zh-CN" altLang="zh-CN" sz="2409"/>
            </a:p>
          </p:txBody>
        </p:sp>
        <p:sp>
          <p:nvSpPr>
            <p:cNvPr id="33859" name="Rectangle 65"/>
            <p:cNvSpPr>
              <a:spLocks noChangeArrowheads="1"/>
            </p:cNvSpPr>
            <p:nvPr/>
          </p:nvSpPr>
          <p:spPr bwMode="auto">
            <a:xfrm>
              <a:off x="3850" y="2847"/>
              <a:ext cx="7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Pr</a:t>
              </a:r>
              <a:endParaRPr lang="zh-CN" altLang="zh-CN" sz="2409"/>
            </a:p>
          </p:txBody>
        </p:sp>
        <p:sp>
          <p:nvSpPr>
            <p:cNvPr id="33860" name="Rectangle 66"/>
            <p:cNvSpPr>
              <a:spLocks noChangeArrowheads="1"/>
            </p:cNvSpPr>
            <p:nvPr/>
          </p:nvSpPr>
          <p:spPr bwMode="auto">
            <a:xfrm>
              <a:off x="3913" y="2847"/>
              <a:ext cx="17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oduct</a:t>
              </a:r>
              <a:endParaRPr lang="zh-CN" altLang="zh-CN" sz="2409"/>
            </a:p>
          </p:txBody>
        </p:sp>
        <p:sp>
          <p:nvSpPr>
            <p:cNvPr id="33861" name="Rectangle 67"/>
            <p:cNvSpPr>
              <a:spLocks noChangeArrowheads="1"/>
            </p:cNvSpPr>
            <p:nvPr/>
          </p:nvSpPr>
          <p:spPr bwMode="auto">
            <a:xfrm>
              <a:off x="3861" y="2941"/>
              <a:ext cx="21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design</a:t>
              </a:r>
              <a:endParaRPr lang="zh-CN" altLang="zh-CN" sz="2409"/>
            </a:p>
          </p:txBody>
        </p:sp>
        <p:sp>
          <p:nvSpPr>
            <p:cNvPr id="33862" name="Rectangle 68"/>
            <p:cNvSpPr>
              <a:spLocks noChangeArrowheads="1"/>
            </p:cNvSpPr>
            <p:nvPr/>
          </p:nvSpPr>
          <p:spPr bwMode="auto">
            <a:xfrm>
              <a:off x="4258" y="2920"/>
              <a:ext cx="26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Detailed</a:t>
              </a:r>
              <a:endParaRPr lang="zh-CN" altLang="zh-CN" sz="2409"/>
            </a:p>
          </p:txBody>
        </p:sp>
        <p:sp>
          <p:nvSpPr>
            <p:cNvPr id="33863" name="Rectangle 69"/>
            <p:cNvSpPr>
              <a:spLocks noChangeArrowheads="1"/>
            </p:cNvSpPr>
            <p:nvPr/>
          </p:nvSpPr>
          <p:spPr bwMode="auto">
            <a:xfrm>
              <a:off x="4289" y="3024"/>
              <a:ext cx="21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design</a:t>
              </a:r>
              <a:endParaRPr lang="zh-CN" altLang="zh-CN" sz="2409"/>
            </a:p>
          </p:txBody>
        </p:sp>
        <p:sp>
          <p:nvSpPr>
            <p:cNvPr id="33864" name="Rectangle 70"/>
            <p:cNvSpPr>
              <a:spLocks noChangeArrowheads="1"/>
            </p:cNvSpPr>
            <p:nvPr/>
          </p:nvSpPr>
          <p:spPr bwMode="auto">
            <a:xfrm>
              <a:off x="4122" y="3171"/>
              <a:ext cx="17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Code</a:t>
              </a:r>
              <a:endParaRPr lang="zh-CN" altLang="zh-CN" sz="2409"/>
            </a:p>
          </p:txBody>
        </p:sp>
        <p:sp>
          <p:nvSpPr>
            <p:cNvPr id="33865" name="Rectangle 71"/>
            <p:cNvSpPr>
              <a:spLocks noChangeArrowheads="1"/>
            </p:cNvSpPr>
            <p:nvPr/>
          </p:nvSpPr>
          <p:spPr bwMode="auto">
            <a:xfrm>
              <a:off x="3861" y="3296"/>
              <a:ext cx="26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Unit test</a:t>
              </a:r>
              <a:endParaRPr lang="zh-CN" altLang="zh-CN" sz="2409"/>
            </a:p>
          </p:txBody>
        </p:sp>
        <p:sp>
          <p:nvSpPr>
            <p:cNvPr id="33866" name="Rectangle 72"/>
            <p:cNvSpPr>
              <a:spLocks noChangeArrowheads="1"/>
            </p:cNvSpPr>
            <p:nvPr/>
          </p:nvSpPr>
          <p:spPr bwMode="auto">
            <a:xfrm>
              <a:off x="3610" y="3443"/>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Integ</a:t>
              </a:r>
              <a:endParaRPr lang="zh-CN" altLang="zh-CN" sz="2409"/>
            </a:p>
          </p:txBody>
        </p:sp>
        <p:sp>
          <p:nvSpPr>
            <p:cNvPr id="33867" name="Rectangle 73"/>
            <p:cNvSpPr>
              <a:spLocks noChangeArrowheads="1"/>
            </p:cNvSpPr>
            <p:nvPr/>
          </p:nvSpPr>
          <p:spPr bwMode="auto">
            <a:xfrm>
              <a:off x="3787" y="3443"/>
              <a:ext cx="2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868" name="Rectangle 74"/>
            <p:cNvSpPr>
              <a:spLocks noChangeArrowheads="1"/>
            </p:cNvSpPr>
            <p:nvPr/>
          </p:nvSpPr>
          <p:spPr bwMode="auto">
            <a:xfrm>
              <a:off x="3808" y="3443"/>
              <a:ext cx="40"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a:t>
              </a:r>
              <a:endParaRPr lang="zh-CN" altLang="zh-CN" sz="2409"/>
            </a:p>
          </p:txBody>
        </p:sp>
        <p:sp>
          <p:nvSpPr>
            <p:cNvPr id="33869" name="Rectangle 75"/>
            <p:cNvSpPr>
              <a:spLocks noChangeArrowheads="1"/>
            </p:cNvSpPr>
            <p:nvPr/>
          </p:nvSpPr>
          <p:spPr bwMode="auto">
            <a:xfrm>
              <a:off x="3850" y="3443"/>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a:t>
              </a:r>
              <a:endParaRPr lang="zh-CN" altLang="zh-CN" sz="2409"/>
            </a:p>
          </p:txBody>
        </p:sp>
        <p:sp>
          <p:nvSpPr>
            <p:cNvPr id="33870" name="Rectangle 76"/>
            <p:cNvSpPr>
              <a:spLocks noChangeArrowheads="1"/>
            </p:cNvSpPr>
            <p:nvPr/>
          </p:nvSpPr>
          <p:spPr bwMode="auto">
            <a:xfrm>
              <a:off x="3735" y="3537"/>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test</a:t>
              </a:r>
              <a:endParaRPr lang="zh-CN" altLang="zh-CN" sz="2409"/>
            </a:p>
          </p:txBody>
        </p:sp>
        <p:sp>
          <p:nvSpPr>
            <p:cNvPr id="33871" name="Rectangle 77"/>
            <p:cNvSpPr>
              <a:spLocks noChangeArrowheads="1"/>
            </p:cNvSpPr>
            <p:nvPr/>
          </p:nvSpPr>
          <p:spPr bwMode="auto">
            <a:xfrm>
              <a:off x="3170" y="3579"/>
              <a:ext cx="380"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Acceptance</a:t>
              </a:r>
              <a:endParaRPr lang="zh-CN" altLang="zh-CN" sz="2409"/>
            </a:p>
          </p:txBody>
        </p:sp>
        <p:sp>
          <p:nvSpPr>
            <p:cNvPr id="33872" name="Rectangle 78"/>
            <p:cNvSpPr>
              <a:spLocks noChangeArrowheads="1"/>
            </p:cNvSpPr>
            <p:nvPr/>
          </p:nvSpPr>
          <p:spPr bwMode="auto">
            <a:xfrm>
              <a:off x="3306" y="3683"/>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test</a:t>
              </a:r>
              <a:endParaRPr lang="zh-CN" altLang="zh-CN" sz="2409"/>
            </a:p>
          </p:txBody>
        </p:sp>
        <p:sp>
          <p:nvSpPr>
            <p:cNvPr id="33873" name="Rectangle 79"/>
            <p:cNvSpPr>
              <a:spLocks noChangeArrowheads="1"/>
            </p:cNvSpPr>
            <p:nvPr/>
          </p:nvSpPr>
          <p:spPr bwMode="auto">
            <a:xfrm>
              <a:off x="2846" y="3715"/>
              <a:ext cx="24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Service</a:t>
              </a:r>
              <a:endParaRPr lang="zh-CN" altLang="zh-CN" sz="2409"/>
            </a:p>
          </p:txBody>
        </p:sp>
        <p:sp>
          <p:nvSpPr>
            <p:cNvPr id="33874" name="Rectangle 80"/>
            <p:cNvSpPr>
              <a:spLocks noChangeArrowheads="1"/>
            </p:cNvSpPr>
            <p:nvPr/>
          </p:nvSpPr>
          <p:spPr bwMode="auto">
            <a:xfrm>
              <a:off x="3861" y="3683"/>
              <a:ext cx="9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a:t>
              </a:r>
              <a:endParaRPr lang="zh-CN" altLang="zh-CN" sz="2409"/>
            </a:p>
          </p:txBody>
        </p:sp>
        <p:sp>
          <p:nvSpPr>
            <p:cNvPr id="33875" name="Rectangle 81"/>
            <p:cNvSpPr>
              <a:spLocks noChangeArrowheads="1"/>
            </p:cNvSpPr>
            <p:nvPr/>
          </p:nvSpPr>
          <p:spPr bwMode="auto">
            <a:xfrm>
              <a:off x="3955" y="3683"/>
              <a:ext cx="3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v</a:t>
              </a:r>
              <a:endParaRPr lang="zh-CN" altLang="zh-CN" sz="2409"/>
            </a:p>
          </p:txBody>
        </p:sp>
        <p:sp>
          <p:nvSpPr>
            <p:cNvPr id="33876" name="Rectangle 82"/>
            <p:cNvSpPr>
              <a:spLocks noChangeArrowheads="1"/>
            </p:cNvSpPr>
            <p:nvPr/>
          </p:nvSpPr>
          <p:spPr bwMode="auto">
            <a:xfrm>
              <a:off x="3986" y="3683"/>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elop</a:t>
              </a:r>
              <a:endParaRPr lang="zh-CN" altLang="zh-CN" sz="2409"/>
            </a:p>
          </p:txBody>
        </p:sp>
        <p:sp>
          <p:nvSpPr>
            <p:cNvPr id="33877" name="Rectangle 83"/>
            <p:cNvSpPr>
              <a:spLocks noChangeArrowheads="1"/>
            </p:cNvSpPr>
            <p:nvPr/>
          </p:nvSpPr>
          <p:spPr bwMode="auto">
            <a:xfrm>
              <a:off x="4143" y="3683"/>
              <a:ext cx="7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 v</a:t>
              </a:r>
              <a:endParaRPr lang="zh-CN" altLang="zh-CN" sz="2409"/>
            </a:p>
          </p:txBody>
        </p:sp>
        <p:sp>
          <p:nvSpPr>
            <p:cNvPr id="33878" name="Rectangle 84"/>
            <p:cNvSpPr>
              <a:spLocks noChangeArrowheads="1"/>
            </p:cNvSpPr>
            <p:nvPr/>
          </p:nvSpPr>
          <p:spPr bwMode="auto">
            <a:xfrm>
              <a:off x="4216" y="3683"/>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erify</a:t>
              </a:r>
              <a:endParaRPr lang="zh-CN" altLang="zh-CN" sz="2409"/>
            </a:p>
          </p:txBody>
        </p:sp>
        <p:sp>
          <p:nvSpPr>
            <p:cNvPr id="33879" name="Rectangle 85"/>
            <p:cNvSpPr>
              <a:spLocks noChangeArrowheads="1"/>
            </p:cNvSpPr>
            <p:nvPr/>
          </p:nvSpPr>
          <p:spPr bwMode="auto">
            <a:xfrm>
              <a:off x="3861" y="3788"/>
              <a:ext cx="8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ne</a:t>
              </a:r>
              <a:endParaRPr lang="zh-CN" altLang="zh-CN" sz="2409"/>
            </a:p>
          </p:txBody>
        </p:sp>
        <p:sp>
          <p:nvSpPr>
            <p:cNvPr id="33880" name="Rectangle 86"/>
            <p:cNvSpPr>
              <a:spLocks noChangeArrowheads="1"/>
            </p:cNvSpPr>
            <p:nvPr/>
          </p:nvSpPr>
          <p:spPr bwMode="auto">
            <a:xfrm>
              <a:off x="3944" y="3788"/>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xt-le</a:t>
              </a:r>
              <a:endParaRPr lang="zh-CN" altLang="zh-CN" sz="2409"/>
            </a:p>
          </p:txBody>
        </p:sp>
        <p:sp>
          <p:nvSpPr>
            <p:cNvPr id="33881" name="Rectangle 87"/>
            <p:cNvSpPr>
              <a:spLocks noChangeArrowheads="1"/>
            </p:cNvSpPr>
            <p:nvPr/>
          </p:nvSpPr>
          <p:spPr bwMode="auto">
            <a:xfrm>
              <a:off x="4091" y="3788"/>
              <a:ext cx="3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v</a:t>
              </a:r>
              <a:endParaRPr lang="zh-CN" altLang="zh-CN" sz="2409"/>
            </a:p>
          </p:txBody>
        </p:sp>
        <p:sp>
          <p:nvSpPr>
            <p:cNvPr id="33882" name="Rectangle 88"/>
            <p:cNvSpPr>
              <a:spLocks noChangeArrowheads="1"/>
            </p:cNvSpPr>
            <p:nvPr/>
          </p:nvSpPr>
          <p:spPr bwMode="auto">
            <a:xfrm>
              <a:off x="4122" y="3788"/>
              <a:ext cx="14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el pr</a:t>
              </a:r>
              <a:endParaRPr lang="zh-CN" altLang="zh-CN" sz="2409"/>
            </a:p>
          </p:txBody>
        </p:sp>
        <p:sp>
          <p:nvSpPr>
            <p:cNvPr id="33883" name="Rectangle 89"/>
            <p:cNvSpPr>
              <a:spLocks noChangeArrowheads="1"/>
            </p:cNvSpPr>
            <p:nvPr/>
          </p:nvSpPr>
          <p:spPr bwMode="auto">
            <a:xfrm>
              <a:off x="4279" y="3788"/>
              <a:ext cx="178"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oduct</a:t>
              </a:r>
              <a:endParaRPr lang="zh-CN" altLang="zh-CN" sz="2409"/>
            </a:p>
          </p:txBody>
        </p:sp>
        <p:sp>
          <p:nvSpPr>
            <p:cNvPr id="33884" name="Rectangle 102"/>
            <p:cNvSpPr>
              <a:spLocks noChangeArrowheads="1"/>
            </p:cNvSpPr>
            <p:nvPr/>
          </p:nvSpPr>
          <p:spPr bwMode="auto">
            <a:xfrm>
              <a:off x="1664" y="1142"/>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zh-CN" sz="2409"/>
            </a:p>
          </p:txBody>
        </p:sp>
        <p:sp>
          <p:nvSpPr>
            <p:cNvPr id="33885" name="Rectangle 112"/>
            <p:cNvSpPr>
              <a:spLocks noChangeArrowheads="1"/>
            </p:cNvSpPr>
            <p:nvPr/>
          </p:nvSpPr>
          <p:spPr bwMode="auto">
            <a:xfrm>
              <a:off x="2208" y="3370"/>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Integ</a:t>
              </a:r>
              <a:endParaRPr lang="zh-CN" altLang="zh-CN" sz="2409"/>
            </a:p>
          </p:txBody>
        </p:sp>
        <p:sp>
          <p:nvSpPr>
            <p:cNvPr id="33886" name="Rectangle 113"/>
            <p:cNvSpPr>
              <a:spLocks noChangeArrowheads="1"/>
            </p:cNvSpPr>
            <p:nvPr/>
          </p:nvSpPr>
          <p:spPr bwMode="auto">
            <a:xfrm>
              <a:off x="2386" y="3370"/>
              <a:ext cx="2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887" name="Rectangle 114"/>
            <p:cNvSpPr>
              <a:spLocks noChangeArrowheads="1"/>
            </p:cNvSpPr>
            <p:nvPr/>
          </p:nvSpPr>
          <p:spPr bwMode="auto">
            <a:xfrm>
              <a:off x="2407" y="3370"/>
              <a:ext cx="40"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a:t>
              </a:r>
              <a:endParaRPr lang="zh-CN" altLang="zh-CN" sz="2409"/>
            </a:p>
          </p:txBody>
        </p:sp>
        <p:sp>
          <p:nvSpPr>
            <p:cNvPr id="33888" name="Rectangle 115"/>
            <p:cNvSpPr>
              <a:spLocks noChangeArrowheads="1"/>
            </p:cNvSpPr>
            <p:nvPr/>
          </p:nvSpPr>
          <p:spPr bwMode="auto">
            <a:xfrm>
              <a:off x="2449" y="3370"/>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tion</a:t>
              </a:r>
              <a:endParaRPr lang="zh-CN" altLang="zh-CN" sz="2409"/>
            </a:p>
          </p:txBody>
        </p:sp>
        <p:sp>
          <p:nvSpPr>
            <p:cNvPr id="33889" name="Rectangle 116"/>
            <p:cNvSpPr>
              <a:spLocks noChangeArrowheads="1"/>
            </p:cNvSpPr>
            <p:nvPr/>
          </p:nvSpPr>
          <p:spPr bwMode="auto">
            <a:xfrm>
              <a:off x="2177" y="3474"/>
              <a:ext cx="41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and test plan</a:t>
              </a:r>
              <a:endParaRPr lang="zh-CN" altLang="zh-CN" sz="2409"/>
            </a:p>
          </p:txBody>
        </p:sp>
        <p:sp>
          <p:nvSpPr>
            <p:cNvPr id="33890" name="Rectangle 117"/>
            <p:cNvSpPr>
              <a:spLocks noChangeArrowheads="1"/>
            </p:cNvSpPr>
            <p:nvPr/>
          </p:nvSpPr>
          <p:spPr bwMode="auto">
            <a:xfrm>
              <a:off x="2177" y="3066"/>
              <a:ext cx="9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De</a:t>
              </a:r>
              <a:endParaRPr lang="zh-CN" altLang="zh-CN" sz="2409"/>
            </a:p>
          </p:txBody>
        </p:sp>
        <p:sp>
          <p:nvSpPr>
            <p:cNvPr id="33891" name="Rectangle 118"/>
            <p:cNvSpPr>
              <a:spLocks noChangeArrowheads="1"/>
            </p:cNvSpPr>
            <p:nvPr/>
          </p:nvSpPr>
          <p:spPr bwMode="auto">
            <a:xfrm>
              <a:off x="2271" y="3066"/>
              <a:ext cx="3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v</a:t>
              </a:r>
              <a:endParaRPr lang="zh-CN" altLang="zh-CN" sz="2409"/>
            </a:p>
          </p:txBody>
        </p:sp>
        <p:sp>
          <p:nvSpPr>
            <p:cNvPr id="33892" name="Rectangle 119"/>
            <p:cNvSpPr>
              <a:spLocks noChangeArrowheads="1"/>
            </p:cNvSpPr>
            <p:nvPr/>
          </p:nvSpPr>
          <p:spPr bwMode="auto">
            <a:xfrm>
              <a:off x="2302" y="3066"/>
              <a:ext cx="2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elopment</a:t>
              </a:r>
              <a:endParaRPr lang="zh-CN" altLang="zh-CN" sz="2409"/>
            </a:p>
          </p:txBody>
        </p:sp>
        <p:sp>
          <p:nvSpPr>
            <p:cNvPr id="33893" name="Rectangle 120"/>
            <p:cNvSpPr>
              <a:spLocks noChangeArrowheads="1"/>
            </p:cNvSpPr>
            <p:nvPr/>
          </p:nvSpPr>
          <p:spPr bwMode="auto">
            <a:xfrm>
              <a:off x="2333" y="3171"/>
              <a:ext cx="13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plan</a:t>
              </a:r>
              <a:endParaRPr lang="zh-CN" altLang="zh-CN" sz="2409"/>
            </a:p>
          </p:txBody>
        </p:sp>
        <p:sp>
          <p:nvSpPr>
            <p:cNvPr id="33894" name="Rectangle 121"/>
            <p:cNvSpPr>
              <a:spLocks noChangeArrowheads="1"/>
            </p:cNvSpPr>
            <p:nvPr/>
          </p:nvSpPr>
          <p:spPr bwMode="auto">
            <a:xfrm>
              <a:off x="2030" y="2512"/>
              <a:ext cx="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895" name="Rectangle 122"/>
            <p:cNvSpPr>
              <a:spLocks noChangeArrowheads="1"/>
            </p:cNvSpPr>
            <p:nvPr/>
          </p:nvSpPr>
          <p:spPr bwMode="auto">
            <a:xfrm>
              <a:off x="2072" y="2512"/>
              <a:ext cx="162"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equir</a:t>
              </a:r>
              <a:endParaRPr lang="zh-CN" altLang="zh-CN" sz="2409"/>
            </a:p>
          </p:txBody>
        </p:sp>
        <p:sp>
          <p:nvSpPr>
            <p:cNvPr id="33896" name="Rectangle 123"/>
            <p:cNvSpPr>
              <a:spLocks noChangeArrowheads="1"/>
            </p:cNvSpPr>
            <p:nvPr/>
          </p:nvSpPr>
          <p:spPr bwMode="auto">
            <a:xfrm>
              <a:off x="2250" y="2512"/>
              <a:ext cx="39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ements plan</a:t>
              </a:r>
              <a:endParaRPr lang="zh-CN" altLang="zh-CN" sz="2409"/>
            </a:p>
          </p:txBody>
        </p:sp>
        <p:sp>
          <p:nvSpPr>
            <p:cNvPr id="33897" name="Rectangle 124"/>
            <p:cNvSpPr>
              <a:spLocks noChangeArrowheads="1"/>
            </p:cNvSpPr>
            <p:nvPr/>
          </p:nvSpPr>
          <p:spPr bwMode="auto">
            <a:xfrm>
              <a:off x="2114" y="2617"/>
              <a:ext cx="214"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Life-cy</a:t>
              </a:r>
              <a:endParaRPr lang="zh-CN" altLang="zh-CN" sz="2409"/>
            </a:p>
          </p:txBody>
        </p:sp>
        <p:sp>
          <p:nvSpPr>
            <p:cNvPr id="33898" name="Rectangle 125"/>
            <p:cNvSpPr>
              <a:spLocks noChangeArrowheads="1"/>
            </p:cNvSpPr>
            <p:nvPr/>
          </p:nvSpPr>
          <p:spPr bwMode="auto">
            <a:xfrm>
              <a:off x="2333" y="2617"/>
              <a:ext cx="250"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cle plan</a:t>
              </a:r>
              <a:endParaRPr lang="zh-CN" altLang="zh-CN" sz="2409"/>
            </a:p>
          </p:txBody>
        </p:sp>
        <p:sp>
          <p:nvSpPr>
            <p:cNvPr id="33899" name="Rectangle 126"/>
            <p:cNvSpPr>
              <a:spLocks noChangeArrowheads="1"/>
            </p:cNvSpPr>
            <p:nvPr/>
          </p:nvSpPr>
          <p:spPr bwMode="auto">
            <a:xfrm>
              <a:off x="2344" y="2345"/>
              <a:ext cx="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R</a:t>
              </a:r>
              <a:endParaRPr lang="zh-CN" altLang="zh-CN" sz="2409"/>
            </a:p>
          </p:txBody>
        </p:sp>
        <p:sp>
          <p:nvSpPr>
            <p:cNvPr id="33900" name="Rectangle 127"/>
            <p:cNvSpPr>
              <a:spLocks noChangeArrowheads="1"/>
            </p:cNvSpPr>
            <p:nvPr/>
          </p:nvSpPr>
          <p:spPr bwMode="auto">
            <a:xfrm>
              <a:off x="2386" y="2345"/>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EVI</a:t>
              </a:r>
              <a:endParaRPr lang="zh-CN" altLang="zh-CN" sz="2409"/>
            </a:p>
          </p:txBody>
        </p:sp>
        <p:sp>
          <p:nvSpPr>
            <p:cNvPr id="33901" name="Rectangle 128"/>
            <p:cNvSpPr>
              <a:spLocks noChangeArrowheads="1"/>
            </p:cNvSpPr>
            <p:nvPr/>
          </p:nvSpPr>
          <p:spPr bwMode="auto">
            <a:xfrm>
              <a:off x="2501" y="2345"/>
              <a:ext cx="11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903">
                  <a:solidFill>
                    <a:srgbClr val="000000"/>
                  </a:solidFill>
                  <a:latin typeface="Formata Regular" charset="0"/>
                </a:rPr>
                <a:t>EW</a:t>
              </a:r>
              <a:endParaRPr lang="zh-CN" altLang="zh-CN" sz="2409"/>
            </a:p>
          </p:txBody>
        </p:sp>
      </p:grpSp>
      <p:sp>
        <p:nvSpPr>
          <p:cNvPr id="213" name="TextBox 127"/>
          <p:cNvSpPr txBox="1">
            <a:spLocks noChangeArrowheads="1"/>
          </p:cNvSpPr>
          <p:nvPr/>
        </p:nvSpPr>
        <p:spPr bwMode="auto">
          <a:xfrm>
            <a:off x="1100772" y="5255039"/>
            <a:ext cx="1075546" cy="46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4"/>
              <a:t>Plan the next phase</a:t>
            </a:r>
            <a:endParaRPr lang="zh-CN" altLang="en-US" sz="1204"/>
          </a:p>
        </p:txBody>
      </p:sp>
      <p:sp>
        <p:nvSpPr>
          <p:cNvPr id="214" name="TextBox 233"/>
          <p:cNvSpPr txBox="1">
            <a:spLocks noChangeArrowheads="1"/>
          </p:cNvSpPr>
          <p:nvPr/>
        </p:nvSpPr>
        <p:spPr bwMode="auto">
          <a:xfrm>
            <a:off x="6263394" y="1454776"/>
            <a:ext cx="1434061" cy="65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4"/>
              <a:t>Evaluate alternative, identify resolve risk</a:t>
            </a:r>
            <a:endParaRPr lang="zh-CN" altLang="en-US" sz="1204"/>
          </a:p>
        </p:txBody>
      </p:sp>
      <p:sp>
        <p:nvSpPr>
          <p:cNvPr id="215" name="TextBox 234"/>
          <p:cNvSpPr txBox="1">
            <a:spLocks noChangeArrowheads="1"/>
          </p:cNvSpPr>
          <p:nvPr/>
        </p:nvSpPr>
        <p:spPr bwMode="auto">
          <a:xfrm>
            <a:off x="885663" y="1669886"/>
            <a:ext cx="1075547" cy="8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4"/>
              <a:t>Determine the system Objective , constrains  </a:t>
            </a:r>
            <a:endParaRPr lang="zh-CN" altLang="en-US" sz="1204"/>
          </a:p>
        </p:txBody>
      </p:sp>
      <p:cxnSp>
        <p:nvCxnSpPr>
          <p:cNvPr id="11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87891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0"/>
                                        </p:tgtEl>
                                        <p:attrNameLst>
                                          <p:attrName>style.visibility</p:attrName>
                                        </p:attrNameLst>
                                      </p:cBhvr>
                                      <p:to>
                                        <p:strVal val="visible"/>
                                      </p:to>
                                    </p:set>
                                    <p:anim calcmode="lin" valueType="num">
                                      <p:cBhvr additive="base">
                                        <p:cTn id="31" dur="500" fill="hold"/>
                                        <p:tgtEl>
                                          <p:spTgt spid="110"/>
                                        </p:tgtEl>
                                        <p:attrNameLst>
                                          <p:attrName>ppt_x</p:attrName>
                                        </p:attrNameLst>
                                      </p:cBhvr>
                                      <p:tavLst>
                                        <p:tav tm="0">
                                          <p:val>
                                            <p:strVal val="#ppt_x"/>
                                          </p:val>
                                        </p:tav>
                                        <p:tav tm="100000">
                                          <p:val>
                                            <p:strVal val="#ppt_x"/>
                                          </p:val>
                                        </p:tav>
                                      </p:tavLst>
                                    </p:anim>
                                    <p:anim calcmode="lin" valueType="num">
                                      <p:cBhvr additive="base">
                                        <p:cTn id="32" dur="500" fill="hold"/>
                                        <p:tgtEl>
                                          <p:spTgt spid="1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 calcmode="lin" valueType="num">
                                      <p:cBhvr additive="base">
                                        <p:cTn id="35" dur="500" fill="hold"/>
                                        <p:tgtEl>
                                          <p:spTgt spid="111"/>
                                        </p:tgtEl>
                                        <p:attrNameLst>
                                          <p:attrName>ppt_x</p:attrName>
                                        </p:attrNameLst>
                                      </p:cBhvr>
                                      <p:tavLst>
                                        <p:tav tm="0">
                                          <p:val>
                                            <p:strVal val="#ppt_x"/>
                                          </p:val>
                                        </p:tav>
                                        <p:tav tm="100000">
                                          <p:val>
                                            <p:strVal val="#ppt_x"/>
                                          </p:val>
                                        </p:tav>
                                      </p:tavLst>
                                    </p:anim>
                                    <p:anim calcmode="lin" valueType="num">
                                      <p:cBhvr additive="base">
                                        <p:cTn id="36" dur="500" fill="hold"/>
                                        <p:tgtEl>
                                          <p:spTgt spid="1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3"/>
                                        </p:tgtEl>
                                        <p:attrNameLst>
                                          <p:attrName>style.visibility</p:attrName>
                                        </p:attrNameLst>
                                      </p:cBhvr>
                                      <p:to>
                                        <p:strVal val="visible"/>
                                      </p:to>
                                    </p:set>
                                    <p:anim calcmode="lin" valueType="num">
                                      <p:cBhvr additive="base">
                                        <p:cTn id="39" dur="500" fill="hold"/>
                                        <p:tgtEl>
                                          <p:spTgt spid="213"/>
                                        </p:tgtEl>
                                        <p:attrNameLst>
                                          <p:attrName>ppt_x</p:attrName>
                                        </p:attrNameLst>
                                      </p:cBhvr>
                                      <p:tavLst>
                                        <p:tav tm="0">
                                          <p:val>
                                            <p:strVal val="#ppt_x"/>
                                          </p:val>
                                        </p:tav>
                                        <p:tav tm="100000">
                                          <p:val>
                                            <p:strVal val="#ppt_x"/>
                                          </p:val>
                                        </p:tav>
                                      </p:tavLst>
                                    </p:anim>
                                    <p:anim calcmode="lin" valueType="num">
                                      <p:cBhvr additive="base">
                                        <p:cTn id="40" dur="500" fill="hold"/>
                                        <p:tgtEl>
                                          <p:spTgt spid="2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4"/>
                                        </p:tgtEl>
                                        <p:attrNameLst>
                                          <p:attrName>style.visibility</p:attrName>
                                        </p:attrNameLst>
                                      </p:cBhvr>
                                      <p:to>
                                        <p:strVal val="visible"/>
                                      </p:to>
                                    </p:set>
                                    <p:anim calcmode="lin" valueType="num">
                                      <p:cBhvr additive="base">
                                        <p:cTn id="43" dur="500" fill="hold"/>
                                        <p:tgtEl>
                                          <p:spTgt spid="214"/>
                                        </p:tgtEl>
                                        <p:attrNameLst>
                                          <p:attrName>ppt_x</p:attrName>
                                        </p:attrNameLst>
                                      </p:cBhvr>
                                      <p:tavLst>
                                        <p:tav tm="0">
                                          <p:val>
                                            <p:strVal val="#ppt_x"/>
                                          </p:val>
                                        </p:tav>
                                        <p:tav tm="100000">
                                          <p:val>
                                            <p:strVal val="#ppt_x"/>
                                          </p:val>
                                        </p:tav>
                                      </p:tavLst>
                                    </p:anim>
                                    <p:anim calcmode="lin" valueType="num">
                                      <p:cBhvr additive="base">
                                        <p:cTn id="44" dur="500" fill="hold"/>
                                        <p:tgtEl>
                                          <p:spTgt spid="2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5"/>
                                        </p:tgtEl>
                                        <p:attrNameLst>
                                          <p:attrName>style.visibility</p:attrName>
                                        </p:attrNameLst>
                                      </p:cBhvr>
                                      <p:to>
                                        <p:strVal val="visible"/>
                                      </p:to>
                                    </p:set>
                                    <p:anim calcmode="lin" valueType="num">
                                      <p:cBhvr additive="base">
                                        <p:cTn id="47" dur="500" fill="hold"/>
                                        <p:tgtEl>
                                          <p:spTgt spid="215"/>
                                        </p:tgtEl>
                                        <p:attrNameLst>
                                          <p:attrName>ppt_x</p:attrName>
                                        </p:attrNameLst>
                                      </p:cBhvr>
                                      <p:tavLst>
                                        <p:tav tm="0">
                                          <p:val>
                                            <p:strVal val="#ppt_x"/>
                                          </p:val>
                                        </p:tav>
                                        <p:tav tm="100000">
                                          <p:val>
                                            <p:strVal val="#ppt_x"/>
                                          </p:val>
                                        </p:tav>
                                      </p:tavLst>
                                    </p:anim>
                                    <p:anim calcmode="lin" valueType="num">
                                      <p:cBhvr additive="base">
                                        <p:cTn id="48" dur="500" fill="hold"/>
                                        <p:tgtEl>
                                          <p:spTgt spid="2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8" fill="hold" grpId="0" nodeType="afterEffect">
                                  <p:stCondLst>
                                    <p:cond delay="0"/>
                                  </p:stCondLst>
                                  <p:childTnLst>
                                    <p:set>
                                      <p:cBhvr>
                                        <p:cTn id="51" dur="1" fill="hold">
                                          <p:stCondLst>
                                            <p:cond delay="0"/>
                                          </p:stCondLst>
                                        </p:cTn>
                                        <p:tgtEl>
                                          <p:spTgt spid="113"/>
                                        </p:tgtEl>
                                        <p:attrNameLst>
                                          <p:attrName>style.visibility</p:attrName>
                                        </p:attrNameLst>
                                      </p:cBhvr>
                                      <p:to>
                                        <p:strVal val="visible"/>
                                      </p:to>
                                    </p:set>
                                    <p:anim calcmode="lin" valueType="num">
                                      <p:cBhvr additive="base">
                                        <p:cTn id="52" dur="300" fill="hold"/>
                                        <p:tgtEl>
                                          <p:spTgt spid="113"/>
                                        </p:tgtEl>
                                        <p:attrNameLst>
                                          <p:attrName>ppt_x</p:attrName>
                                        </p:attrNameLst>
                                      </p:cBhvr>
                                      <p:tavLst>
                                        <p:tav tm="0">
                                          <p:val>
                                            <p:strVal val="0-#ppt_w/2"/>
                                          </p:val>
                                        </p:tav>
                                        <p:tav tm="100000">
                                          <p:val>
                                            <p:strVal val="#ppt_x"/>
                                          </p:val>
                                        </p:tav>
                                      </p:tavLst>
                                    </p:anim>
                                    <p:anim calcmode="lin" valueType="num">
                                      <p:cBhvr additive="base">
                                        <p:cTn id="53" dur="300" fill="hold"/>
                                        <p:tgtEl>
                                          <p:spTgt spid="113"/>
                                        </p:tgtEl>
                                        <p:attrNameLst>
                                          <p:attrName>ppt_y</p:attrName>
                                        </p:attrNameLst>
                                      </p:cBhvr>
                                      <p:tavLst>
                                        <p:tav tm="0">
                                          <p:val>
                                            <p:strVal val="#ppt_y"/>
                                          </p:val>
                                        </p:tav>
                                        <p:tav tm="100000">
                                          <p:val>
                                            <p:strVal val="#ppt_y"/>
                                          </p:val>
                                        </p:tav>
                                      </p:tavLst>
                                    </p:anim>
                                  </p:childTnLst>
                                </p:cTn>
                              </p:par>
                            </p:childTnLst>
                          </p:cTn>
                        </p:par>
                        <p:par>
                          <p:cTn id="54" fill="hold">
                            <p:stCondLst>
                              <p:cond delay="800"/>
                            </p:stCondLst>
                            <p:childTnLst>
                              <p:par>
                                <p:cTn id="55" presetID="22" presetClass="entr" presetSubtype="8" fill="hold" nodeType="after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wipe(left)">
                                      <p:cBhvr>
                                        <p:cTn id="5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110" grpId="0" animBg="1"/>
      <p:bldP spid="213" grpId="0"/>
      <p:bldP spid="214" grpId="0"/>
      <p:bldP spid="215" grpId="0"/>
      <p:bldP spid="1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bwMode="auto">
          <a:xfrm>
            <a:off x="380700" y="1484784"/>
            <a:ext cx="8225138" cy="45268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pPr>
            <a:r>
              <a:rPr lang="zh-CN" altLang="en-US" sz="2309" dirty="0">
                <a:ea typeface="宋体" panose="02010600030101010101" pitchFamily="2" charset="-122"/>
              </a:rPr>
              <a:t>目标设置</a:t>
            </a:r>
            <a:endParaRPr lang="en-US" altLang="zh-CN" sz="2309" dirty="0">
              <a:ea typeface="宋体" panose="02010600030101010101" pitchFamily="2" charset="-122"/>
            </a:endParaRPr>
          </a:p>
          <a:p>
            <a:pPr lvl="1" eaLnBrk="1" hangingPunct="1">
              <a:lnSpc>
                <a:spcPct val="90000"/>
              </a:lnSpc>
            </a:pPr>
            <a:r>
              <a:rPr lang="zh-CN" altLang="en-US" sz="1907" dirty="0">
                <a:ea typeface="宋体" panose="02010600030101010101" pitchFamily="2" charset="-122"/>
              </a:rPr>
              <a:t>为项目的这个阶段定义专门目标。制定对过程和产品的约束，而且制定详细的管理计划。</a:t>
            </a:r>
            <a:endParaRPr lang="en-US" altLang="zh-CN" sz="1907" dirty="0">
              <a:ea typeface="宋体" panose="02010600030101010101" pitchFamily="2" charset="-122"/>
            </a:endParaRPr>
          </a:p>
          <a:p>
            <a:pPr lvl="1" eaLnBrk="1" hangingPunct="1">
              <a:lnSpc>
                <a:spcPct val="90000"/>
              </a:lnSpc>
            </a:pPr>
            <a:r>
              <a:rPr lang="zh-CN" altLang="en-US" sz="1907" dirty="0">
                <a:ea typeface="宋体" panose="02010600030101010101" pitchFamily="2" charset="-122"/>
              </a:rPr>
              <a:t>分析项目风险，根据这些风险规划科轩的策略方案。</a:t>
            </a:r>
            <a:endParaRPr lang="en-GB" altLang="zh-CN" sz="1907" dirty="0">
              <a:ea typeface="宋体" panose="02010600030101010101" pitchFamily="2" charset="-122"/>
            </a:endParaRPr>
          </a:p>
          <a:p>
            <a:pPr eaLnBrk="1" hangingPunct="1">
              <a:lnSpc>
                <a:spcPct val="90000"/>
              </a:lnSpc>
            </a:pPr>
            <a:r>
              <a:rPr lang="zh-CN" altLang="en-US" sz="2309" dirty="0">
                <a:ea typeface="宋体" panose="02010600030101010101" pitchFamily="2" charset="-122"/>
              </a:rPr>
              <a:t>风险评估和规避</a:t>
            </a:r>
            <a:endParaRPr lang="en-GB" altLang="zh-CN" sz="2309" dirty="0">
              <a:ea typeface="宋体" panose="02010600030101010101" pitchFamily="2" charset="-122"/>
            </a:endParaRPr>
          </a:p>
          <a:p>
            <a:pPr lvl="1" eaLnBrk="1" hangingPunct="1">
              <a:lnSpc>
                <a:spcPct val="90000"/>
              </a:lnSpc>
            </a:pPr>
            <a:r>
              <a:rPr lang="zh-CN" altLang="en-US" sz="2108" dirty="0">
                <a:ea typeface="宋体" panose="02010600030101010101" pitchFamily="2" charset="-122"/>
              </a:rPr>
              <a:t>每一个项目风险确定以后要进行详细的分析，并采取措施规避这些风险。</a:t>
            </a:r>
            <a:endParaRPr lang="en-GB" altLang="zh-CN" sz="2108" dirty="0">
              <a:ea typeface="宋体" panose="02010600030101010101" pitchFamily="2" charset="-122"/>
            </a:endParaRPr>
          </a:p>
          <a:p>
            <a:pPr eaLnBrk="1" hangingPunct="1">
              <a:lnSpc>
                <a:spcPct val="90000"/>
              </a:lnSpc>
            </a:pPr>
            <a:r>
              <a:rPr lang="zh-CN" altLang="en-US" sz="2309" dirty="0">
                <a:ea typeface="宋体" panose="02010600030101010101" pitchFamily="2" charset="-122"/>
              </a:rPr>
              <a:t>开发和有效性验证</a:t>
            </a:r>
            <a:endParaRPr lang="en-GB" altLang="zh-CN" sz="2309" dirty="0">
              <a:ea typeface="宋体" panose="02010600030101010101" pitchFamily="2" charset="-122"/>
            </a:endParaRPr>
          </a:p>
          <a:p>
            <a:pPr lvl="1" eaLnBrk="1" hangingPunct="1">
              <a:lnSpc>
                <a:spcPct val="90000"/>
              </a:lnSpc>
            </a:pPr>
            <a:r>
              <a:rPr lang="zh-CN" altLang="en-US" sz="2108" dirty="0">
                <a:ea typeface="宋体" panose="02010600030101010101" pitchFamily="2" charset="-122"/>
              </a:rPr>
              <a:t>在风险预估以后，为系统选择开发模型</a:t>
            </a:r>
            <a:endParaRPr lang="en-US" altLang="zh-CN" sz="2108" dirty="0">
              <a:ea typeface="宋体" panose="02010600030101010101" pitchFamily="2" charset="-122"/>
            </a:endParaRPr>
          </a:p>
          <a:p>
            <a:pPr lvl="1" eaLnBrk="1" hangingPunct="1">
              <a:lnSpc>
                <a:spcPct val="90000"/>
              </a:lnSpc>
            </a:pPr>
            <a:r>
              <a:rPr lang="zh-CN" altLang="en-US" sz="2108" dirty="0">
                <a:ea typeface="宋体" panose="02010600030101010101" pitchFamily="2" charset="-122"/>
              </a:rPr>
              <a:t>进行开发，并进行各个阶段的验证</a:t>
            </a:r>
            <a:endParaRPr lang="en-GB" altLang="zh-CN" sz="2108" dirty="0">
              <a:ea typeface="宋体" panose="02010600030101010101" pitchFamily="2" charset="-122"/>
            </a:endParaRPr>
          </a:p>
          <a:p>
            <a:pPr eaLnBrk="1" hangingPunct="1">
              <a:lnSpc>
                <a:spcPct val="90000"/>
              </a:lnSpc>
            </a:pPr>
            <a:r>
              <a:rPr lang="zh-CN" altLang="en-US" sz="2309" dirty="0">
                <a:ea typeface="宋体" panose="02010600030101010101" pitchFamily="2" charset="-122"/>
              </a:rPr>
              <a:t>规划</a:t>
            </a:r>
            <a:endParaRPr lang="en-GB" altLang="zh-CN" sz="2309" dirty="0">
              <a:ea typeface="宋体" panose="02010600030101010101" pitchFamily="2" charset="-122"/>
            </a:endParaRPr>
          </a:p>
          <a:p>
            <a:pPr lvl="1" eaLnBrk="1" hangingPunct="1">
              <a:lnSpc>
                <a:spcPct val="90000"/>
              </a:lnSpc>
            </a:pPr>
            <a:r>
              <a:rPr lang="zh-CN" altLang="en-US" sz="2108" dirty="0">
                <a:ea typeface="宋体" panose="02010600030101010101" pitchFamily="2" charset="-122"/>
              </a:rPr>
              <a:t>对项目进行评审以确定是否需要进入螺旋线的下一个回路。如果决定继续，就要做出项目的下个阶段计划。</a:t>
            </a:r>
            <a:endParaRPr lang="en-GB" altLang="zh-CN" sz="2108" dirty="0">
              <a:ea typeface="宋体" panose="02010600030101010101" pitchFamily="2" charset="-122"/>
            </a:endParaRPr>
          </a:p>
        </p:txBody>
      </p:sp>
      <p:sp>
        <p:nvSpPr>
          <p:cNvPr id="4" name="Rectangle 2"/>
          <p:cNvSpPr txBox="1">
            <a:spLocks noChangeArrowheads="1"/>
          </p:cNvSpPr>
          <p:nvPr/>
        </p:nvSpPr>
        <p:spPr bwMode="auto">
          <a:xfrm>
            <a:off x="607925" y="-6374"/>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螺旋式模型的扇区</a:t>
            </a:r>
            <a:endParaRPr lang="en-GB" altLang="zh-CN" dirty="0" smtClean="0">
              <a:ea typeface="宋体" panose="02010600030101010101" pitchFamily="2" charset="-122"/>
            </a:endParaRP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98597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bwMode="auto">
          <a:xfrm>
            <a:off x="460226" y="1599775"/>
            <a:ext cx="656184" cy="5330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zh-CN" altLang="en-US" dirty="0" smtClean="0"/>
              <a:t>实验场景</a:t>
            </a:r>
            <a:r>
              <a:rPr lang="en-US" altLang="zh-CN" dirty="0" smtClean="0"/>
              <a:t>1</a:t>
            </a:r>
          </a:p>
        </p:txBody>
      </p:sp>
      <p:sp>
        <p:nvSpPr>
          <p:cNvPr id="4" name="Rectangle 2"/>
          <p:cNvSpPr txBox="1">
            <a:spLocks noChangeArrowheads="1"/>
          </p:cNvSpPr>
          <p:nvPr/>
        </p:nvSpPr>
        <p:spPr bwMode="auto">
          <a:xfrm>
            <a:off x="607925" y="-6374"/>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风险识别活动</a:t>
            </a:r>
            <a:endParaRPr lang="en-GB" altLang="zh-CN" dirty="0" smtClean="0">
              <a:ea typeface="宋体" panose="02010600030101010101" pitchFamily="2" charset="-122"/>
            </a:endParaRP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4007406479"/>
              </p:ext>
            </p:extLst>
          </p:nvPr>
        </p:nvGraphicFramePr>
        <p:xfrm>
          <a:off x="1620466" y="494030"/>
          <a:ext cx="7368100" cy="6370320"/>
        </p:xfrm>
        <a:graphic>
          <a:graphicData uri="http://schemas.openxmlformats.org/drawingml/2006/table">
            <a:tbl>
              <a:tblPr>
                <a:tableStyleId>{5C22544A-7EE6-4342-B048-85BDC9FD1C3A}</a:tableStyleId>
              </a:tblPr>
              <a:tblGrid>
                <a:gridCol w="7368100">
                  <a:extLst>
                    <a:ext uri="{9D8B030D-6E8A-4147-A177-3AD203B41FA5}">
                      <a16:colId xmlns:a16="http://schemas.microsoft.com/office/drawing/2014/main" val="2839101478"/>
                    </a:ext>
                  </a:extLst>
                </a:gridCol>
              </a:tblGrid>
              <a:tr h="6229374">
                <a:tc>
                  <a:txBody>
                    <a:bodyPr/>
                    <a:lstStyle/>
                    <a:p>
                      <a:pPr algn="just">
                        <a:spcAft>
                          <a:spcPts val="0"/>
                        </a:spcAft>
                      </a:pPr>
                      <a:r>
                        <a:rPr lang="en-US" sz="1100" kern="100" dirty="0">
                          <a:effectLst/>
                        </a:rPr>
                        <a:t>From: Kim Hightower,</a:t>
                      </a:r>
                      <a:r>
                        <a:rPr lang="zh-CN" sz="1100" kern="100" dirty="0">
                          <a:effectLst/>
                        </a:rPr>
                        <a:t>应用程序开发主管</a:t>
                      </a:r>
                    </a:p>
                    <a:p>
                      <a:pPr algn="just">
                        <a:spcAft>
                          <a:spcPts val="0"/>
                        </a:spcAft>
                      </a:pPr>
                      <a:r>
                        <a:rPr lang="en-US" sz="1100" kern="100" dirty="0">
                          <a:effectLst/>
                        </a:rPr>
                        <a:t>To:   John Rodman, </a:t>
                      </a:r>
                      <a:r>
                        <a:rPr lang="zh-CN" sz="1100" kern="100" dirty="0">
                          <a:effectLst/>
                        </a:rPr>
                        <a:t>应用程序开发小组程序主管</a:t>
                      </a:r>
                    </a:p>
                    <a:p>
                      <a:pPr algn="just">
                        <a:spcAft>
                          <a:spcPts val="0"/>
                        </a:spcAft>
                      </a:pPr>
                      <a:r>
                        <a:rPr lang="en-US" sz="1100" kern="100" dirty="0">
                          <a:effectLst/>
                        </a:rPr>
                        <a:t>Cc:   Scott Fallon, </a:t>
                      </a:r>
                      <a:r>
                        <a:rPr lang="zh-CN" sz="1100" kern="100" dirty="0">
                          <a:effectLst/>
                        </a:rPr>
                        <a:t>首席开发员</a:t>
                      </a:r>
                    </a:p>
                    <a:p>
                      <a:pPr algn="just">
                        <a:spcAft>
                          <a:spcPts val="0"/>
                        </a:spcAft>
                      </a:pPr>
                      <a:r>
                        <a:rPr lang="en-US" sz="1100" kern="100" dirty="0">
                          <a:effectLst/>
                        </a:rPr>
                        <a:t>Subject: Bug </a:t>
                      </a:r>
                      <a:r>
                        <a:rPr lang="zh-CN" sz="1100" kern="100" dirty="0">
                          <a:effectLst/>
                        </a:rPr>
                        <a:t>跟踪系统</a:t>
                      </a:r>
                    </a:p>
                    <a:p>
                      <a:pPr algn="just">
                        <a:spcAft>
                          <a:spcPts val="0"/>
                        </a:spcAft>
                      </a:pPr>
                      <a:r>
                        <a:rPr lang="en-US" sz="1100" kern="100" dirty="0">
                          <a:effectLst/>
                        </a:rPr>
                        <a:t>John,</a:t>
                      </a:r>
                      <a:endParaRPr lang="zh-CN" sz="1100" kern="100" dirty="0">
                        <a:effectLst/>
                      </a:endParaRPr>
                    </a:p>
                    <a:p>
                      <a:pPr indent="142875" algn="just">
                        <a:spcAft>
                          <a:spcPts val="0"/>
                        </a:spcAft>
                      </a:pPr>
                      <a:r>
                        <a:rPr lang="en-US" sz="1100" kern="100" dirty="0">
                          <a:effectLst/>
                        </a:rPr>
                        <a:t> </a:t>
                      </a:r>
                      <a:r>
                        <a:rPr lang="zh-CN" sz="1100" kern="100" dirty="0">
                          <a:effectLst/>
                        </a:rPr>
                        <a:t>我再一次欢迎你来到</a:t>
                      </a:r>
                      <a:r>
                        <a:rPr lang="en-US" sz="1100" kern="100" dirty="0">
                          <a:effectLst/>
                        </a:rPr>
                        <a:t>Industrial Smoke and </a:t>
                      </a:r>
                      <a:r>
                        <a:rPr lang="en-US" sz="1100" kern="100" dirty="0" err="1">
                          <a:effectLst/>
                        </a:rPr>
                        <a:t>Mirros</a:t>
                      </a:r>
                      <a:r>
                        <a:rPr lang="zh-CN" sz="1100" kern="100" dirty="0">
                          <a:effectLst/>
                        </a:rPr>
                        <a:t>公司，并祝贺你被任命为应用程序开发组程序主管。这是一个重要的职位，是我们管理团队中一个不可或缺的部分，你肯定自己已经认识到了这一点，这是一个很难做好的工作。</a:t>
                      </a:r>
                    </a:p>
                    <a:p>
                      <a:pPr indent="142875" algn="just">
                        <a:spcAft>
                          <a:spcPts val="0"/>
                        </a:spcAft>
                      </a:pPr>
                      <a:r>
                        <a:rPr lang="zh-CN" sz="1100" kern="100" dirty="0">
                          <a:effectLst/>
                        </a:rPr>
                        <a:t>现在，讨论业务问题以及这封</a:t>
                      </a:r>
                      <a:r>
                        <a:rPr lang="en-US" sz="1100" kern="100" dirty="0">
                          <a:effectLst/>
                        </a:rPr>
                        <a:t>email</a:t>
                      </a:r>
                      <a:r>
                        <a:rPr lang="zh-CN" sz="1100" kern="100" dirty="0">
                          <a:effectLst/>
                        </a:rPr>
                        <a:t>的目的。</a:t>
                      </a:r>
                    </a:p>
                    <a:p>
                      <a:pPr indent="142875" algn="just">
                        <a:spcAft>
                          <a:spcPts val="0"/>
                        </a:spcAft>
                      </a:pPr>
                      <a:r>
                        <a:rPr lang="zh-CN" sz="1100" kern="100" dirty="0">
                          <a:effectLst/>
                        </a:rPr>
                        <a:t>你可能已经注意到，你的应用程序开发小组还没有规定的或标准的方法，来跟踪在测试中发现的</a:t>
                      </a:r>
                      <a:r>
                        <a:rPr lang="en-US" sz="1100" kern="100" dirty="0">
                          <a:effectLst/>
                        </a:rPr>
                        <a:t>bug</a:t>
                      </a:r>
                      <a:r>
                        <a:rPr lang="zh-CN" sz="1100" kern="100" dirty="0">
                          <a:effectLst/>
                        </a:rPr>
                        <a:t>以及不能按预期工作的情况。</a:t>
                      </a:r>
                    </a:p>
                    <a:p>
                      <a:pPr indent="142875" algn="just">
                        <a:spcAft>
                          <a:spcPts val="0"/>
                        </a:spcAft>
                      </a:pPr>
                      <a:r>
                        <a:rPr lang="zh-CN" sz="1100" kern="100" dirty="0">
                          <a:effectLst/>
                        </a:rPr>
                        <a:t>一些开发和测试人员都保留有记录，一些管理人员也已经使用了数据库和电子表格，并且我也看到了贴在显示器上的即时帖。</a:t>
                      </a:r>
                    </a:p>
                    <a:p>
                      <a:pPr indent="142875" algn="just">
                        <a:spcAft>
                          <a:spcPts val="0"/>
                        </a:spcAft>
                      </a:pPr>
                      <a:r>
                        <a:rPr lang="zh-CN" sz="1100" kern="100" dirty="0">
                          <a:effectLst/>
                        </a:rPr>
                        <a:t>尽管这些可能是勇敢的尝试，但是他们并没有起到作用。不管任何人做什么，我们从没有看起来知道，在任何给定的开发项目中正在发生多少</a:t>
                      </a:r>
                      <a:r>
                        <a:rPr lang="en-US" sz="1100" kern="100" dirty="0">
                          <a:effectLst/>
                        </a:rPr>
                        <a:t>bug,</a:t>
                      </a:r>
                      <a:r>
                        <a:rPr lang="zh-CN" sz="1100" kern="100" dirty="0">
                          <a:effectLst/>
                        </a:rPr>
                        <a:t>更不要说他们的潜在影响，如何或即将如何处理他们，谁在为此进行工作，或者他们当前的状况如何。</a:t>
                      </a:r>
                    </a:p>
                    <a:p>
                      <a:pPr indent="142875" algn="just">
                        <a:spcAft>
                          <a:spcPts val="0"/>
                        </a:spcAft>
                      </a:pPr>
                      <a:r>
                        <a:rPr lang="zh-CN" sz="1100" kern="100" dirty="0">
                          <a:effectLst/>
                        </a:rPr>
                        <a:t>结果是，关于何时安全的发布软件，我们没有达到令人安慰的标准，这样我们或者在系统有很多</a:t>
                      </a:r>
                      <a:r>
                        <a:rPr lang="en-US" sz="1100" kern="100" dirty="0">
                          <a:effectLst/>
                        </a:rPr>
                        <a:t>bug</a:t>
                      </a:r>
                      <a:r>
                        <a:rPr lang="zh-CN" sz="1100" kern="100" dirty="0">
                          <a:effectLst/>
                        </a:rPr>
                        <a:t>是发布，然后慌乱地进行维护，或者修正他们，推迟发布。简而言之，我们永远不知道我们什么时候达到了适当的质量水平，我们不是发布太早就是发布太晚了。更坏的情况时，我们经常发布有大量</a:t>
                      </a:r>
                      <a:r>
                        <a:rPr lang="en-US" sz="1100" kern="100" dirty="0">
                          <a:effectLst/>
                        </a:rPr>
                        <a:t>bug</a:t>
                      </a:r>
                      <a:r>
                        <a:rPr lang="zh-CN" sz="1100" kern="100" dirty="0">
                          <a:effectLst/>
                        </a:rPr>
                        <a:t>的产品，我们的支持机构永远不能做好处理的准备，因为他们永远不能及时地了解他们。</a:t>
                      </a:r>
                    </a:p>
                    <a:p>
                      <a:pPr indent="142875" algn="just">
                        <a:spcAft>
                          <a:spcPts val="0"/>
                        </a:spcAft>
                      </a:pPr>
                      <a:r>
                        <a:rPr lang="zh-CN" sz="1100" kern="100" dirty="0">
                          <a:effectLst/>
                        </a:rPr>
                        <a:t>在任何情况下，我从来都没有取悦任何人。这不是一个专业的应用程序开发机构所应该有的样子。</a:t>
                      </a:r>
                    </a:p>
                    <a:p>
                      <a:pPr indent="142875" algn="just">
                        <a:spcAft>
                          <a:spcPts val="0"/>
                        </a:spcAft>
                      </a:pPr>
                      <a:r>
                        <a:rPr lang="zh-CN" sz="1100" kern="100" dirty="0">
                          <a:effectLst/>
                        </a:rPr>
                        <a:t>我希望你能以应用程序开发组主管的新角色，亲自承担这个问题。我建议，这应当是你最首要的任务。</a:t>
                      </a:r>
                    </a:p>
                    <a:p>
                      <a:pPr indent="142875" algn="just">
                        <a:spcAft>
                          <a:spcPts val="0"/>
                        </a:spcAft>
                      </a:pPr>
                      <a:r>
                        <a:rPr lang="zh-CN" sz="1100" kern="100" dirty="0">
                          <a:effectLst/>
                        </a:rPr>
                        <a:t>你来到这里有很好的证书，和许多推荐信，谈到了你在应用程序开发方面的能力。我希望你将自己的专长，也许是你围绕</a:t>
                      </a:r>
                      <a:r>
                        <a:rPr lang="en-US" sz="1100" kern="100" dirty="0">
                          <a:effectLst/>
                        </a:rPr>
                        <a:t>MSF</a:t>
                      </a:r>
                      <a:r>
                        <a:rPr lang="zh-CN" sz="1100" kern="100" dirty="0">
                          <a:effectLst/>
                        </a:rPr>
                        <a:t>的想法投入到系统开发中，用来跟踪在我们的开发团队中正在工作的新应用程序中不断出现的问题。</a:t>
                      </a:r>
                    </a:p>
                    <a:p>
                      <a:pPr indent="142875" algn="just">
                        <a:spcAft>
                          <a:spcPts val="0"/>
                        </a:spcAft>
                      </a:pPr>
                      <a:r>
                        <a:rPr lang="zh-CN" sz="1100" kern="100" dirty="0">
                          <a:effectLst/>
                        </a:rPr>
                        <a:t>请将这个项目作为一个完全成熟的项目对待，我希望清楚地看到确定的目标，特性，规格，时间表和专门的项目小组。但是，请不要让这个项目分散你太多的精力，你还要负责其他</a:t>
                      </a:r>
                      <a:r>
                        <a:rPr lang="en-US" sz="1100" kern="100" dirty="0">
                          <a:effectLst/>
                        </a:rPr>
                        <a:t>3</a:t>
                      </a:r>
                      <a:r>
                        <a:rPr lang="zh-CN" sz="1100" kern="100" dirty="0">
                          <a:effectLst/>
                        </a:rPr>
                        <a:t>个开发小组以及它们正在进行的工作。</a:t>
                      </a:r>
                    </a:p>
                    <a:p>
                      <a:pPr indent="142875" algn="just">
                        <a:spcAft>
                          <a:spcPts val="0"/>
                        </a:spcAft>
                      </a:pPr>
                      <a:r>
                        <a:rPr lang="zh-CN" sz="1100" kern="100" dirty="0">
                          <a:effectLst/>
                        </a:rPr>
                        <a:t>正如你在面试中了解到的，我们每年发布</a:t>
                      </a:r>
                      <a:r>
                        <a:rPr lang="en-US" sz="1100" kern="100" dirty="0">
                          <a:effectLst/>
                        </a:rPr>
                        <a:t>3</a:t>
                      </a:r>
                      <a:r>
                        <a:rPr lang="zh-CN" sz="1100" kern="100" dirty="0">
                          <a:effectLst/>
                        </a:rPr>
                        <a:t>个重要软件。我初步研究表明，这意味着我们每年可能要处理</a:t>
                      </a:r>
                      <a:r>
                        <a:rPr lang="en-US" sz="1100" kern="100" dirty="0">
                          <a:effectLst/>
                        </a:rPr>
                        <a:t>2000</a:t>
                      </a:r>
                      <a:r>
                        <a:rPr lang="zh-CN" sz="1100" kern="100" dirty="0">
                          <a:effectLst/>
                        </a:rPr>
                        <a:t>个</a:t>
                      </a:r>
                      <a:r>
                        <a:rPr lang="en-US" sz="1100" kern="100" dirty="0">
                          <a:effectLst/>
                        </a:rPr>
                        <a:t>bug.</a:t>
                      </a:r>
                      <a:r>
                        <a:rPr lang="zh-CN" sz="1100" kern="100" dirty="0">
                          <a:effectLst/>
                        </a:rPr>
                        <a:t>，对于使用一种半自动方式处理</a:t>
                      </a:r>
                      <a:r>
                        <a:rPr lang="en-US" sz="1100" kern="100" dirty="0">
                          <a:effectLst/>
                        </a:rPr>
                        <a:t>bug</a:t>
                      </a:r>
                      <a:r>
                        <a:rPr lang="zh-CN" sz="1100" kern="100" dirty="0">
                          <a:effectLst/>
                        </a:rPr>
                        <a:t>来说，</a:t>
                      </a:r>
                      <a:r>
                        <a:rPr lang="en-US" sz="1100" kern="100" dirty="0">
                          <a:effectLst/>
                        </a:rPr>
                        <a:t>bug</a:t>
                      </a:r>
                      <a:r>
                        <a:rPr lang="zh-CN" sz="1100" kern="100" dirty="0">
                          <a:effectLst/>
                        </a:rPr>
                        <a:t>太多了。</a:t>
                      </a:r>
                    </a:p>
                    <a:p>
                      <a:pPr indent="142875" algn="just">
                        <a:spcAft>
                          <a:spcPts val="0"/>
                        </a:spcAft>
                      </a:pPr>
                      <a:r>
                        <a:rPr lang="zh-CN" sz="1100" kern="100" dirty="0">
                          <a:effectLst/>
                        </a:rPr>
                        <a:t>对于这个项目，设想我是你的客户。但我建议与</a:t>
                      </a:r>
                      <a:r>
                        <a:rPr lang="en-US" sz="1100" kern="100" dirty="0">
                          <a:effectLst/>
                        </a:rPr>
                        <a:t>Tony Nixon</a:t>
                      </a:r>
                      <a:r>
                        <a:rPr lang="zh-CN" sz="1100" kern="100" dirty="0">
                          <a:effectLst/>
                        </a:rPr>
                        <a:t>一起工作，他是与我们工作时间最长的来自开发小组的程序主管。</a:t>
                      </a:r>
                      <a:r>
                        <a:rPr lang="en-US" sz="1100" kern="100" dirty="0">
                          <a:effectLst/>
                        </a:rPr>
                        <a:t>Tony </a:t>
                      </a:r>
                      <a:r>
                        <a:rPr lang="zh-CN" sz="1100" kern="100" dirty="0">
                          <a:effectLst/>
                        </a:rPr>
                        <a:t>对我作为你的客户的需求，以及开发团队的需求，有深入的理解。</a:t>
                      </a:r>
                    </a:p>
                    <a:p>
                      <a:pPr indent="142875" algn="just">
                        <a:spcAft>
                          <a:spcPts val="0"/>
                        </a:spcAft>
                      </a:pPr>
                      <a:r>
                        <a:rPr lang="zh-CN" sz="1100" kern="100" dirty="0">
                          <a:effectLst/>
                        </a:rPr>
                        <a:t>作为你的最终客户，我需要一个</a:t>
                      </a:r>
                      <a:r>
                        <a:rPr lang="en-US" sz="1100" kern="100" dirty="0">
                          <a:effectLst/>
                        </a:rPr>
                        <a:t>bug</a:t>
                      </a:r>
                      <a:r>
                        <a:rPr lang="zh-CN" sz="1100" kern="100" dirty="0">
                          <a:effectLst/>
                        </a:rPr>
                        <a:t>跟踪系统，向我，以及开发团队和需要了解的人员，提供足够的关于正在开发的应用程序的信息，以进行关于处理</a:t>
                      </a:r>
                      <a:r>
                        <a:rPr lang="en-US" sz="1100" kern="100" dirty="0">
                          <a:effectLst/>
                        </a:rPr>
                        <a:t>bug</a:t>
                      </a:r>
                      <a:r>
                        <a:rPr lang="zh-CN" sz="1100" kern="100" dirty="0">
                          <a:effectLst/>
                        </a:rPr>
                        <a:t>和发布系统的理性决策。</a:t>
                      </a:r>
                    </a:p>
                    <a:p>
                      <a:pPr indent="142875" algn="just">
                        <a:spcAft>
                          <a:spcPts val="0"/>
                        </a:spcAft>
                      </a:pPr>
                      <a:r>
                        <a:rPr lang="zh-CN" sz="1100" kern="100" dirty="0">
                          <a:effectLst/>
                        </a:rPr>
                        <a:t>我不希望使用太多预先确定的需求来束缚你，但是如果我们可以将公司的内部网用于新系统，那将是很好的事情，并且我希望从今天开始的</a:t>
                      </a:r>
                      <a:r>
                        <a:rPr lang="en-US" sz="1100" kern="100" dirty="0">
                          <a:effectLst/>
                        </a:rPr>
                        <a:t>3</a:t>
                      </a:r>
                      <a:r>
                        <a:rPr lang="zh-CN" sz="1100" kern="100" dirty="0">
                          <a:effectLst/>
                        </a:rPr>
                        <a:t>个月内，这个新系统能够投入使用。</a:t>
                      </a:r>
                    </a:p>
                    <a:p>
                      <a:pPr indent="142875" algn="just">
                        <a:spcAft>
                          <a:spcPts val="0"/>
                        </a:spcAft>
                      </a:pPr>
                      <a:r>
                        <a:rPr lang="zh-CN" sz="1100" kern="100" dirty="0">
                          <a:effectLst/>
                        </a:rPr>
                        <a:t>第一步，在明天结束之前，请给我你对相关商机的看法，以及你对解决我刚刚指出的各个问题的系统的最初目标。</a:t>
                      </a:r>
                    </a:p>
                    <a:p>
                      <a:pPr indent="142875" algn="just">
                        <a:spcAft>
                          <a:spcPts val="0"/>
                        </a:spcAft>
                      </a:pPr>
                      <a:r>
                        <a:rPr lang="zh-CN" sz="1100" kern="100" dirty="0">
                          <a:effectLst/>
                        </a:rPr>
                        <a:t>我很高兴直接和你一起工作，将这个产品做成一个成功的产品。</a:t>
                      </a:r>
                    </a:p>
                    <a:p>
                      <a:pPr indent="142875" algn="just">
                        <a:spcAft>
                          <a:spcPts val="0"/>
                        </a:spcAft>
                      </a:pPr>
                      <a:r>
                        <a:rPr lang="en-US" sz="1100" kern="100" dirty="0">
                          <a:effectLst/>
                        </a:rPr>
                        <a:t> </a:t>
                      </a:r>
                      <a:endParaRPr lang="zh-CN" sz="1100" kern="100" dirty="0">
                        <a:effectLst/>
                      </a:endParaRPr>
                    </a:p>
                    <a:p>
                      <a:pPr indent="142875" algn="just">
                        <a:spcAft>
                          <a:spcPts val="0"/>
                        </a:spcAft>
                      </a:pPr>
                      <a:r>
                        <a:rPr lang="zh-CN" sz="1100" kern="100" dirty="0">
                          <a:effectLst/>
                        </a:rPr>
                        <a:t>此致</a:t>
                      </a:r>
                      <a:r>
                        <a:rPr lang="en-US" sz="1100" kern="100" dirty="0">
                          <a:effectLst/>
                        </a:rPr>
                        <a:t> </a:t>
                      </a:r>
                      <a:endParaRPr lang="zh-CN" sz="1100" kern="100" dirty="0">
                        <a:effectLst/>
                      </a:endParaRPr>
                    </a:p>
                    <a:p>
                      <a:pPr indent="142875" algn="just">
                        <a:spcAft>
                          <a:spcPts val="0"/>
                        </a:spcAft>
                      </a:pPr>
                      <a:r>
                        <a:rPr lang="en-US" sz="1100" kern="100" dirty="0">
                          <a:effectLst/>
                        </a:rPr>
                        <a:t>Kim Hightower</a:t>
                      </a:r>
                      <a:endParaRPr lang="zh-CN" sz="1100" kern="100" dirty="0">
                        <a:effectLst/>
                        <a:latin typeface="Times New Roman" panose="02020603050405020304" pitchFamily="18" charset="0"/>
                        <a:ea typeface="宋体" panose="02010600030101010101" pitchFamily="2" charset="-122"/>
                      </a:endParaRPr>
                    </a:p>
                  </a:txBody>
                  <a:tcPr marL="35272" marR="35272" marT="0" marB="0"/>
                </a:tc>
                <a:extLst>
                  <a:ext uri="{0D108BD9-81ED-4DB2-BD59-A6C34878D82A}">
                    <a16:rowId xmlns:a16="http://schemas.microsoft.com/office/drawing/2014/main" val="3447209547"/>
                  </a:ext>
                </a:extLst>
              </a:tr>
            </a:tbl>
          </a:graphicData>
        </a:graphic>
      </p:graphicFrame>
    </p:spTree>
    <p:extLst>
      <p:ext uri="{BB962C8B-B14F-4D97-AF65-F5344CB8AC3E}">
        <p14:creationId xmlns:p14="http://schemas.microsoft.com/office/powerpoint/2010/main" val="89432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bwMode="auto">
          <a:xfrm>
            <a:off x="460226" y="1599775"/>
            <a:ext cx="656184" cy="5330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zh-CN" altLang="en-US" dirty="0" smtClean="0"/>
              <a:t>实验场景</a:t>
            </a:r>
            <a:r>
              <a:rPr lang="en-US" altLang="zh-CN" dirty="0" smtClean="0"/>
              <a:t>2</a:t>
            </a:r>
          </a:p>
        </p:txBody>
      </p:sp>
      <p:sp>
        <p:nvSpPr>
          <p:cNvPr id="4" name="Rectangle 2"/>
          <p:cNvSpPr txBox="1">
            <a:spLocks noChangeArrowheads="1"/>
          </p:cNvSpPr>
          <p:nvPr/>
        </p:nvSpPr>
        <p:spPr bwMode="auto">
          <a:xfrm>
            <a:off x="607925" y="-6374"/>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风险识别活动</a:t>
            </a:r>
            <a:endParaRPr lang="en-GB" altLang="zh-CN" dirty="0" smtClean="0">
              <a:ea typeface="宋体" panose="02010600030101010101" pitchFamily="2" charset="-122"/>
            </a:endParaRP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3347731552"/>
              </p:ext>
            </p:extLst>
          </p:nvPr>
        </p:nvGraphicFramePr>
        <p:xfrm>
          <a:off x="2484562" y="676251"/>
          <a:ext cx="6121276" cy="6217920"/>
        </p:xfrm>
        <a:graphic>
          <a:graphicData uri="http://schemas.openxmlformats.org/drawingml/2006/table">
            <a:tbl>
              <a:tblPr>
                <a:tableStyleId>{5C22544A-7EE6-4342-B048-85BDC9FD1C3A}</a:tableStyleId>
              </a:tblPr>
              <a:tblGrid>
                <a:gridCol w="6121276">
                  <a:extLst>
                    <a:ext uri="{9D8B030D-6E8A-4147-A177-3AD203B41FA5}">
                      <a16:colId xmlns:a16="http://schemas.microsoft.com/office/drawing/2014/main" val="2096266808"/>
                    </a:ext>
                  </a:extLst>
                </a:gridCol>
              </a:tblGrid>
              <a:tr h="5129013">
                <a:tc>
                  <a:txBody>
                    <a:bodyPr/>
                    <a:lstStyle/>
                    <a:p>
                      <a:pPr algn="just">
                        <a:spcAft>
                          <a:spcPts val="0"/>
                        </a:spcAft>
                      </a:pPr>
                      <a:r>
                        <a:rPr lang="en-US" sz="1200" kern="100" dirty="0">
                          <a:effectLst/>
                        </a:rPr>
                        <a:t>From</a:t>
                      </a:r>
                      <a:r>
                        <a:rPr lang="zh-CN" sz="1200" kern="100" dirty="0">
                          <a:effectLst/>
                        </a:rPr>
                        <a:t>：</a:t>
                      </a:r>
                      <a:r>
                        <a:rPr lang="en-US" sz="1200" kern="100" dirty="0">
                          <a:effectLst/>
                        </a:rPr>
                        <a:t>  Scott Fallon, </a:t>
                      </a:r>
                      <a:r>
                        <a:rPr lang="zh-CN" sz="1200" kern="100" dirty="0">
                          <a:effectLst/>
                        </a:rPr>
                        <a:t>首席开发员，</a:t>
                      </a:r>
                      <a:r>
                        <a:rPr lang="en-US" sz="1200" kern="100" dirty="0">
                          <a:effectLst/>
                        </a:rPr>
                        <a:t> Industrial Smoke and Mirrors</a:t>
                      </a:r>
                      <a:endParaRPr lang="zh-CN" sz="1200" kern="100" dirty="0">
                        <a:effectLst/>
                      </a:endParaRPr>
                    </a:p>
                    <a:p>
                      <a:pPr algn="just">
                        <a:spcAft>
                          <a:spcPts val="0"/>
                        </a:spcAft>
                      </a:pPr>
                      <a:r>
                        <a:rPr lang="en-US" sz="1200" kern="100" dirty="0">
                          <a:effectLst/>
                        </a:rPr>
                        <a:t>To</a:t>
                      </a:r>
                      <a:r>
                        <a:rPr lang="zh-CN" sz="1200" kern="100" dirty="0">
                          <a:effectLst/>
                        </a:rPr>
                        <a:t>：</a:t>
                      </a:r>
                      <a:r>
                        <a:rPr lang="en-US" sz="1200" kern="100" dirty="0">
                          <a:effectLst/>
                        </a:rPr>
                        <a:t>    John Rodman, </a:t>
                      </a:r>
                      <a:r>
                        <a:rPr lang="zh-CN" sz="1200" kern="100" dirty="0">
                          <a:effectLst/>
                        </a:rPr>
                        <a:t>应用程序开发小组程序主管</a:t>
                      </a:r>
                    </a:p>
                    <a:p>
                      <a:pPr algn="just">
                        <a:spcAft>
                          <a:spcPts val="0"/>
                        </a:spcAft>
                      </a:pPr>
                      <a:r>
                        <a:rPr lang="en-US" sz="1200" kern="100" dirty="0">
                          <a:effectLst/>
                        </a:rPr>
                        <a:t>Cc</a:t>
                      </a:r>
                      <a:r>
                        <a:rPr lang="zh-CN" sz="1200" kern="100" dirty="0">
                          <a:effectLst/>
                        </a:rPr>
                        <a:t>：</a:t>
                      </a:r>
                      <a:r>
                        <a:rPr lang="en-US" sz="1200" kern="100" dirty="0">
                          <a:effectLst/>
                        </a:rPr>
                        <a:t>    Kim Hightower, Industrial Smoke and Mirrors </a:t>
                      </a:r>
                      <a:r>
                        <a:rPr lang="zh-CN" sz="1200" kern="100" dirty="0">
                          <a:effectLst/>
                        </a:rPr>
                        <a:t>应用程序开发主管</a:t>
                      </a:r>
                    </a:p>
                    <a:p>
                      <a:pPr algn="just">
                        <a:spcAft>
                          <a:spcPts val="0"/>
                        </a:spcAft>
                      </a:pPr>
                      <a:r>
                        <a:rPr lang="en-US" sz="1200" kern="100" dirty="0">
                          <a:effectLst/>
                        </a:rPr>
                        <a:t>Subject:  Bug </a:t>
                      </a:r>
                      <a:r>
                        <a:rPr lang="zh-CN" sz="1200" kern="100" dirty="0">
                          <a:effectLst/>
                        </a:rPr>
                        <a:t>跟踪工作估计</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Hi, John,</a:t>
                      </a:r>
                      <a:endParaRPr lang="zh-CN" sz="1200" kern="100" dirty="0">
                        <a:effectLst/>
                      </a:endParaRPr>
                    </a:p>
                    <a:p>
                      <a:pPr algn="just">
                        <a:spcAft>
                          <a:spcPts val="0"/>
                        </a:spcAft>
                      </a:pPr>
                      <a:r>
                        <a:rPr lang="zh-CN" sz="1200" kern="100" dirty="0">
                          <a:effectLst/>
                        </a:rPr>
                        <a:t>这里是你开发小组提供的估计。不幸的事，在当前的人员配备环境中，这个项目中的开发小组只有一个人。 无论如何，就你所至，这个系统可以分成分来两个主要的子系统</a:t>
                      </a:r>
                      <a:r>
                        <a:rPr lang="en-US" sz="1200" kern="100" dirty="0">
                          <a:effectLst/>
                        </a:rPr>
                        <a:t>—bug </a:t>
                      </a:r>
                      <a:r>
                        <a:rPr lang="zh-CN" sz="1200" kern="100" dirty="0">
                          <a:effectLst/>
                        </a:rPr>
                        <a:t>管理和</a:t>
                      </a:r>
                      <a:r>
                        <a:rPr lang="en-US" sz="1200" kern="100" dirty="0">
                          <a:effectLst/>
                        </a:rPr>
                        <a:t>bug</a:t>
                      </a:r>
                      <a:r>
                        <a:rPr lang="zh-CN" sz="1200" kern="100" dirty="0">
                          <a:effectLst/>
                        </a:rPr>
                        <a:t>报告系统。</a:t>
                      </a:r>
                    </a:p>
                    <a:p>
                      <a:pPr algn="just">
                        <a:spcAft>
                          <a:spcPts val="0"/>
                        </a:spcAft>
                      </a:pPr>
                      <a:r>
                        <a:rPr lang="en-US" sz="1200" kern="100" dirty="0">
                          <a:effectLst/>
                        </a:rPr>
                        <a:t> </a:t>
                      </a:r>
                      <a:endParaRPr lang="zh-CN" sz="1200" kern="100" dirty="0">
                        <a:effectLst/>
                      </a:endParaRPr>
                    </a:p>
                    <a:p>
                      <a:pPr algn="just">
                        <a:spcAft>
                          <a:spcPts val="0"/>
                        </a:spcAft>
                      </a:pPr>
                      <a:r>
                        <a:rPr lang="zh-CN" sz="1200" kern="100" dirty="0">
                          <a:effectLst/>
                        </a:rPr>
                        <a:t>这两个子系统有三部分组成</a:t>
                      </a:r>
                      <a:r>
                        <a:rPr lang="en-US" sz="1200" kern="100" dirty="0">
                          <a:effectLst/>
                        </a:rPr>
                        <a:t>—</a:t>
                      </a:r>
                      <a:r>
                        <a:rPr lang="zh-CN" sz="1200" kern="100" dirty="0">
                          <a:effectLst/>
                        </a:rPr>
                        <a:t>用户界面、商业规则和数据库本身。下面的估计是对这些较小部分的估计，包括适当的设计、开发和开发院领导单元测试的工作量。</a:t>
                      </a:r>
                    </a:p>
                    <a:p>
                      <a:pPr algn="just">
                        <a:spcAft>
                          <a:spcPts val="0"/>
                        </a:spcAft>
                      </a:pPr>
                      <a:r>
                        <a:rPr lang="en-US" sz="1200" kern="100" dirty="0">
                          <a:effectLst/>
                        </a:rPr>
                        <a:t> </a:t>
                      </a:r>
                      <a:endParaRPr lang="zh-CN" sz="1200" kern="100" dirty="0">
                        <a:effectLst/>
                      </a:endParaRPr>
                    </a:p>
                    <a:p>
                      <a:pPr algn="just">
                        <a:spcAft>
                          <a:spcPts val="0"/>
                        </a:spcAft>
                      </a:pPr>
                      <a:r>
                        <a:rPr lang="zh-CN" sz="1200" kern="100" dirty="0">
                          <a:effectLst/>
                        </a:rPr>
                        <a:t>这里是我的估计：</a:t>
                      </a:r>
                    </a:p>
                    <a:p>
                      <a:pPr algn="just">
                        <a:spcAft>
                          <a:spcPts val="0"/>
                        </a:spcAft>
                      </a:pPr>
                      <a:r>
                        <a:rPr lang="en-US" sz="1200" kern="100" dirty="0">
                          <a:effectLst/>
                        </a:rPr>
                        <a:t> </a:t>
                      </a:r>
                      <a:endParaRPr lang="zh-CN" sz="1200" kern="100" dirty="0">
                        <a:effectLst/>
                      </a:endParaRPr>
                    </a:p>
                    <a:p>
                      <a:pPr marL="342900" lvl="0" indent="-342900" algn="just">
                        <a:spcAft>
                          <a:spcPts val="0"/>
                        </a:spcAft>
                        <a:buFont typeface="Wingdings" panose="05000000000000000000" pitchFamily="2" charset="2"/>
                        <a:buChar char=""/>
                        <a:tabLst>
                          <a:tab pos="266700" algn="l"/>
                        </a:tabLst>
                      </a:pPr>
                      <a:r>
                        <a:rPr lang="zh-CN" sz="1200" kern="100" dirty="0">
                          <a:effectLst/>
                        </a:rPr>
                        <a:t>开发</a:t>
                      </a:r>
                      <a:r>
                        <a:rPr lang="en-US" sz="1200" kern="100" dirty="0">
                          <a:effectLst/>
                        </a:rPr>
                        <a:t>bug</a:t>
                      </a:r>
                      <a:r>
                        <a:rPr lang="zh-CN" sz="1200" kern="100" dirty="0">
                          <a:effectLst/>
                        </a:rPr>
                        <a:t>管理网页：</a:t>
                      </a:r>
                      <a:r>
                        <a:rPr lang="en-US" sz="1200" kern="100" dirty="0">
                          <a:effectLst/>
                        </a:rPr>
                        <a:t>1</a:t>
                      </a:r>
                      <a:r>
                        <a:rPr lang="zh-CN" sz="1200" kern="100" dirty="0">
                          <a:effectLst/>
                        </a:rPr>
                        <a:t>天</a:t>
                      </a:r>
                    </a:p>
                    <a:p>
                      <a:pPr marL="342900" lvl="0" indent="-342900" algn="just">
                        <a:spcAft>
                          <a:spcPts val="0"/>
                        </a:spcAft>
                        <a:buFont typeface="Wingdings" panose="05000000000000000000" pitchFamily="2" charset="2"/>
                        <a:buChar char=""/>
                        <a:tabLst>
                          <a:tab pos="266700" algn="l"/>
                        </a:tabLst>
                      </a:pPr>
                      <a:r>
                        <a:rPr lang="zh-CN" sz="1200" kern="100" dirty="0">
                          <a:effectLst/>
                        </a:rPr>
                        <a:t>开发</a:t>
                      </a:r>
                      <a:r>
                        <a:rPr lang="en-US" sz="1200" kern="100" dirty="0">
                          <a:effectLst/>
                        </a:rPr>
                        <a:t>bug</a:t>
                      </a:r>
                      <a:r>
                        <a:rPr lang="zh-CN" sz="1200" kern="100" dirty="0">
                          <a:effectLst/>
                        </a:rPr>
                        <a:t>报告网页：</a:t>
                      </a:r>
                      <a:r>
                        <a:rPr lang="en-US" sz="1200" kern="100" dirty="0">
                          <a:effectLst/>
                        </a:rPr>
                        <a:t>2</a:t>
                      </a:r>
                      <a:r>
                        <a:rPr lang="zh-CN" sz="1200" kern="100" dirty="0">
                          <a:effectLst/>
                        </a:rPr>
                        <a:t>天</a:t>
                      </a:r>
                    </a:p>
                    <a:p>
                      <a:pPr marL="342900" lvl="0" indent="-342900" algn="just">
                        <a:spcAft>
                          <a:spcPts val="0"/>
                        </a:spcAft>
                        <a:buFont typeface="Wingdings" panose="05000000000000000000" pitchFamily="2" charset="2"/>
                        <a:buChar char=""/>
                        <a:tabLst>
                          <a:tab pos="266700" algn="l"/>
                        </a:tabLst>
                      </a:pPr>
                      <a:r>
                        <a:rPr lang="zh-CN" sz="1200" kern="100" dirty="0">
                          <a:effectLst/>
                        </a:rPr>
                        <a:t>开发</a:t>
                      </a:r>
                      <a:r>
                        <a:rPr lang="en-US" sz="1200" kern="100" dirty="0">
                          <a:effectLst/>
                        </a:rPr>
                        <a:t>bug</a:t>
                      </a:r>
                      <a:r>
                        <a:rPr lang="zh-CN" sz="1200" kern="100" dirty="0">
                          <a:effectLst/>
                        </a:rPr>
                        <a:t>管理应用程序逻辑</a:t>
                      </a:r>
                      <a:r>
                        <a:rPr lang="en-US" sz="1200" kern="100" dirty="0">
                          <a:effectLst/>
                        </a:rPr>
                        <a:t>/</a:t>
                      </a:r>
                      <a:r>
                        <a:rPr lang="zh-CN" sz="1200" kern="100" dirty="0">
                          <a:effectLst/>
                        </a:rPr>
                        <a:t>商务规则：</a:t>
                      </a:r>
                      <a:r>
                        <a:rPr lang="en-US" sz="1200" kern="100" dirty="0">
                          <a:effectLst/>
                        </a:rPr>
                        <a:t>2</a:t>
                      </a:r>
                      <a:r>
                        <a:rPr lang="zh-CN" sz="1200" kern="100" dirty="0">
                          <a:effectLst/>
                        </a:rPr>
                        <a:t>天</a:t>
                      </a:r>
                    </a:p>
                    <a:p>
                      <a:pPr marL="342900" lvl="0" indent="-342900" algn="just">
                        <a:spcAft>
                          <a:spcPts val="0"/>
                        </a:spcAft>
                        <a:buFont typeface="Wingdings" panose="05000000000000000000" pitchFamily="2" charset="2"/>
                        <a:buChar char=""/>
                        <a:tabLst>
                          <a:tab pos="266700" algn="l"/>
                        </a:tabLst>
                      </a:pPr>
                      <a:r>
                        <a:rPr lang="zh-CN" sz="1200" kern="100" dirty="0">
                          <a:effectLst/>
                        </a:rPr>
                        <a:t>开发</a:t>
                      </a:r>
                      <a:r>
                        <a:rPr lang="en-US" sz="1200" kern="100" dirty="0">
                          <a:effectLst/>
                        </a:rPr>
                        <a:t>bug</a:t>
                      </a:r>
                      <a:r>
                        <a:rPr lang="zh-CN" sz="1200" kern="100" dirty="0">
                          <a:effectLst/>
                        </a:rPr>
                        <a:t>报告应用程序逻辑</a:t>
                      </a:r>
                      <a:r>
                        <a:rPr lang="en-US" sz="1200" kern="100" dirty="0">
                          <a:effectLst/>
                        </a:rPr>
                        <a:t>/</a:t>
                      </a:r>
                      <a:r>
                        <a:rPr lang="zh-CN" sz="1200" kern="100" dirty="0">
                          <a:effectLst/>
                        </a:rPr>
                        <a:t>商务规则：</a:t>
                      </a:r>
                      <a:r>
                        <a:rPr lang="en-US" sz="1200" kern="100" dirty="0">
                          <a:effectLst/>
                        </a:rPr>
                        <a:t>3</a:t>
                      </a:r>
                      <a:r>
                        <a:rPr lang="zh-CN" sz="1200" kern="100" dirty="0">
                          <a:effectLst/>
                        </a:rPr>
                        <a:t>天</a:t>
                      </a:r>
                    </a:p>
                    <a:p>
                      <a:pPr marL="342900" lvl="0" indent="-342900" algn="just">
                        <a:spcAft>
                          <a:spcPts val="0"/>
                        </a:spcAft>
                        <a:buFont typeface="Wingdings" panose="05000000000000000000" pitchFamily="2" charset="2"/>
                        <a:buChar char=""/>
                        <a:tabLst>
                          <a:tab pos="266700" algn="l"/>
                        </a:tabLst>
                      </a:pPr>
                      <a:r>
                        <a:rPr lang="zh-CN" sz="1200" kern="100" dirty="0">
                          <a:effectLst/>
                        </a:rPr>
                        <a:t>开发数据库的</a:t>
                      </a:r>
                      <a:r>
                        <a:rPr lang="en-US" sz="1200" kern="100" dirty="0">
                          <a:effectLst/>
                        </a:rPr>
                        <a:t>bug</a:t>
                      </a:r>
                      <a:r>
                        <a:rPr lang="zh-CN" sz="1200" kern="100" dirty="0">
                          <a:effectLst/>
                        </a:rPr>
                        <a:t>管理部分：</a:t>
                      </a:r>
                      <a:r>
                        <a:rPr lang="en-US" sz="1200" kern="100" dirty="0">
                          <a:effectLst/>
                        </a:rPr>
                        <a:t>2</a:t>
                      </a:r>
                      <a:r>
                        <a:rPr lang="zh-CN" sz="1200" kern="100" dirty="0">
                          <a:effectLst/>
                        </a:rPr>
                        <a:t>天</a:t>
                      </a:r>
                    </a:p>
                    <a:p>
                      <a:pPr marL="342900" lvl="0" indent="-342900" algn="just">
                        <a:spcAft>
                          <a:spcPts val="0"/>
                        </a:spcAft>
                        <a:buFont typeface="Wingdings" panose="05000000000000000000" pitchFamily="2" charset="2"/>
                        <a:buChar char=""/>
                        <a:tabLst>
                          <a:tab pos="266700" algn="l"/>
                        </a:tabLst>
                      </a:pPr>
                      <a:r>
                        <a:rPr lang="zh-CN" sz="1200" kern="100" dirty="0">
                          <a:effectLst/>
                        </a:rPr>
                        <a:t>开发数据库的</a:t>
                      </a:r>
                      <a:r>
                        <a:rPr lang="en-US" sz="1200" kern="100" dirty="0">
                          <a:effectLst/>
                        </a:rPr>
                        <a:t>bug</a:t>
                      </a:r>
                      <a:r>
                        <a:rPr lang="zh-CN" sz="1200" kern="100" dirty="0">
                          <a:effectLst/>
                        </a:rPr>
                        <a:t>报告部分：</a:t>
                      </a:r>
                      <a:r>
                        <a:rPr lang="en-US" sz="1200" kern="100" dirty="0">
                          <a:effectLst/>
                        </a:rPr>
                        <a:t>2</a:t>
                      </a:r>
                      <a:r>
                        <a:rPr lang="zh-CN" sz="1200" kern="100" dirty="0">
                          <a:effectLst/>
                        </a:rPr>
                        <a:t>天</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 </a:t>
                      </a:r>
                      <a:endParaRPr lang="zh-CN" sz="1200" kern="100" dirty="0">
                        <a:effectLst/>
                      </a:endParaRPr>
                    </a:p>
                    <a:p>
                      <a:pPr algn="just">
                        <a:spcAft>
                          <a:spcPts val="0"/>
                        </a:spcAft>
                      </a:pPr>
                      <a:r>
                        <a:rPr lang="zh-CN" sz="1200" kern="100" dirty="0">
                          <a:effectLst/>
                        </a:rPr>
                        <a:t>依据这些任务完成的顺序，将进行某些集成测试。测试小组建议我，当你每次完成集成测试时，需要用一天时间</a:t>
                      </a:r>
                    </a:p>
                    <a:p>
                      <a:pPr algn="just">
                        <a:spcAft>
                          <a:spcPts val="0"/>
                        </a:spcAft>
                      </a:pPr>
                      <a:r>
                        <a:rPr lang="en-US" sz="1200" kern="100" dirty="0">
                          <a:effectLst/>
                        </a:rPr>
                        <a:t> </a:t>
                      </a:r>
                      <a:endParaRPr lang="zh-CN" sz="1200" kern="100" dirty="0">
                        <a:effectLst/>
                      </a:endParaRPr>
                    </a:p>
                    <a:p>
                      <a:pPr algn="just">
                        <a:spcAft>
                          <a:spcPts val="0"/>
                        </a:spcAft>
                      </a:pPr>
                      <a:r>
                        <a:rPr lang="zh-CN" sz="1200" kern="100" dirty="0">
                          <a:effectLst/>
                        </a:rPr>
                        <a:t>如果你需要任何说明，请联系我。</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 </a:t>
                      </a:r>
                      <a:endParaRPr lang="zh-CN" sz="1200" kern="100" dirty="0">
                        <a:effectLst/>
                      </a:endParaRPr>
                    </a:p>
                    <a:p>
                      <a:pPr algn="just">
                        <a:spcAft>
                          <a:spcPts val="0"/>
                        </a:spcAft>
                      </a:pPr>
                      <a:r>
                        <a:rPr lang="zh-CN" sz="1200" kern="100" dirty="0">
                          <a:effectLst/>
                        </a:rPr>
                        <a:t>此致</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Scott</a:t>
                      </a:r>
                      <a:endParaRPr lang="zh-CN" sz="1200" kern="100" dirty="0">
                        <a:effectLst/>
                      </a:endParaRPr>
                    </a:p>
                    <a:p>
                      <a:pPr marL="2800350" algn="just">
                        <a:spcAft>
                          <a:spcPts val="0"/>
                        </a:spcAft>
                      </a:pPr>
                      <a:r>
                        <a:rPr lang="zh-CN" sz="1200" kern="100" dirty="0">
                          <a:effectLst/>
                        </a:rPr>
                        <a:t>敬礼</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4822" marR="44822" marT="0" marB="0"/>
                </a:tc>
                <a:extLst>
                  <a:ext uri="{0D108BD9-81ED-4DB2-BD59-A6C34878D82A}">
                    <a16:rowId xmlns:a16="http://schemas.microsoft.com/office/drawing/2014/main" val="754005327"/>
                  </a:ext>
                </a:extLst>
              </a:tr>
            </a:tbl>
          </a:graphicData>
        </a:graphic>
      </p:graphicFrame>
    </p:spTree>
    <p:extLst>
      <p:ext uri="{BB962C8B-B14F-4D97-AF65-F5344CB8AC3E}">
        <p14:creationId xmlns:p14="http://schemas.microsoft.com/office/powerpoint/2010/main" val="272647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03</a:t>
            </a:r>
            <a:endParaRPr lang="zh-CN" altLang="en-US" sz="1000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3447257" y="431393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过程活动</a:t>
            </a:r>
            <a:endParaRPr lang="en-US" altLang="zh-CN" sz="3200" dirty="0" smtClean="0">
              <a:solidFill>
                <a:srgbClr val="C00000"/>
              </a:solidFill>
              <a:latin typeface="微软雅黑" panose="020B0503020204020204" pitchFamily="34" charset="-122"/>
            </a:endParaRPr>
          </a:p>
        </p:txBody>
      </p:sp>
      <p:sp>
        <p:nvSpPr>
          <p:cNvPr id="9" name="TextBox 49"/>
          <p:cNvSpPr txBox="1">
            <a:spLocks noChangeArrowheads="1"/>
          </p:cNvSpPr>
          <p:nvPr/>
        </p:nvSpPr>
        <p:spPr bwMode="auto">
          <a:xfrm>
            <a:off x="1692275" y="4881563"/>
            <a:ext cx="57610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en-US" altLang="zh-CN"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软件描述</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软件设计和实现</a:t>
            </a:r>
            <a:endParaRPr lang="en-US" altLang="zh-CN" sz="1800" dirty="0">
              <a:solidFill>
                <a:srgbClr val="4D4D4D"/>
              </a:solidFill>
              <a:latin typeface="微软雅黑" panose="020B0503020204020204" pitchFamily="34" charset="-122"/>
            </a:endParaRPr>
          </a:p>
          <a:p>
            <a:pPr algn="ctr" eaLnBrk="1" hangingPunct="1">
              <a:lnSpc>
                <a:spcPct val="150000"/>
              </a:lnSpc>
              <a:spcBef>
                <a:spcPct val="0"/>
              </a:spcBef>
              <a:buFontTx/>
              <a:buNone/>
            </a:pPr>
            <a:r>
              <a:rPr lang="en-US" sz="1800" dirty="0">
                <a:solidFill>
                  <a:srgbClr val="4D4D4D"/>
                </a:solidFill>
                <a:latin typeface="微软雅黑" panose="020B0503020204020204" pitchFamily="34" charset="-122"/>
              </a:rPr>
              <a:t>        </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软件有效性验证  </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软件进化</a:t>
            </a:r>
            <a:endParaRPr lang="zh-CN" altLang="en-US" sz="1800" dirty="0">
              <a:solidFill>
                <a:srgbClr val="4D4D4D"/>
              </a:solidFill>
              <a:latin typeface="微软雅黑" panose="020B0503020204020204" pitchFamily="34" charset="-122"/>
            </a:endParaRPr>
          </a:p>
        </p:txBody>
      </p:sp>
    </p:spTree>
    <p:extLst>
      <p:ext uri="{BB962C8B-B14F-4D97-AF65-F5344CB8AC3E}">
        <p14:creationId xmlns:p14="http://schemas.microsoft.com/office/powerpoint/2010/main" val="834476027"/>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par>
                          <p:cTn id="41" fill="hold">
                            <p:stCondLst>
                              <p:cond delay="5651"/>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P spid="9"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12775" y="116632"/>
            <a:ext cx="7881938" cy="473918"/>
          </a:xfrm>
        </p:spPr>
        <p:txBody>
          <a:bodyPr/>
          <a:lstStyle/>
          <a:p>
            <a:pPr eaLnBrk="1" hangingPunct="1"/>
            <a:r>
              <a:rPr lang="zh-CN" altLang="en-US" dirty="0" smtClean="0">
                <a:ea typeface="宋体" panose="02010600030101010101" pitchFamily="2" charset="-122"/>
              </a:rPr>
              <a:t>软件描述</a:t>
            </a:r>
            <a:r>
              <a:rPr lang="en-US" altLang="zh-CN" baseline="50000" dirty="0" smtClean="0">
                <a:solidFill>
                  <a:srgbClr val="FF0000"/>
                </a:solidFill>
              </a:rPr>
              <a:t> </a:t>
            </a:r>
            <a:r>
              <a:rPr lang="en-US" altLang="zh-CN" sz="2409" baseline="50000" dirty="0">
                <a:solidFill>
                  <a:srgbClr val="FF0000"/>
                </a:solidFill>
              </a:rPr>
              <a:t>[7]</a:t>
            </a:r>
            <a:endParaRPr lang="en-GB" altLang="zh-CN" sz="2409" dirty="0">
              <a:ea typeface="宋体" panose="02010600030101010101" pitchFamily="2" charset="-122"/>
            </a:endParaRPr>
          </a:p>
        </p:txBody>
      </p:sp>
      <p:sp>
        <p:nvSpPr>
          <p:cNvPr id="37891" name="Rectangle 3"/>
          <p:cNvSpPr>
            <a:spLocks noGrp="1" noChangeArrowheads="1"/>
          </p:cNvSpPr>
          <p:nvPr>
            <p:ph idx="1"/>
          </p:nvPr>
        </p:nvSpPr>
        <p:spPr bwMode="auto">
          <a:xfrm>
            <a:off x="27050" y="934486"/>
            <a:ext cx="3490995" cy="5472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zh-CN" altLang="en-US" dirty="0" smtClean="0">
                <a:ea typeface="宋体" panose="02010600030101010101" pitchFamily="2" charset="-122"/>
              </a:rPr>
              <a:t>主要是理解并定义系统需要哪些服务以及找出开发和运行期间的约束条件。</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软件需求过程</a:t>
            </a: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软件可行性研究</a:t>
            </a:r>
            <a:r>
              <a:rPr lang="en-GB" altLang="zh-CN" dirty="0" smtClean="0">
                <a:ea typeface="宋体" panose="02010600030101010101" pitchFamily="2" charset="-122"/>
              </a:rPr>
              <a:t>;</a:t>
            </a:r>
          </a:p>
          <a:p>
            <a:pPr lvl="1" eaLnBrk="1" hangingPunct="1"/>
            <a:r>
              <a:rPr lang="zh-CN" altLang="en-US" dirty="0" smtClean="0">
                <a:ea typeface="宋体" panose="02010600030101010101" pitchFamily="2" charset="-122"/>
              </a:rPr>
              <a:t>需求的抽取和分析</a:t>
            </a:r>
            <a:r>
              <a:rPr lang="en-GB" altLang="zh-CN" dirty="0" smtClean="0">
                <a:ea typeface="宋体" panose="02010600030101010101" pitchFamily="2" charset="-122"/>
              </a:rPr>
              <a:t>;</a:t>
            </a:r>
          </a:p>
          <a:p>
            <a:pPr lvl="1" eaLnBrk="1" hangingPunct="1"/>
            <a:r>
              <a:rPr lang="zh-CN" altLang="en-US" dirty="0" smtClean="0">
                <a:ea typeface="宋体" panose="02010600030101010101" pitchFamily="2" charset="-122"/>
              </a:rPr>
              <a:t>需求描述</a:t>
            </a:r>
            <a:r>
              <a:rPr lang="en-GB" altLang="zh-CN" dirty="0" smtClean="0">
                <a:ea typeface="宋体" panose="02010600030101010101" pitchFamily="2" charset="-122"/>
              </a:rPr>
              <a:t>;</a:t>
            </a:r>
          </a:p>
          <a:p>
            <a:pPr lvl="1" eaLnBrk="1" hangingPunct="1"/>
            <a:r>
              <a:rPr lang="zh-CN" altLang="en-US" dirty="0" smtClean="0">
                <a:ea typeface="宋体" panose="02010600030101010101" pitchFamily="2" charset="-122"/>
              </a:rPr>
              <a:t>需求有效性验证</a:t>
            </a:r>
            <a:r>
              <a:rPr lang="en-GB" altLang="zh-CN" dirty="0" smtClean="0">
                <a:ea typeface="宋体" panose="02010600030101010101" pitchFamily="2" charset="-122"/>
              </a:rPr>
              <a:t>.</a:t>
            </a:r>
          </a:p>
        </p:txBody>
      </p:sp>
      <p:cxnSp>
        <p:nvCxnSpPr>
          <p:cNvPr id="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7"/>
          <p:cNvGrpSpPr>
            <a:grpSpLocks noChangeAspect="1"/>
          </p:cNvGrpSpPr>
          <p:nvPr/>
        </p:nvGrpSpPr>
        <p:grpSpPr bwMode="auto">
          <a:xfrm>
            <a:off x="2700760" y="2938362"/>
            <a:ext cx="6444828" cy="3363395"/>
            <a:chOff x="480" y="1248"/>
            <a:chExt cx="4800" cy="2505"/>
          </a:xfrm>
        </p:grpSpPr>
        <p:sp>
          <p:nvSpPr>
            <p:cNvPr id="9" name="AutoShape 6"/>
            <p:cNvSpPr>
              <a:spLocks noChangeAspect="1" noChangeArrowheads="1" noTextEdit="1"/>
            </p:cNvSpPr>
            <p:nvPr/>
          </p:nvSpPr>
          <p:spPr bwMode="auto">
            <a:xfrm>
              <a:off x="480" y="1248"/>
              <a:ext cx="4800" cy="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Rectangle 8"/>
            <p:cNvSpPr>
              <a:spLocks noChangeArrowheads="1"/>
            </p:cNvSpPr>
            <p:nvPr/>
          </p:nvSpPr>
          <p:spPr bwMode="auto">
            <a:xfrm>
              <a:off x="480" y="1248"/>
              <a:ext cx="4800" cy="2505"/>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1" name="Freeform 9"/>
            <p:cNvSpPr>
              <a:spLocks/>
            </p:cNvSpPr>
            <p:nvPr/>
          </p:nvSpPr>
          <p:spPr bwMode="auto">
            <a:xfrm>
              <a:off x="540" y="1338"/>
              <a:ext cx="930" cy="390"/>
            </a:xfrm>
            <a:custGeom>
              <a:avLst/>
              <a:gdLst>
                <a:gd name="T0" fmla="*/ 180 w 930"/>
                <a:gd name="T1" fmla="*/ 0 h 390"/>
                <a:gd name="T2" fmla="*/ 750 w 930"/>
                <a:gd name="T3" fmla="*/ 0 h 390"/>
                <a:gd name="T4" fmla="*/ 825 w 930"/>
                <a:gd name="T5" fmla="*/ 15 h 390"/>
                <a:gd name="T6" fmla="*/ 870 w 930"/>
                <a:gd name="T7" fmla="*/ 60 h 390"/>
                <a:gd name="T8" fmla="*/ 915 w 930"/>
                <a:gd name="T9" fmla="*/ 120 h 390"/>
                <a:gd name="T10" fmla="*/ 930 w 930"/>
                <a:gd name="T11" fmla="*/ 195 h 390"/>
                <a:gd name="T12" fmla="*/ 930 w 930"/>
                <a:gd name="T13" fmla="*/ 195 h 390"/>
                <a:gd name="T14" fmla="*/ 915 w 930"/>
                <a:gd name="T15" fmla="*/ 270 h 390"/>
                <a:gd name="T16" fmla="*/ 870 w 930"/>
                <a:gd name="T17" fmla="*/ 330 h 390"/>
                <a:gd name="T18" fmla="*/ 825 w 930"/>
                <a:gd name="T19" fmla="*/ 375 h 390"/>
                <a:gd name="T20" fmla="*/ 750 w 930"/>
                <a:gd name="T21" fmla="*/ 390 h 390"/>
                <a:gd name="T22" fmla="*/ 180 w 930"/>
                <a:gd name="T23" fmla="*/ 390 h 390"/>
                <a:gd name="T24" fmla="*/ 105 w 930"/>
                <a:gd name="T25" fmla="*/ 375 h 390"/>
                <a:gd name="T26" fmla="*/ 45 w 930"/>
                <a:gd name="T27" fmla="*/ 330 h 390"/>
                <a:gd name="T28" fmla="*/ 15 w 930"/>
                <a:gd name="T29" fmla="*/ 270 h 390"/>
                <a:gd name="T30" fmla="*/ 0 w 930"/>
                <a:gd name="T31" fmla="*/ 195 h 390"/>
                <a:gd name="T32" fmla="*/ 0 w 930"/>
                <a:gd name="T33" fmla="*/ 195 h 390"/>
                <a:gd name="T34" fmla="*/ 15 w 930"/>
                <a:gd name="T35" fmla="*/ 120 h 390"/>
                <a:gd name="T36" fmla="*/ 45 w 930"/>
                <a:gd name="T37" fmla="*/ 60 h 390"/>
                <a:gd name="T38" fmla="*/ 105 w 930"/>
                <a:gd name="T39" fmla="*/ 15 h 390"/>
                <a:gd name="T40" fmla="*/ 180 w 930"/>
                <a:gd name="T41" fmla="*/ 0 h 3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0"/>
                <a:gd name="T64" fmla="*/ 0 h 390"/>
                <a:gd name="T65" fmla="*/ 930 w 930"/>
                <a:gd name="T66" fmla="*/ 390 h 3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0" h="390">
                  <a:moveTo>
                    <a:pt x="180" y="0"/>
                  </a:moveTo>
                  <a:lnTo>
                    <a:pt x="750" y="0"/>
                  </a:lnTo>
                  <a:lnTo>
                    <a:pt x="825" y="15"/>
                  </a:lnTo>
                  <a:lnTo>
                    <a:pt x="870" y="60"/>
                  </a:lnTo>
                  <a:lnTo>
                    <a:pt x="915" y="120"/>
                  </a:lnTo>
                  <a:lnTo>
                    <a:pt x="930" y="195"/>
                  </a:lnTo>
                  <a:lnTo>
                    <a:pt x="915" y="270"/>
                  </a:lnTo>
                  <a:lnTo>
                    <a:pt x="870" y="330"/>
                  </a:lnTo>
                  <a:lnTo>
                    <a:pt x="825" y="375"/>
                  </a:lnTo>
                  <a:lnTo>
                    <a:pt x="750" y="390"/>
                  </a:lnTo>
                  <a:lnTo>
                    <a:pt x="180" y="390"/>
                  </a:lnTo>
                  <a:lnTo>
                    <a:pt x="105" y="375"/>
                  </a:lnTo>
                  <a:lnTo>
                    <a:pt x="45" y="330"/>
                  </a:lnTo>
                  <a:lnTo>
                    <a:pt x="15" y="270"/>
                  </a:lnTo>
                  <a:lnTo>
                    <a:pt x="0" y="195"/>
                  </a:lnTo>
                  <a:lnTo>
                    <a:pt x="15" y="120"/>
                  </a:lnTo>
                  <a:lnTo>
                    <a:pt x="45" y="60"/>
                  </a:lnTo>
                  <a:lnTo>
                    <a:pt x="105" y="15"/>
                  </a:lnTo>
                  <a:lnTo>
                    <a:pt x="180"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
            <p:cNvSpPr>
              <a:spLocks/>
            </p:cNvSpPr>
            <p:nvPr/>
          </p:nvSpPr>
          <p:spPr bwMode="auto">
            <a:xfrm>
              <a:off x="540" y="1338"/>
              <a:ext cx="930" cy="390"/>
            </a:xfrm>
            <a:custGeom>
              <a:avLst/>
              <a:gdLst>
                <a:gd name="T0" fmla="*/ 180 w 930"/>
                <a:gd name="T1" fmla="*/ 0 h 390"/>
                <a:gd name="T2" fmla="*/ 750 w 930"/>
                <a:gd name="T3" fmla="*/ 0 h 390"/>
                <a:gd name="T4" fmla="*/ 825 w 930"/>
                <a:gd name="T5" fmla="*/ 15 h 390"/>
                <a:gd name="T6" fmla="*/ 870 w 930"/>
                <a:gd name="T7" fmla="*/ 60 h 390"/>
                <a:gd name="T8" fmla="*/ 915 w 930"/>
                <a:gd name="T9" fmla="*/ 120 h 390"/>
                <a:gd name="T10" fmla="*/ 930 w 930"/>
                <a:gd name="T11" fmla="*/ 195 h 390"/>
                <a:gd name="T12" fmla="*/ 915 w 930"/>
                <a:gd name="T13" fmla="*/ 270 h 390"/>
                <a:gd name="T14" fmla="*/ 870 w 930"/>
                <a:gd name="T15" fmla="*/ 330 h 390"/>
                <a:gd name="T16" fmla="*/ 825 w 930"/>
                <a:gd name="T17" fmla="*/ 375 h 390"/>
                <a:gd name="T18" fmla="*/ 750 w 930"/>
                <a:gd name="T19" fmla="*/ 390 h 390"/>
                <a:gd name="T20" fmla="*/ 180 w 930"/>
                <a:gd name="T21" fmla="*/ 390 h 390"/>
                <a:gd name="T22" fmla="*/ 105 w 930"/>
                <a:gd name="T23" fmla="*/ 375 h 390"/>
                <a:gd name="T24" fmla="*/ 45 w 930"/>
                <a:gd name="T25" fmla="*/ 330 h 390"/>
                <a:gd name="T26" fmla="*/ 15 w 930"/>
                <a:gd name="T27" fmla="*/ 270 h 390"/>
                <a:gd name="T28" fmla="*/ 0 w 930"/>
                <a:gd name="T29" fmla="*/ 195 h 390"/>
                <a:gd name="T30" fmla="*/ 15 w 930"/>
                <a:gd name="T31" fmla="*/ 120 h 390"/>
                <a:gd name="T32" fmla="*/ 45 w 930"/>
                <a:gd name="T33" fmla="*/ 60 h 390"/>
                <a:gd name="T34" fmla="*/ 105 w 930"/>
                <a:gd name="T35" fmla="*/ 15 h 390"/>
                <a:gd name="T36" fmla="*/ 180 w 930"/>
                <a:gd name="T37" fmla="*/ 0 h 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30"/>
                <a:gd name="T58" fmla="*/ 0 h 390"/>
                <a:gd name="T59" fmla="*/ 930 w 930"/>
                <a:gd name="T60" fmla="*/ 390 h 3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30" h="390">
                  <a:moveTo>
                    <a:pt x="180" y="0"/>
                  </a:moveTo>
                  <a:lnTo>
                    <a:pt x="750" y="0"/>
                  </a:lnTo>
                  <a:lnTo>
                    <a:pt x="825" y="15"/>
                  </a:lnTo>
                  <a:lnTo>
                    <a:pt x="870" y="60"/>
                  </a:lnTo>
                  <a:lnTo>
                    <a:pt x="915" y="120"/>
                  </a:lnTo>
                  <a:lnTo>
                    <a:pt x="930" y="195"/>
                  </a:lnTo>
                  <a:lnTo>
                    <a:pt x="915" y="270"/>
                  </a:lnTo>
                  <a:lnTo>
                    <a:pt x="870" y="330"/>
                  </a:lnTo>
                  <a:lnTo>
                    <a:pt x="825" y="375"/>
                  </a:lnTo>
                  <a:lnTo>
                    <a:pt x="750" y="390"/>
                  </a:lnTo>
                  <a:lnTo>
                    <a:pt x="180" y="390"/>
                  </a:lnTo>
                  <a:lnTo>
                    <a:pt x="105" y="375"/>
                  </a:lnTo>
                  <a:lnTo>
                    <a:pt x="45" y="330"/>
                  </a:lnTo>
                  <a:lnTo>
                    <a:pt x="15" y="270"/>
                  </a:lnTo>
                  <a:lnTo>
                    <a:pt x="0" y="195"/>
                  </a:lnTo>
                  <a:lnTo>
                    <a:pt x="15" y="120"/>
                  </a:lnTo>
                  <a:lnTo>
                    <a:pt x="45" y="60"/>
                  </a:lnTo>
                  <a:lnTo>
                    <a:pt x="105" y="15"/>
                  </a:lnTo>
                  <a:lnTo>
                    <a:pt x="180" y="0"/>
                  </a:lnTo>
                  <a:close/>
                </a:path>
              </a:pathLst>
            </a:custGeom>
            <a:noFill/>
            <a:ln w="15">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1"/>
            <p:cNvSpPr>
              <a:spLocks/>
            </p:cNvSpPr>
            <p:nvPr/>
          </p:nvSpPr>
          <p:spPr bwMode="auto">
            <a:xfrm>
              <a:off x="1770" y="1293"/>
              <a:ext cx="1065" cy="495"/>
            </a:xfrm>
            <a:custGeom>
              <a:avLst/>
              <a:gdLst>
                <a:gd name="T0" fmla="*/ 180 w 1065"/>
                <a:gd name="T1" fmla="*/ 0 h 495"/>
                <a:gd name="T2" fmla="*/ 885 w 1065"/>
                <a:gd name="T3" fmla="*/ 0 h 495"/>
                <a:gd name="T4" fmla="*/ 960 w 1065"/>
                <a:gd name="T5" fmla="*/ 15 h 495"/>
                <a:gd name="T6" fmla="*/ 1020 w 1065"/>
                <a:gd name="T7" fmla="*/ 60 h 495"/>
                <a:gd name="T8" fmla="*/ 1050 w 1065"/>
                <a:gd name="T9" fmla="*/ 120 h 495"/>
                <a:gd name="T10" fmla="*/ 1065 w 1065"/>
                <a:gd name="T11" fmla="*/ 195 h 495"/>
                <a:gd name="T12" fmla="*/ 1065 w 1065"/>
                <a:gd name="T13" fmla="*/ 300 h 495"/>
                <a:gd name="T14" fmla="*/ 1050 w 1065"/>
                <a:gd name="T15" fmla="*/ 375 h 495"/>
                <a:gd name="T16" fmla="*/ 1020 w 1065"/>
                <a:gd name="T17" fmla="*/ 435 h 495"/>
                <a:gd name="T18" fmla="*/ 960 w 1065"/>
                <a:gd name="T19" fmla="*/ 480 h 495"/>
                <a:gd name="T20" fmla="*/ 885 w 1065"/>
                <a:gd name="T21" fmla="*/ 495 h 495"/>
                <a:gd name="T22" fmla="*/ 180 w 1065"/>
                <a:gd name="T23" fmla="*/ 495 h 495"/>
                <a:gd name="T24" fmla="*/ 105 w 1065"/>
                <a:gd name="T25" fmla="*/ 480 h 495"/>
                <a:gd name="T26" fmla="*/ 60 w 1065"/>
                <a:gd name="T27" fmla="*/ 435 h 495"/>
                <a:gd name="T28" fmla="*/ 15 w 1065"/>
                <a:gd name="T29" fmla="*/ 375 h 495"/>
                <a:gd name="T30" fmla="*/ 0 w 1065"/>
                <a:gd name="T31" fmla="*/ 300 h 495"/>
                <a:gd name="T32" fmla="*/ 0 w 1065"/>
                <a:gd name="T33" fmla="*/ 195 h 495"/>
                <a:gd name="T34" fmla="*/ 15 w 1065"/>
                <a:gd name="T35" fmla="*/ 120 h 495"/>
                <a:gd name="T36" fmla="*/ 60 w 1065"/>
                <a:gd name="T37" fmla="*/ 60 h 495"/>
                <a:gd name="T38" fmla="*/ 105 w 1065"/>
                <a:gd name="T39" fmla="*/ 15 h 495"/>
                <a:gd name="T40" fmla="*/ 180 w 1065"/>
                <a:gd name="T41" fmla="*/ 0 h 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65"/>
                <a:gd name="T64" fmla="*/ 0 h 495"/>
                <a:gd name="T65" fmla="*/ 1065 w 1065"/>
                <a:gd name="T66" fmla="*/ 495 h 4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65" h="495">
                  <a:moveTo>
                    <a:pt x="180" y="0"/>
                  </a:moveTo>
                  <a:lnTo>
                    <a:pt x="885" y="0"/>
                  </a:lnTo>
                  <a:lnTo>
                    <a:pt x="960" y="15"/>
                  </a:lnTo>
                  <a:lnTo>
                    <a:pt x="1020" y="60"/>
                  </a:lnTo>
                  <a:lnTo>
                    <a:pt x="1050" y="120"/>
                  </a:lnTo>
                  <a:lnTo>
                    <a:pt x="1065" y="195"/>
                  </a:lnTo>
                  <a:lnTo>
                    <a:pt x="1065" y="300"/>
                  </a:lnTo>
                  <a:lnTo>
                    <a:pt x="1050" y="375"/>
                  </a:lnTo>
                  <a:lnTo>
                    <a:pt x="1020" y="435"/>
                  </a:lnTo>
                  <a:lnTo>
                    <a:pt x="960" y="480"/>
                  </a:lnTo>
                  <a:lnTo>
                    <a:pt x="885" y="495"/>
                  </a:lnTo>
                  <a:lnTo>
                    <a:pt x="180" y="495"/>
                  </a:lnTo>
                  <a:lnTo>
                    <a:pt x="105" y="480"/>
                  </a:lnTo>
                  <a:lnTo>
                    <a:pt x="60" y="435"/>
                  </a:lnTo>
                  <a:lnTo>
                    <a:pt x="15" y="375"/>
                  </a:lnTo>
                  <a:lnTo>
                    <a:pt x="0" y="300"/>
                  </a:lnTo>
                  <a:lnTo>
                    <a:pt x="0" y="195"/>
                  </a:lnTo>
                  <a:lnTo>
                    <a:pt x="15" y="120"/>
                  </a:lnTo>
                  <a:lnTo>
                    <a:pt x="60" y="60"/>
                  </a:lnTo>
                  <a:lnTo>
                    <a:pt x="105" y="15"/>
                  </a:lnTo>
                  <a:lnTo>
                    <a:pt x="180" y="0"/>
                  </a:lnTo>
                  <a:close/>
                </a:path>
              </a:pathLst>
            </a:custGeom>
            <a:solidFill>
              <a:srgbClr val="00AFE9"/>
            </a:solidFill>
            <a:ln w="15">
              <a:solidFill>
                <a:srgbClr val="00AFE9"/>
              </a:solidFill>
              <a:round/>
              <a:headEnd/>
              <a:tailEnd/>
            </a:ln>
          </p:spPr>
          <p:txBody>
            <a:bodyPr/>
            <a:lstStyle/>
            <a:p>
              <a:endParaRPr lang="zh-CN" altLang="en-US"/>
            </a:p>
          </p:txBody>
        </p:sp>
        <p:sp>
          <p:nvSpPr>
            <p:cNvPr id="14" name="Freeform 12"/>
            <p:cNvSpPr>
              <a:spLocks/>
            </p:cNvSpPr>
            <p:nvPr/>
          </p:nvSpPr>
          <p:spPr bwMode="auto">
            <a:xfrm>
              <a:off x="3000" y="1728"/>
              <a:ext cx="1050" cy="375"/>
            </a:xfrm>
            <a:custGeom>
              <a:avLst/>
              <a:gdLst>
                <a:gd name="T0" fmla="*/ 165 w 1050"/>
                <a:gd name="T1" fmla="*/ 0 h 375"/>
                <a:gd name="T2" fmla="*/ 870 w 1050"/>
                <a:gd name="T3" fmla="*/ 0 h 375"/>
                <a:gd name="T4" fmla="*/ 945 w 1050"/>
                <a:gd name="T5" fmla="*/ 15 h 375"/>
                <a:gd name="T6" fmla="*/ 1005 w 1050"/>
                <a:gd name="T7" fmla="*/ 60 h 375"/>
                <a:gd name="T8" fmla="*/ 1035 w 1050"/>
                <a:gd name="T9" fmla="*/ 120 h 375"/>
                <a:gd name="T10" fmla="*/ 1050 w 1050"/>
                <a:gd name="T11" fmla="*/ 195 h 375"/>
                <a:gd name="T12" fmla="*/ 1050 w 1050"/>
                <a:gd name="T13" fmla="*/ 195 h 375"/>
                <a:gd name="T14" fmla="*/ 1035 w 1050"/>
                <a:gd name="T15" fmla="*/ 270 h 375"/>
                <a:gd name="T16" fmla="*/ 1005 w 1050"/>
                <a:gd name="T17" fmla="*/ 330 h 375"/>
                <a:gd name="T18" fmla="*/ 945 w 1050"/>
                <a:gd name="T19" fmla="*/ 360 h 375"/>
                <a:gd name="T20" fmla="*/ 870 w 1050"/>
                <a:gd name="T21" fmla="*/ 375 h 375"/>
                <a:gd name="T22" fmla="*/ 165 w 1050"/>
                <a:gd name="T23" fmla="*/ 375 h 375"/>
                <a:gd name="T24" fmla="*/ 105 w 1050"/>
                <a:gd name="T25" fmla="*/ 360 h 375"/>
                <a:gd name="T26" fmla="*/ 45 w 1050"/>
                <a:gd name="T27" fmla="*/ 330 h 375"/>
                <a:gd name="T28" fmla="*/ 0 w 1050"/>
                <a:gd name="T29" fmla="*/ 270 h 375"/>
                <a:gd name="T30" fmla="*/ 0 w 1050"/>
                <a:gd name="T31" fmla="*/ 195 h 375"/>
                <a:gd name="T32" fmla="*/ 0 w 1050"/>
                <a:gd name="T33" fmla="*/ 195 h 375"/>
                <a:gd name="T34" fmla="*/ 0 w 1050"/>
                <a:gd name="T35" fmla="*/ 120 h 375"/>
                <a:gd name="T36" fmla="*/ 45 w 1050"/>
                <a:gd name="T37" fmla="*/ 60 h 375"/>
                <a:gd name="T38" fmla="*/ 105 w 1050"/>
                <a:gd name="T39" fmla="*/ 15 h 375"/>
                <a:gd name="T40" fmla="*/ 165 w 1050"/>
                <a:gd name="T41" fmla="*/ 0 h 3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0"/>
                <a:gd name="T64" fmla="*/ 0 h 375"/>
                <a:gd name="T65" fmla="*/ 1050 w 1050"/>
                <a:gd name="T66" fmla="*/ 375 h 3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0" h="375">
                  <a:moveTo>
                    <a:pt x="165" y="0"/>
                  </a:moveTo>
                  <a:lnTo>
                    <a:pt x="870" y="0"/>
                  </a:lnTo>
                  <a:lnTo>
                    <a:pt x="945" y="15"/>
                  </a:lnTo>
                  <a:lnTo>
                    <a:pt x="1005" y="60"/>
                  </a:lnTo>
                  <a:lnTo>
                    <a:pt x="1035" y="120"/>
                  </a:lnTo>
                  <a:lnTo>
                    <a:pt x="1050" y="195"/>
                  </a:lnTo>
                  <a:lnTo>
                    <a:pt x="1035" y="270"/>
                  </a:lnTo>
                  <a:lnTo>
                    <a:pt x="1005" y="330"/>
                  </a:lnTo>
                  <a:lnTo>
                    <a:pt x="945" y="360"/>
                  </a:lnTo>
                  <a:lnTo>
                    <a:pt x="870" y="375"/>
                  </a:lnTo>
                  <a:lnTo>
                    <a:pt x="165" y="375"/>
                  </a:lnTo>
                  <a:lnTo>
                    <a:pt x="105" y="360"/>
                  </a:lnTo>
                  <a:lnTo>
                    <a:pt x="45" y="330"/>
                  </a:lnTo>
                  <a:lnTo>
                    <a:pt x="0" y="270"/>
                  </a:lnTo>
                  <a:lnTo>
                    <a:pt x="0" y="195"/>
                  </a:lnTo>
                  <a:lnTo>
                    <a:pt x="0" y="120"/>
                  </a:lnTo>
                  <a:lnTo>
                    <a:pt x="45" y="60"/>
                  </a:lnTo>
                  <a:lnTo>
                    <a:pt x="105" y="15"/>
                  </a:lnTo>
                  <a:lnTo>
                    <a:pt x="165"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3"/>
            <p:cNvSpPr>
              <a:spLocks/>
            </p:cNvSpPr>
            <p:nvPr/>
          </p:nvSpPr>
          <p:spPr bwMode="auto">
            <a:xfrm>
              <a:off x="3000" y="1728"/>
              <a:ext cx="1050" cy="375"/>
            </a:xfrm>
            <a:custGeom>
              <a:avLst/>
              <a:gdLst>
                <a:gd name="T0" fmla="*/ 165 w 1050"/>
                <a:gd name="T1" fmla="*/ 0 h 375"/>
                <a:gd name="T2" fmla="*/ 870 w 1050"/>
                <a:gd name="T3" fmla="*/ 0 h 375"/>
                <a:gd name="T4" fmla="*/ 945 w 1050"/>
                <a:gd name="T5" fmla="*/ 15 h 375"/>
                <a:gd name="T6" fmla="*/ 1005 w 1050"/>
                <a:gd name="T7" fmla="*/ 60 h 375"/>
                <a:gd name="T8" fmla="*/ 1035 w 1050"/>
                <a:gd name="T9" fmla="*/ 120 h 375"/>
                <a:gd name="T10" fmla="*/ 1050 w 1050"/>
                <a:gd name="T11" fmla="*/ 195 h 375"/>
                <a:gd name="T12" fmla="*/ 1035 w 1050"/>
                <a:gd name="T13" fmla="*/ 270 h 375"/>
                <a:gd name="T14" fmla="*/ 1005 w 1050"/>
                <a:gd name="T15" fmla="*/ 330 h 375"/>
                <a:gd name="T16" fmla="*/ 945 w 1050"/>
                <a:gd name="T17" fmla="*/ 360 h 375"/>
                <a:gd name="T18" fmla="*/ 870 w 1050"/>
                <a:gd name="T19" fmla="*/ 375 h 375"/>
                <a:gd name="T20" fmla="*/ 165 w 1050"/>
                <a:gd name="T21" fmla="*/ 375 h 375"/>
                <a:gd name="T22" fmla="*/ 105 w 1050"/>
                <a:gd name="T23" fmla="*/ 360 h 375"/>
                <a:gd name="T24" fmla="*/ 45 w 1050"/>
                <a:gd name="T25" fmla="*/ 330 h 375"/>
                <a:gd name="T26" fmla="*/ 0 w 1050"/>
                <a:gd name="T27" fmla="*/ 270 h 375"/>
                <a:gd name="T28" fmla="*/ 0 w 1050"/>
                <a:gd name="T29" fmla="*/ 195 h 375"/>
                <a:gd name="T30" fmla="*/ 0 w 1050"/>
                <a:gd name="T31" fmla="*/ 120 h 375"/>
                <a:gd name="T32" fmla="*/ 45 w 1050"/>
                <a:gd name="T33" fmla="*/ 60 h 375"/>
                <a:gd name="T34" fmla="*/ 105 w 1050"/>
                <a:gd name="T35" fmla="*/ 15 h 375"/>
                <a:gd name="T36" fmla="*/ 165 w 1050"/>
                <a:gd name="T37" fmla="*/ 0 h 3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0"/>
                <a:gd name="T58" fmla="*/ 0 h 375"/>
                <a:gd name="T59" fmla="*/ 1050 w 1050"/>
                <a:gd name="T60" fmla="*/ 375 h 3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0" h="375">
                  <a:moveTo>
                    <a:pt x="165" y="0"/>
                  </a:moveTo>
                  <a:lnTo>
                    <a:pt x="870" y="0"/>
                  </a:lnTo>
                  <a:lnTo>
                    <a:pt x="945" y="15"/>
                  </a:lnTo>
                  <a:lnTo>
                    <a:pt x="1005" y="60"/>
                  </a:lnTo>
                  <a:lnTo>
                    <a:pt x="1035" y="120"/>
                  </a:lnTo>
                  <a:lnTo>
                    <a:pt x="1050" y="195"/>
                  </a:lnTo>
                  <a:lnTo>
                    <a:pt x="1035" y="270"/>
                  </a:lnTo>
                  <a:lnTo>
                    <a:pt x="1005" y="330"/>
                  </a:lnTo>
                  <a:lnTo>
                    <a:pt x="945" y="360"/>
                  </a:lnTo>
                  <a:lnTo>
                    <a:pt x="870" y="375"/>
                  </a:lnTo>
                  <a:lnTo>
                    <a:pt x="165" y="375"/>
                  </a:lnTo>
                  <a:lnTo>
                    <a:pt x="105" y="360"/>
                  </a:lnTo>
                  <a:lnTo>
                    <a:pt x="45" y="330"/>
                  </a:lnTo>
                  <a:lnTo>
                    <a:pt x="0" y="270"/>
                  </a:lnTo>
                  <a:lnTo>
                    <a:pt x="0" y="195"/>
                  </a:lnTo>
                  <a:lnTo>
                    <a:pt x="0" y="120"/>
                  </a:lnTo>
                  <a:lnTo>
                    <a:pt x="45" y="60"/>
                  </a:lnTo>
                  <a:lnTo>
                    <a:pt x="105" y="15"/>
                  </a:lnTo>
                  <a:lnTo>
                    <a:pt x="165" y="0"/>
                  </a:lnTo>
                  <a:close/>
                </a:path>
              </a:pathLst>
            </a:custGeom>
            <a:noFill/>
            <a:ln w="15">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14"/>
            <p:cNvSpPr>
              <a:spLocks/>
            </p:cNvSpPr>
            <p:nvPr/>
          </p:nvSpPr>
          <p:spPr bwMode="auto">
            <a:xfrm>
              <a:off x="4215" y="2103"/>
              <a:ext cx="1050" cy="390"/>
            </a:xfrm>
            <a:custGeom>
              <a:avLst/>
              <a:gdLst>
                <a:gd name="T0" fmla="*/ 180 w 1050"/>
                <a:gd name="T1" fmla="*/ 0 h 390"/>
                <a:gd name="T2" fmla="*/ 885 w 1050"/>
                <a:gd name="T3" fmla="*/ 0 h 390"/>
                <a:gd name="T4" fmla="*/ 945 w 1050"/>
                <a:gd name="T5" fmla="*/ 15 h 390"/>
                <a:gd name="T6" fmla="*/ 1005 w 1050"/>
                <a:gd name="T7" fmla="*/ 60 h 390"/>
                <a:gd name="T8" fmla="*/ 1050 w 1050"/>
                <a:gd name="T9" fmla="*/ 120 h 390"/>
                <a:gd name="T10" fmla="*/ 1050 w 1050"/>
                <a:gd name="T11" fmla="*/ 195 h 390"/>
                <a:gd name="T12" fmla="*/ 1050 w 1050"/>
                <a:gd name="T13" fmla="*/ 270 h 390"/>
                <a:gd name="T14" fmla="*/ 1005 w 1050"/>
                <a:gd name="T15" fmla="*/ 330 h 390"/>
                <a:gd name="T16" fmla="*/ 945 w 1050"/>
                <a:gd name="T17" fmla="*/ 375 h 390"/>
                <a:gd name="T18" fmla="*/ 885 w 1050"/>
                <a:gd name="T19" fmla="*/ 390 h 390"/>
                <a:gd name="T20" fmla="*/ 180 w 1050"/>
                <a:gd name="T21" fmla="*/ 390 h 390"/>
                <a:gd name="T22" fmla="*/ 105 w 1050"/>
                <a:gd name="T23" fmla="*/ 375 h 390"/>
                <a:gd name="T24" fmla="*/ 45 w 1050"/>
                <a:gd name="T25" fmla="*/ 330 h 390"/>
                <a:gd name="T26" fmla="*/ 15 w 1050"/>
                <a:gd name="T27" fmla="*/ 270 h 390"/>
                <a:gd name="T28" fmla="*/ 0 w 1050"/>
                <a:gd name="T29" fmla="*/ 195 h 390"/>
                <a:gd name="T30" fmla="*/ 15 w 1050"/>
                <a:gd name="T31" fmla="*/ 120 h 390"/>
                <a:gd name="T32" fmla="*/ 45 w 1050"/>
                <a:gd name="T33" fmla="*/ 60 h 390"/>
                <a:gd name="T34" fmla="*/ 105 w 1050"/>
                <a:gd name="T35" fmla="*/ 15 h 390"/>
                <a:gd name="T36" fmla="*/ 180 w 1050"/>
                <a:gd name="T37" fmla="*/ 0 h 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0"/>
                <a:gd name="T58" fmla="*/ 0 h 390"/>
                <a:gd name="T59" fmla="*/ 1050 w 1050"/>
                <a:gd name="T60" fmla="*/ 390 h 3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0" h="390">
                  <a:moveTo>
                    <a:pt x="180" y="0"/>
                  </a:moveTo>
                  <a:lnTo>
                    <a:pt x="885" y="0"/>
                  </a:lnTo>
                  <a:lnTo>
                    <a:pt x="945" y="15"/>
                  </a:lnTo>
                  <a:lnTo>
                    <a:pt x="1005" y="60"/>
                  </a:lnTo>
                  <a:lnTo>
                    <a:pt x="1050" y="120"/>
                  </a:lnTo>
                  <a:lnTo>
                    <a:pt x="1050" y="195"/>
                  </a:lnTo>
                  <a:lnTo>
                    <a:pt x="1050" y="270"/>
                  </a:lnTo>
                  <a:lnTo>
                    <a:pt x="1005" y="330"/>
                  </a:lnTo>
                  <a:lnTo>
                    <a:pt x="945" y="375"/>
                  </a:lnTo>
                  <a:lnTo>
                    <a:pt x="885" y="390"/>
                  </a:lnTo>
                  <a:lnTo>
                    <a:pt x="180" y="390"/>
                  </a:lnTo>
                  <a:lnTo>
                    <a:pt x="105" y="375"/>
                  </a:lnTo>
                  <a:lnTo>
                    <a:pt x="45" y="330"/>
                  </a:lnTo>
                  <a:lnTo>
                    <a:pt x="15" y="270"/>
                  </a:lnTo>
                  <a:lnTo>
                    <a:pt x="0" y="195"/>
                  </a:lnTo>
                  <a:lnTo>
                    <a:pt x="15" y="120"/>
                  </a:lnTo>
                  <a:lnTo>
                    <a:pt x="45" y="60"/>
                  </a:lnTo>
                  <a:lnTo>
                    <a:pt x="105" y="15"/>
                  </a:lnTo>
                  <a:lnTo>
                    <a:pt x="180" y="0"/>
                  </a:lnTo>
                  <a:close/>
                </a:path>
              </a:pathLst>
            </a:custGeom>
            <a:solidFill>
              <a:srgbClr val="00AFE9"/>
            </a:solidFill>
            <a:ln w="15">
              <a:solidFill>
                <a:srgbClr val="00AFE9"/>
              </a:solidFill>
              <a:round/>
              <a:headEnd/>
              <a:tailEnd/>
            </a:ln>
          </p:spPr>
          <p:txBody>
            <a:bodyPr/>
            <a:lstStyle/>
            <a:p>
              <a:endParaRPr lang="zh-CN" altLang="en-US"/>
            </a:p>
          </p:txBody>
        </p:sp>
        <p:sp>
          <p:nvSpPr>
            <p:cNvPr id="17" name="Rectangle 15"/>
            <p:cNvSpPr>
              <a:spLocks noChangeArrowheads="1"/>
            </p:cNvSpPr>
            <p:nvPr/>
          </p:nvSpPr>
          <p:spPr bwMode="auto">
            <a:xfrm>
              <a:off x="555" y="2118"/>
              <a:ext cx="915" cy="390"/>
            </a:xfrm>
            <a:prstGeom prst="rect">
              <a:avLst/>
            </a:prstGeom>
            <a:solidFill>
              <a:srgbClr val="00AFE9"/>
            </a:solidFill>
            <a:ln w="15">
              <a:solidFill>
                <a:srgbClr val="00AFE9"/>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8" name="Rectangle 16"/>
            <p:cNvSpPr>
              <a:spLocks noChangeArrowheads="1"/>
            </p:cNvSpPr>
            <p:nvPr/>
          </p:nvSpPr>
          <p:spPr bwMode="auto">
            <a:xfrm>
              <a:off x="1785" y="2508"/>
              <a:ext cx="1050" cy="375"/>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9" name="Rectangle 17"/>
            <p:cNvSpPr>
              <a:spLocks noChangeArrowheads="1"/>
            </p:cNvSpPr>
            <p:nvPr/>
          </p:nvSpPr>
          <p:spPr bwMode="auto">
            <a:xfrm>
              <a:off x="1785" y="2508"/>
              <a:ext cx="1065" cy="390"/>
            </a:xfrm>
            <a:prstGeom prst="rect">
              <a:avLst/>
            </a:prstGeom>
            <a:noFill/>
            <a:ln w="15">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0" name="Rectangle 18"/>
            <p:cNvSpPr>
              <a:spLocks noChangeArrowheads="1"/>
            </p:cNvSpPr>
            <p:nvPr/>
          </p:nvSpPr>
          <p:spPr bwMode="auto">
            <a:xfrm>
              <a:off x="3000" y="2868"/>
              <a:ext cx="1095" cy="39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1" name="Rectangle 19"/>
            <p:cNvSpPr>
              <a:spLocks noChangeArrowheads="1"/>
            </p:cNvSpPr>
            <p:nvPr/>
          </p:nvSpPr>
          <p:spPr bwMode="auto">
            <a:xfrm>
              <a:off x="3000" y="2868"/>
              <a:ext cx="1110" cy="405"/>
            </a:xfrm>
            <a:prstGeom prst="rect">
              <a:avLst/>
            </a:prstGeom>
            <a:noFill/>
            <a:ln w="15">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2" name="Rectangle 20"/>
            <p:cNvSpPr>
              <a:spLocks noChangeArrowheads="1"/>
            </p:cNvSpPr>
            <p:nvPr/>
          </p:nvSpPr>
          <p:spPr bwMode="auto">
            <a:xfrm>
              <a:off x="4215" y="3348"/>
              <a:ext cx="1050" cy="39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3" name="Rectangle 21"/>
            <p:cNvSpPr>
              <a:spLocks noChangeArrowheads="1"/>
            </p:cNvSpPr>
            <p:nvPr/>
          </p:nvSpPr>
          <p:spPr bwMode="auto">
            <a:xfrm>
              <a:off x="4215" y="3348"/>
              <a:ext cx="1065" cy="405"/>
            </a:xfrm>
            <a:prstGeom prst="rect">
              <a:avLst/>
            </a:prstGeom>
            <a:noFill/>
            <a:ln w="15">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 name="Freeform 22"/>
            <p:cNvSpPr>
              <a:spLocks/>
            </p:cNvSpPr>
            <p:nvPr/>
          </p:nvSpPr>
          <p:spPr bwMode="auto">
            <a:xfrm>
              <a:off x="2850" y="1488"/>
              <a:ext cx="645" cy="210"/>
            </a:xfrm>
            <a:custGeom>
              <a:avLst/>
              <a:gdLst>
                <a:gd name="T0" fmla="*/ 645 w 645"/>
                <a:gd name="T1" fmla="*/ 210 h 210"/>
                <a:gd name="T2" fmla="*/ 645 w 645"/>
                <a:gd name="T3" fmla="*/ 0 h 210"/>
                <a:gd name="T4" fmla="*/ 0 w 645"/>
                <a:gd name="T5" fmla="*/ 0 h 210"/>
                <a:gd name="T6" fmla="*/ 0 60000 65536"/>
                <a:gd name="T7" fmla="*/ 0 60000 65536"/>
                <a:gd name="T8" fmla="*/ 0 60000 65536"/>
                <a:gd name="T9" fmla="*/ 0 w 645"/>
                <a:gd name="T10" fmla="*/ 0 h 210"/>
                <a:gd name="T11" fmla="*/ 645 w 645"/>
                <a:gd name="T12" fmla="*/ 210 h 210"/>
              </a:gdLst>
              <a:ahLst/>
              <a:cxnLst>
                <a:cxn ang="T6">
                  <a:pos x="T0" y="T1"/>
                </a:cxn>
                <a:cxn ang="T7">
                  <a:pos x="T2" y="T3"/>
                </a:cxn>
                <a:cxn ang="T8">
                  <a:pos x="T4" y="T5"/>
                </a:cxn>
              </a:cxnLst>
              <a:rect l="T9" t="T10" r="T11" b="T12"/>
              <a:pathLst>
                <a:path w="645" h="210">
                  <a:moveTo>
                    <a:pt x="645" y="210"/>
                  </a:moveTo>
                  <a:lnTo>
                    <a:pt x="645" y="0"/>
                  </a:lnTo>
                  <a:lnTo>
                    <a:pt x="0" y="0"/>
                  </a:lnTo>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 y="1473"/>
              <a:ext cx="9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4"/>
            <p:cNvSpPr>
              <a:spLocks/>
            </p:cNvSpPr>
            <p:nvPr/>
          </p:nvSpPr>
          <p:spPr bwMode="auto">
            <a:xfrm>
              <a:off x="2805" y="1458"/>
              <a:ext cx="105" cy="60"/>
            </a:xfrm>
            <a:custGeom>
              <a:avLst/>
              <a:gdLst>
                <a:gd name="T0" fmla="*/ 0 w 105"/>
                <a:gd name="T1" fmla="*/ 30 h 60"/>
                <a:gd name="T2" fmla="*/ 105 w 105"/>
                <a:gd name="T3" fmla="*/ 60 h 60"/>
                <a:gd name="T4" fmla="*/ 75 w 105"/>
                <a:gd name="T5" fmla="*/ 30 h 60"/>
                <a:gd name="T6" fmla="*/ 105 w 105"/>
                <a:gd name="T7" fmla="*/ 0 h 60"/>
                <a:gd name="T8" fmla="*/ 0 w 105"/>
                <a:gd name="T9" fmla="*/ 30 h 60"/>
                <a:gd name="T10" fmla="*/ 0 60000 65536"/>
                <a:gd name="T11" fmla="*/ 0 60000 65536"/>
                <a:gd name="T12" fmla="*/ 0 60000 65536"/>
                <a:gd name="T13" fmla="*/ 0 60000 65536"/>
                <a:gd name="T14" fmla="*/ 0 60000 65536"/>
                <a:gd name="T15" fmla="*/ 0 w 105"/>
                <a:gd name="T16" fmla="*/ 0 h 60"/>
                <a:gd name="T17" fmla="*/ 105 w 105"/>
                <a:gd name="T18" fmla="*/ 60 h 60"/>
              </a:gdLst>
              <a:ahLst/>
              <a:cxnLst>
                <a:cxn ang="T10">
                  <a:pos x="T0" y="T1"/>
                </a:cxn>
                <a:cxn ang="T11">
                  <a:pos x="T2" y="T3"/>
                </a:cxn>
                <a:cxn ang="T12">
                  <a:pos x="T4" y="T5"/>
                </a:cxn>
                <a:cxn ang="T13">
                  <a:pos x="T6" y="T7"/>
                </a:cxn>
                <a:cxn ang="T14">
                  <a:pos x="T8" y="T9"/>
                </a:cxn>
              </a:cxnLst>
              <a:rect l="T15" t="T16" r="T17" b="T18"/>
              <a:pathLst>
                <a:path w="105" h="60">
                  <a:moveTo>
                    <a:pt x="0" y="30"/>
                  </a:moveTo>
                  <a:lnTo>
                    <a:pt x="105" y="60"/>
                  </a:lnTo>
                  <a:lnTo>
                    <a:pt x="75" y="30"/>
                  </a:lnTo>
                  <a:lnTo>
                    <a:pt x="105" y="0"/>
                  </a:lnTo>
                  <a:lnTo>
                    <a:pt x="0" y="3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5"/>
            <p:cNvSpPr>
              <a:spLocks/>
            </p:cNvSpPr>
            <p:nvPr/>
          </p:nvSpPr>
          <p:spPr bwMode="auto">
            <a:xfrm>
              <a:off x="4080" y="1878"/>
              <a:ext cx="630" cy="195"/>
            </a:xfrm>
            <a:custGeom>
              <a:avLst/>
              <a:gdLst>
                <a:gd name="T0" fmla="*/ 630 w 630"/>
                <a:gd name="T1" fmla="*/ 195 h 195"/>
                <a:gd name="T2" fmla="*/ 630 w 630"/>
                <a:gd name="T3" fmla="*/ 0 h 195"/>
                <a:gd name="T4" fmla="*/ 0 w 630"/>
                <a:gd name="T5" fmla="*/ 0 h 195"/>
                <a:gd name="T6" fmla="*/ 0 60000 65536"/>
                <a:gd name="T7" fmla="*/ 0 60000 65536"/>
                <a:gd name="T8" fmla="*/ 0 60000 65536"/>
                <a:gd name="T9" fmla="*/ 0 w 630"/>
                <a:gd name="T10" fmla="*/ 0 h 195"/>
                <a:gd name="T11" fmla="*/ 630 w 630"/>
                <a:gd name="T12" fmla="*/ 195 h 195"/>
              </a:gdLst>
              <a:ahLst/>
              <a:cxnLst>
                <a:cxn ang="T6">
                  <a:pos x="T0" y="T1"/>
                </a:cxn>
                <a:cxn ang="T7">
                  <a:pos x="T2" y="T3"/>
                </a:cxn>
                <a:cxn ang="T8">
                  <a:pos x="T4" y="T5"/>
                </a:cxn>
              </a:cxnLst>
              <a:rect l="T9" t="T10" r="T11" b="T12"/>
              <a:pathLst>
                <a:path w="630" h="195">
                  <a:moveTo>
                    <a:pt x="630" y="195"/>
                  </a:moveTo>
                  <a:lnTo>
                    <a:pt x="630" y="0"/>
                  </a:lnTo>
                  <a:lnTo>
                    <a:pt x="0" y="0"/>
                  </a:lnTo>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8"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 y="1878"/>
              <a:ext cx="90"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27"/>
            <p:cNvSpPr>
              <a:spLocks/>
            </p:cNvSpPr>
            <p:nvPr/>
          </p:nvSpPr>
          <p:spPr bwMode="auto">
            <a:xfrm>
              <a:off x="4035" y="1863"/>
              <a:ext cx="90" cy="45"/>
            </a:xfrm>
            <a:custGeom>
              <a:avLst/>
              <a:gdLst>
                <a:gd name="T0" fmla="*/ 0 w 90"/>
                <a:gd name="T1" fmla="*/ 15 h 45"/>
                <a:gd name="T2" fmla="*/ 90 w 90"/>
                <a:gd name="T3" fmla="*/ 45 h 45"/>
                <a:gd name="T4" fmla="*/ 75 w 90"/>
                <a:gd name="T5" fmla="*/ 15 h 45"/>
                <a:gd name="T6" fmla="*/ 90 w 90"/>
                <a:gd name="T7" fmla="*/ 0 h 45"/>
                <a:gd name="T8" fmla="*/ 0 w 90"/>
                <a:gd name="T9" fmla="*/ 15 h 45"/>
                <a:gd name="T10" fmla="*/ 0 60000 65536"/>
                <a:gd name="T11" fmla="*/ 0 60000 65536"/>
                <a:gd name="T12" fmla="*/ 0 60000 65536"/>
                <a:gd name="T13" fmla="*/ 0 60000 65536"/>
                <a:gd name="T14" fmla="*/ 0 60000 65536"/>
                <a:gd name="T15" fmla="*/ 0 w 90"/>
                <a:gd name="T16" fmla="*/ 0 h 45"/>
                <a:gd name="T17" fmla="*/ 90 w 90"/>
                <a:gd name="T18" fmla="*/ 45 h 45"/>
              </a:gdLst>
              <a:ahLst/>
              <a:cxnLst>
                <a:cxn ang="T10">
                  <a:pos x="T0" y="T1"/>
                </a:cxn>
                <a:cxn ang="T11">
                  <a:pos x="T2" y="T3"/>
                </a:cxn>
                <a:cxn ang="T12">
                  <a:pos x="T4" y="T5"/>
                </a:cxn>
                <a:cxn ang="T13">
                  <a:pos x="T6" y="T7"/>
                </a:cxn>
                <a:cxn ang="T14">
                  <a:pos x="T8" y="T9"/>
                </a:cxn>
              </a:cxnLst>
              <a:rect l="T15" t="T16" r="T17" b="T18"/>
              <a:pathLst>
                <a:path w="90" h="45">
                  <a:moveTo>
                    <a:pt x="0" y="15"/>
                  </a:moveTo>
                  <a:lnTo>
                    <a:pt x="90" y="45"/>
                  </a:lnTo>
                  <a:lnTo>
                    <a:pt x="75" y="15"/>
                  </a:lnTo>
                  <a:lnTo>
                    <a:pt x="90" y="0"/>
                  </a:lnTo>
                  <a:lnTo>
                    <a:pt x="0" y="15"/>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Line 28"/>
            <p:cNvSpPr>
              <a:spLocks noChangeShapeType="1"/>
            </p:cNvSpPr>
            <p:nvPr/>
          </p:nvSpPr>
          <p:spPr bwMode="auto">
            <a:xfrm>
              <a:off x="1410" y="1488"/>
              <a:ext cx="255" cy="1"/>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1"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 y="1473"/>
              <a:ext cx="75"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30"/>
            <p:cNvSpPr>
              <a:spLocks/>
            </p:cNvSpPr>
            <p:nvPr/>
          </p:nvSpPr>
          <p:spPr bwMode="auto">
            <a:xfrm>
              <a:off x="1620" y="1458"/>
              <a:ext cx="90" cy="60"/>
            </a:xfrm>
            <a:custGeom>
              <a:avLst/>
              <a:gdLst>
                <a:gd name="T0" fmla="*/ 90 w 90"/>
                <a:gd name="T1" fmla="*/ 30 h 60"/>
                <a:gd name="T2" fmla="*/ 0 w 90"/>
                <a:gd name="T3" fmla="*/ 0 h 60"/>
                <a:gd name="T4" fmla="*/ 15 w 90"/>
                <a:gd name="T5" fmla="*/ 30 h 60"/>
                <a:gd name="T6" fmla="*/ 0 w 90"/>
                <a:gd name="T7" fmla="*/ 60 h 60"/>
                <a:gd name="T8" fmla="*/ 90 w 90"/>
                <a:gd name="T9" fmla="*/ 30 h 60"/>
                <a:gd name="T10" fmla="*/ 0 60000 65536"/>
                <a:gd name="T11" fmla="*/ 0 60000 65536"/>
                <a:gd name="T12" fmla="*/ 0 60000 65536"/>
                <a:gd name="T13" fmla="*/ 0 60000 65536"/>
                <a:gd name="T14" fmla="*/ 0 60000 65536"/>
                <a:gd name="T15" fmla="*/ 0 w 90"/>
                <a:gd name="T16" fmla="*/ 0 h 60"/>
                <a:gd name="T17" fmla="*/ 90 w 90"/>
                <a:gd name="T18" fmla="*/ 60 h 60"/>
              </a:gdLst>
              <a:ahLst/>
              <a:cxnLst>
                <a:cxn ang="T10">
                  <a:pos x="T0" y="T1"/>
                </a:cxn>
                <a:cxn ang="T11">
                  <a:pos x="T2" y="T3"/>
                </a:cxn>
                <a:cxn ang="T12">
                  <a:pos x="T4" y="T5"/>
                </a:cxn>
                <a:cxn ang="T13">
                  <a:pos x="T6" y="T7"/>
                </a:cxn>
                <a:cxn ang="T14">
                  <a:pos x="T8" y="T9"/>
                </a:cxn>
              </a:cxnLst>
              <a:rect l="T15" t="T16" r="T17" b="T18"/>
              <a:pathLst>
                <a:path w="90" h="60">
                  <a:moveTo>
                    <a:pt x="90" y="30"/>
                  </a:moveTo>
                  <a:lnTo>
                    <a:pt x="0" y="0"/>
                  </a:lnTo>
                  <a:lnTo>
                    <a:pt x="15" y="30"/>
                  </a:lnTo>
                  <a:lnTo>
                    <a:pt x="0" y="60"/>
                  </a:lnTo>
                  <a:lnTo>
                    <a:pt x="90" y="3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31"/>
            <p:cNvSpPr>
              <a:spLocks/>
            </p:cNvSpPr>
            <p:nvPr/>
          </p:nvSpPr>
          <p:spPr bwMode="auto">
            <a:xfrm>
              <a:off x="2460" y="1653"/>
              <a:ext cx="420" cy="225"/>
            </a:xfrm>
            <a:custGeom>
              <a:avLst/>
              <a:gdLst>
                <a:gd name="T0" fmla="*/ 0 w 420"/>
                <a:gd name="T1" fmla="*/ 0 h 225"/>
                <a:gd name="T2" fmla="*/ 0 w 420"/>
                <a:gd name="T3" fmla="*/ 225 h 225"/>
                <a:gd name="T4" fmla="*/ 420 w 420"/>
                <a:gd name="T5" fmla="*/ 225 h 225"/>
                <a:gd name="T6" fmla="*/ 0 60000 65536"/>
                <a:gd name="T7" fmla="*/ 0 60000 65536"/>
                <a:gd name="T8" fmla="*/ 0 60000 65536"/>
                <a:gd name="T9" fmla="*/ 0 w 420"/>
                <a:gd name="T10" fmla="*/ 0 h 225"/>
                <a:gd name="T11" fmla="*/ 420 w 420"/>
                <a:gd name="T12" fmla="*/ 225 h 225"/>
              </a:gdLst>
              <a:ahLst/>
              <a:cxnLst>
                <a:cxn ang="T6">
                  <a:pos x="T0" y="T1"/>
                </a:cxn>
                <a:cxn ang="T7">
                  <a:pos x="T2" y="T3"/>
                </a:cxn>
                <a:cxn ang="T8">
                  <a:pos x="T4" y="T5"/>
                </a:cxn>
              </a:cxnLst>
              <a:rect l="T9" t="T10" r="T11" b="T12"/>
              <a:pathLst>
                <a:path w="420" h="225">
                  <a:moveTo>
                    <a:pt x="0" y="0"/>
                  </a:moveTo>
                  <a:lnTo>
                    <a:pt x="0" y="225"/>
                  </a:lnTo>
                  <a:lnTo>
                    <a:pt x="420" y="225"/>
                  </a:lnTo>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34"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 y="1878"/>
              <a:ext cx="75" cy="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33"/>
            <p:cNvSpPr>
              <a:spLocks/>
            </p:cNvSpPr>
            <p:nvPr/>
          </p:nvSpPr>
          <p:spPr bwMode="auto">
            <a:xfrm>
              <a:off x="2835" y="1863"/>
              <a:ext cx="90" cy="45"/>
            </a:xfrm>
            <a:custGeom>
              <a:avLst/>
              <a:gdLst>
                <a:gd name="T0" fmla="*/ 90 w 90"/>
                <a:gd name="T1" fmla="*/ 15 h 45"/>
                <a:gd name="T2" fmla="*/ 0 w 90"/>
                <a:gd name="T3" fmla="*/ 0 h 45"/>
                <a:gd name="T4" fmla="*/ 15 w 90"/>
                <a:gd name="T5" fmla="*/ 15 h 45"/>
                <a:gd name="T6" fmla="*/ 0 w 90"/>
                <a:gd name="T7" fmla="*/ 45 h 45"/>
                <a:gd name="T8" fmla="*/ 90 w 90"/>
                <a:gd name="T9" fmla="*/ 15 h 45"/>
                <a:gd name="T10" fmla="*/ 0 60000 65536"/>
                <a:gd name="T11" fmla="*/ 0 60000 65536"/>
                <a:gd name="T12" fmla="*/ 0 60000 65536"/>
                <a:gd name="T13" fmla="*/ 0 60000 65536"/>
                <a:gd name="T14" fmla="*/ 0 60000 65536"/>
                <a:gd name="T15" fmla="*/ 0 w 90"/>
                <a:gd name="T16" fmla="*/ 0 h 45"/>
                <a:gd name="T17" fmla="*/ 90 w 90"/>
                <a:gd name="T18" fmla="*/ 45 h 45"/>
              </a:gdLst>
              <a:ahLst/>
              <a:cxnLst>
                <a:cxn ang="T10">
                  <a:pos x="T0" y="T1"/>
                </a:cxn>
                <a:cxn ang="T11">
                  <a:pos x="T2" y="T3"/>
                </a:cxn>
                <a:cxn ang="T12">
                  <a:pos x="T4" y="T5"/>
                </a:cxn>
                <a:cxn ang="T13">
                  <a:pos x="T6" y="T7"/>
                </a:cxn>
                <a:cxn ang="T14">
                  <a:pos x="T8" y="T9"/>
                </a:cxn>
              </a:cxnLst>
              <a:rect l="T15" t="T16" r="T17" b="T18"/>
              <a:pathLst>
                <a:path w="90" h="45">
                  <a:moveTo>
                    <a:pt x="90" y="15"/>
                  </a:moveTo>
                  <a:lnTo>
                    <a:pt x="0" y="0"/>
                  </a:lnTo>
                  <a:lnTo>
                    <a:pt x="15" y="15"/>
                  </a:lnTo>
                  <a:lnTo>
                    <a:pt x="0" y="45"/>
                  </a:lnTo>
                  <a:lnTo>
                    <a:pt x="90" y="15"/>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34"/>
            <p:cNvSpPr>
              <a:spLocks/>
            </p:cNvSpPr>
            <p:nvPr/>
          </p:nvSpPr>
          <p:spPr bwMode="auto">
            <a:xfrm>
              <a:off x="3675" y="2073"/>
              <a:ext cx="435" cy="195"/>
            </a:xfrm>
            <a:custGeom>
              <a:avLst/>
              <a:gdLst>
                <a:gd name="T0" fmla="*/ 0 w 435"/>
                <a:gd name="T1" fmla="*/ 0 h 195"/>
                <a:gd name="T2" fmla="*/ 0 w 435"/>
                <a:gd name="T3" fmla="*/ 195 h 195"/>
                <a:gd name="T4" fmla="*/ 435 w 435"/>
                <a:gd name="T5" fmla="*/ 195 h 195"/>
                <a:gd name="T6" fmla="*/ 0 60000 65536"/>
                <a:gd name="T7" fmla="*/ 0 60000 65536"/>
                <a:gd name="T8" fmla="*/ 0 60000 65536"/>
                <a:gd name="T9" fmla="*/ 0 w 435"/>
                <a:gd name="T10" fmla="*/ 0 h 195"/>
                <a:gd name="T11" fmla="*/ 435 w 435"/>
                <a:gd name="T12" fmla="*/ 195 h 195"/>
              </a:gdLst>
              <a:ahLst/>
              <a:cxnLst>
                <a:cxn ang="T6">
                  <a:pos x="T0" y="T1"/>
                </a:cxn>
                <a:cxn ang="T7">
                  <a:pos x="T2" y="T3"/>
                </a:cxn>
                <a:cxn ang="T8">
                  <a:pos x="T4" y="T5"/>
                </a:cxn>
              </a:cxnLst>
              <a:rect l="T9" t="T10" r="T11" b="T12"/>
              <a:pathLst>
                <a:path w="435" h="195">
                  <a:moveTo>
                    <a:pt x="0" y="0"/>
                  </a:moveTo>
                  <a:lnTo>
                    <a:pt x="0" y="195"/>
                  </a:lnTo>
                  <a:lnTo>
                    <a:pt x="435" y="195"/>
                  </a:lnTo>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37"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2253"/>
              <a:ext cx="75"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36"/>
            <p:cNvSpPr>
              <a:spLocks/>
            </p:cNvSpPr>
            <p:nvPr/>
          </p:nvSpPr>
          <p:spPr bwMode="auto">
            <a:xfrm>
              <a:off x="4065" y="2238"/>
              <a:ext cx="90" cy="60"/>
            </a:xfrm>
            <a:custGeom>
              <a:avLst/>
              <a:gdLst>
                <a:gd name="T0" fmla="*/ 90 w 90"/>
                <a:gd name="T1" fmla="*/ 30 h 60"/>
                <a:gd name="T2" fmla="*/ 0 w 90"/>
                <a:gd name="T3" fmla="*/ 0 h 60"/>
                <a:gd name="T4" fmla="*/ 15 w 90"/>
                <a:gd name="T5" fmla="*/ 30 h 60"/>
                <a:gd name="T6" fmla="*/ 0 w 90"/>
                <a:gd name="T7" fmla="*/ 60 h 60"/>
                <a:gd name="T8" fmla="*/ 90 w 90"/>
                <a:gd name="T9" fmla="*/ 30 h 60"/>
                <a:gd name="T10" fmla="*/ 0 60000 65536"/>
                <a:gd name="T11" fmla="*/ 0 60000 65536"/>
                <a:gd name="T12" fmla="*/ 0 60000 65536"/>
                <a:gd name="T13" fmla="*/ 0 60000 65536"/>
                <a:gd name="T14" fmla="*/ 0 60000 65536"/>
                <a:gd name="T15" fmla="*/ 0 w 90"/>
                <a:gd name="T16" fmla="*/ 0 h 60"/>
                <a:gd name="T17" fmla="*/ 90 w 90"/>
                <a:gd name="T18" fmla="*/ 60 h 60"/>
              </a:gdLst>
              <a:ahLst/>
              <a:cxnLst>
                <a:cxn ang="T10">
                  <a:pos x="T0" y="T1"/>
                </a:cxn>
                <a:cxn ang="T11">
                  <a:pos x="T2" y="T3"/>
                </a:cxn>
                <a:cxn ang="T12">
                  <a:pos x="T4" y="T5"/>
                </a:cxn>
                <a:cxn ang="T13">
                  <a:pos x="T6" y="T7"/>
                </a:cxn>
                <a:cxn ang="T14">
                  <a:pos x="T8" y="T9"/>
                </a:cxn>
              </a:cxnLst>
              <a:rect l="T15" t="T16" r="T17" b="T18"/>
              <a:pathLst>
                <a:path w="90" h="60">
                  <a:moveTo>
                    <a:pt x="90" y="30"/>
                  </a:moveTo>
                  <a:lnTo>
                    <a:pt x="0" y="0"/>
                  </a:lnTo>
                  <a:lnTo>
                    <a:pt x="15" y="30"/>
                  </a:lnTo>
                  <a:lnTo>
                    <a:pt x="0" y="60"/>
                  </a:lnTo>
                  <a:lnTo>
                    <a:pt x="90" y="3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37"/>
            <p:cNvSpPr>
              <a:spLocks noChangeShapeType="1"/>
            </p:cNvSpPr>
            <p:nvPr/>
          </p:nvSpPr>
          <p:spPr bwMode="auto">
            <a:xfrm>
              <a:off x="3480" y="3423"/>
              <a:ext cx="630" cy="1"/>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408"/>
              <a:ext cx="75"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39"/>
            <p:cNvSpPr>
              <a:spLocks/>
            </p:cNvSpPr>
            <p:nvPr/>
          </p:nvSpPr>
          <p:spPr bwMode="auto">
            <a:xfrm>
              <a:off x="4065" y="3393"/>
              <a:ext cx="90" cy="60"/>
            </a:xfrm>
            <a:custGeom>
              <a:avLst/>
              <a:gdLst>
                <a:gd name="T0" fmla="*/ 90 w 90"/>
                <a:gd name="T1" fmla="*/ 30 h 60"/>
                <a:gd name="T2" fmla="*/ 0 w 90"/>
                <a:gd name="T3" fmla="*/ 0 h 60"/>
                <a:gd name="T4" fmla="*/ 15 w 90"/>
                <a:gd name="T5" fmla="*/ 30 h 60"/>
                <a:gd name="T6" fmla="*/ 0 w 90"/>
                <a:gd name="T7" fmla="*/ 60 h 60"/>
                <a:gd name="T8" fmla="*/ 90 w 90"/>
                <a:gd name="T9" fmla="*/ 30 h 60"/>
                <a:gd name="T10" fmla="*/ 0 60000 65536"/>
                <a:gd name="T11" fmla="*/ 0 60000 65536"/>
                <a:gd name="T12" fmla="*/ 0 60000 65536"/>
                <a:gd name="T13" fmla="*/ 0 60000 65536"/>
                <a:gd name="T14" fmla="*/ 0 60000 65536"/>
                <a:gd name="T15" fmla="*/ 0 w 90"/>
                <a:gd name="T16" fmla="*/ 0 h 60"/>
                <a:gd name="T17" fmla="*/ 90 w 90"/>
                <a:gd name="T18" fmla="*/ 60 h 60"/>
              </a:gdLst>
              <a:ahLst/>
              <a:cxnLst>
                <a:cxn ang="T10">
                  <a:pos x="T0" y="T1"/>
                </a:cxn>
                <a:cxn ang="T11">
                  <a:pos x="T2" y="T3"/>
                </a:cxn>
                <a:cxn ang="T12">
                  <a:pos x="T4" y="T5"/>
                </a:cxn>
                <a:cxn ang="T13">
                  <a:pos x="T6" y="T7"/>
                </a:cxn>
                <a:cxn ang="T14">
                  <a:pos x="T8" y="T9"/>
                </a:cxn>
              </a:cxnLst>
              <a:rect l="T15" t="T16" r="T17" b="T18"/>
              <a:pathLst>
                <a:path w="90" h="60">
                  <a:moveTo>
                    <a:pt x="90" y="30"/>
                  </a:moveTo>
                  <a:lnTo>
                    <a:pt x="0" y="0"/>
                  </a:lnTo>
                  <a:lnTo>
                    <a:pt x="15" y="30"/>
                  </a:lnTo>
                  <a:lnTo>
                    <a:pt x="0" y="60"/>
                  </a:lnTo>
                  <a:lnTo>
                    <a:pt x="90" y="3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Line 40"/>
            <p:cNvSpPr>
              <a:spLocks noChangeShapeType="1"/>
            </p:cNvSpPr>
            <p:nvPr/>
          </p:nvSpPr>
          <p:spPr bwMode="auto">
            <a:xfrm>
              <a:off x="975" y="1698"/>
              <a:ext cx="1" cy="315"/>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1983"/>
              <a:ext cx="3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42"/>
            <p:cNvSpPr>
              <a:spLocks/>
            </p:cNvSpPr>
            <p:nvPr/>
          </p:nvSpPr>
          <p:spPr bwMode="auto">
            <a:xfrm>
              <a:off x="945" y="1968"/>
              <a:ext cx="45" cy="90"/>
            </a:xfrm>
            <a:custGeom>
              <a:avLst/>
              <a:gdLst>
                <a:gd name="T0" fmla="*/ 30 w 45"/>
                <a:gd name="T1" fmla="*/ 90 h 90"/>
                <a:gd name="T2" fmla="*/ 45 w 45"/>
                <a:gd name="T3" fmla="*/ 0 h 90"/>
                <a:gd name="T4" fmla="*/ 30 w 45"/>
                <a:gd name="T5" fmla="*/ 15 h 90"/>
                <a:gd name="T6" fmla="*/ 0 w 45"/>
                <a:gd name="T7" fmla="*/ 0 h 90"/>
                <a:gd name="T8" fmla="*/ 30 w 45"/>
                <a:gd name="T9" fmla="*/ 90 h 90"/>
                <a:gd name="T10" fmla="*/ 0 60000 65536"/>
                <a:gd name="T11" fmla="*/ 0 60000 65536"/>
                <a:gd name="T12" fmla="*/ 0 60000 65536"/>
                <a:gd name="T13" fmla="*/ 0 60000 65536"/>
                <a:gd name="T14" fmla="*/ 0 60000 65536"/>
                <a:gd name="T15" fmla="*/ 0 w 45"/>
                <a:gd name="T16" fmla="*/ 0 h 90"/>
                <a:gd name="T17" fmla="*/ 45 w 45"/>
                <a:gd name="T18" fmla="*/ 90 h 90"/>
              </a:gdLst>
              <a:ahLst/>
              <a:cxnLst>
                <a:cxn ang="T10">
                  <a:pos x="T0" y="T1"/>
                </a:cxn>
                <a:cxn ang="T11">
                  <a:pos x="T2" y="T3"/>
                </a:cxn>
                <a:cxn ang="T12">
                  <a:pos x="T4" y="T5"/>
                </a:cxn>
                <a:cxn ang="T13">
                  <a:pos x="T6" y="T7"/>
                </a:cxn>
                <a:cxn ang="T14">
                  <a:pos x="T8" y="T9"/>
                </a:cxn>
              </a:cxnLst>
              <a:rect l="T15" t="T16" r="T17" b="T18"/>
              <a:pathLst>
                <a:path w="45" h="90">
                  <a:moveTo>
                    <a:pt x="30" y="90"/>
                  </a:moveTo>
                  <a:lnTo>
                    <a:pt x="45" y="0"/>
                  </a:lnTo>
                  <a:lnTo>
                    <a:pt x="30" y="15"/>
                  </a:lnTo>
                  <a:lnTo>
                    <a:pt x="0" y="0"/>
                  </a:lnTo>
                  <a:lnTo>
                    <a:pt x="30" y="9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Line 43"/>
            <p:cNvSpPr>
              <a:spLocks noChangeShapeType="1"/>
            </p:cNvSpPr>
            <p:nvPr/>
          </p:nvSpPr>
          <p:spPr bwMode="auto">
            <a:xfrm>
              <a:off x="2265" y="1668"/>
              <a:ext cx="1" cy="720"/>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6"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2343"/>
              <a:ext cx="4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45"/>
            <p:cNvSpPr>
              <a:spLocks/>
            </p:cNvSpPr>
            <p:nvPr/>
          </p:nvSpPr>
          <p:spPr bwMode="auto">
            <a:xfrm>
              <a:off x="2235" y="2328"/>
              <a:ext cx="60" cy="105"/>
            </a:xfrm>
            <a:custGeom>
              <a:avLst/>
              <a:gdLst>
                <a:gd name="T0" fmla="*/ 30 w 60"/>
                <a:gd name="T1" fmla="*/ 105 h 105"/>
                <a:gd name="T2" fmla="*/ 60 w 60"/>
                <a:gd name="T3" fmla="*/ 0 h 105"/>
                <a:gd name="T4" fmla="*/ 30 w 60"/>
                <a:gd name="T5" fmla="*/ 15 h 105"/>
                <a:gd name="T6" fmla="*/ 0 w 60"/>
                <a:gd name="T7" fmla="*/ 0 h 105"/>
                <a:gd name="T8" fmla="*/ 30 w 60"/>
                <a:gd name="T9" fmla="*/ 105 h 105"/>
                <a:gd name="T10" fmla="*/ 0 60000 65536"/>
                <a:gd name="T11" fmla="*/ 0 60000 65536"/>
                <a:gd name="T12" fmla="*/ 0 60000 65536"/>
                <a:gd name="T13" fmla="*/ 0 60000 65536"/>
                <a:gd name="T14" fmla="*/ 0 60000 65536"/>
                <a:gd name="T15" fmla="*/ 0 w 60"/>
                <a:gd name="T16" fmla="*/ 0 h 105"/>
                <a:gd name="T17" fmla="*/ 60 w 60"/>
                <a:gd name="T18" fmla="*/ 105 h 105"/>
              </a:gdLst>
              <a:ahLst/>
              <a:cxnLst>
                <a:cxn ang="T10">
                  <a:pos x="T0" y="T1"/>
                </a:cxn>
                <a:cxn ang="T11">
                  <a:pos x="T2" y="T3"/>
                </a:cxn>
                <a:cxn ang="T12">
                  <a:pos x="T4" y="T5"/>
                </a:cxn>
                <a:cxn ang="T13">
                  <a:pos x="T6" y="T7"/>
                </a:cxn>
                <a:cxn ang="T14">
                  <a:pos x="T8" y="T9"/>
                </a:cxn>
              </a:cxnLst>
              <a:rect l="T15" t="T16" r="T17" b="T18"/>
              <a:pathLst>
                <a:path w="60" h="105">
                  <a:moveTo>
                    <a:pt x="30" y="105"/>
                  </a:moveTo>
                  <a:lnTo>
                    <a:pt x="60" y="0"/>
                  </a:lnTo>
                  <a:lnTo>
                    <a:pt x="30" y="15"/>
                  </a:lnTo>
                  <a:lnTo>
                    <a:pt x="0" y="0"/>
                  </a:lnTo>
                  <a:lnTo>
                    <a:pt x="30" y="105"/>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46"/>
            <p:cNvSpPr>
              <a:spLocks noChangeShapeType="1"/>
            </p:cNvSpPr>
            <p:nvPr/>
          </p:nvSpPr>
          <p:spPr bwMode="auto">
            <a:xfrm>
              <a:off x="3495" y="2073"/>
              <a:ext cx="1" cy="675"/>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9" name="Picture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0" y="2718"/>
              <a:ext cx="3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48"/>
            <p:cNvSpPr>
              <a:spLocks/>
            </p:cNvSpPr>
            <p:nvPr/>
          </p:nvSpPr>
          <p:spPr bwMode="auto">
            <a:xfrm>
              <a:off x="3465" y="2703"/>
              <a:ext cx="45" cy="90"/>
            </a:xfrm>
            <a:custGeom>
              <a:avLst/>
              <a:gdLst>
                <a:gd name="T0" fmla="*/ 30 w 45"/>
                <a:gd name="T1" fmla="*/ 90 h 90"/>
                <a:gd name="T2" fmla="*/ 45 w 45"/>
                <a:gd name="T3" fmla="*/ 0 h 90"/>
                <a:gd name="T4" fmla="*/ 30 w 45"/>
                <a:gd name="T5" fmla="*/ 15 h 90"/>
                <a:gd name="T6" fmla="*/ 0 w 45"/>
                <a:gd name="T7" fmla="*/ 0 h 90"/>
                <a:gd name="T8" fmla="*/ 30 w 45"/>
                <a:gd name="T9" fmla="*/ 90 h 90"/>
                <a:gd name="T10" fmla="*/ 0 60000 65536"/>
                <a:gd name="T11" fmla="*/ 0 60000 65536"/>
                <a:gd name="T12" fmla="*/ 0 60000 65536"/>
                <a:gd name="T13" fmla="*/ 0 60000 65536"/>
                <a:gd name="T14" fmla="*/ 0 60000 65536"/>
                <a:gd name="T15" fmla="*/ 0 w 45"/>
                <a:gd name="T16" fmla="*/ 0 h 90"/>
                <a:gd name="T17" fmla="*/ 45 w 45"/>
                <a:gd name="T18" fmla="*/ 90 h 90"/>
              </a:gdLst>
              <a:ahLst/>
              <a:cxnLst>
                <a:cxn ang="T10">
                  <a:pos x="T0" y="T1"/>
                </a:cxn>
                <a:cxn ang="T11">
                  <a:pos x="T2" y="T3"/>
                </a:cxn>
                <a:cxn ang="T12">
                  <a:pos x="T4" y="T5"/>
                </a:cxn>
                <a:cxn ang="T13">
                  <a:pos x="T6" y="T7"/>
                </a:cxn>
                <a:cxn ang="T14">
                  <a:pos x="T8" y="T9"/>
                </a:cxn>
              </a:cxnLst>
              <a:rect l="T15" t="T16" r="T17" b="T18"/>
              <a:pathLst>
                <a:path w="45" h="90">
                  <a:moveTo>
                    <a:pt x="30" y="90"/>
                  </a:moveTo>
                  <a:lnTo>
                    <a:pt x="45" y="0"/>
                  </a:lnTo>
                  <a:lnTo>
                    <a:pt x="30" y="15"/>
                  </a:lnTo>
                  <a:lnTo>
                    <a:pt x="0" y="0"/>
                  </a:lnTo>
                  <a:lnTo>
                    <a:pt x="30" y="9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Line 49"/>
            <p:cNvSpPr>
              <a:spLocks noChangeShapeType="1"/>
            </p:cNvSpPr>
            <p:nvPr/>
          </p:nvSpPr>
          <p:spPr bwMode="auto">
            <a:xfrm>
              <a:off x="4710" y="2463"/>
              <a:ext cx="1" cy="765"/>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2"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5" y="3198"/>
              <a:ext cx="4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51"/>
            <p:cNvSpPr>
              <a:spLocks/>
            </p:cNvSpPr>
            <p:nvPr/>
          </p:nvSpPr>
          <p:spPr bwMode="auto">
            <a:xfrm>
              <a:off x="4680" y="3183"/>
              <a:ext cx="60" cy="90"/>
            </a:xfrm>
            <a:custGeom>
              <a:avLst/>
              <a:gdLst>
                <a:gd name="T0" fmla="*/ 30 w 60"/>
                <a:gd name="T1" fmla="*/ 90 h 90"/>
                <a:gd name="T2" fmla="*/ 60 w 60"/>
                <a:gd name="T3" fmla="*/ 0 h 90"/>
                <a:gd name="T4" fmla="*/ 30 w 60"/>
                <a:gd name="T5" fmla="*/ 15 h 90"/>
                <a:gd name="T6" fmla="*/ 0 w 60"/>
                <a:gd name="T7" fmla="*/ 0 h 90"/>
                <a:gd name="T8" fmla="*/ 30 w 60"/>
                <a:gd name="T9" fmla="*/ 90 h 90"/>
                <a:gd name="T10" fmla="*/ 0 60000 65536"/>
                <a:gd name="T11" fmla="*/ 0 60000 65536"/>
                <a:gd name="T12" fmla="*/ 0 60000 65536"/>
                <a:gd name="T13" fmla="*/ 0 60000 65536"/>
                <a:gd name="T14" fmla="*/ 0 60000 65536"/>
                <a:gd name="T15" fmla="*/ 0 w 60"/>
                <a:gd name="T16" fmla="*/ 0 h 90"/>
                <a:gd name="T17" fmla="*/ 60 w 60"/>
                <a:gd name="T18" fmla="*/ 90 h 90"/>
              </a:gdLst>
              <a:ahLst/>
              <a:cxnLst>
                <a:cxn ang="T10">
                  <a:pos x="T0" y="T1"/>
                </a:cxn>
                <a:cxn ang="T11">
                  <a:pos x="T2" y="T3"/>
                </a:cxn>
                <a:cxn ang="T12">
                  <a:pos x="T4" y="T5"/>
                </a:cxn>
                <a:cxn ang="T13">
                  <a:pos x="T6" y="T7"/>
                </a:cxn>
                <a:cxn ang="T14">
                  <a:pos x="T8" y="T9"/>
                </a:cxn>
              </a:cxnLst>
              <a:rect l="T15" t="T16" r="T17" b="T18"/>
              <a:pathLst>
                <a:path w="60" h="90">
                  <a:moveTo>
                    <a:pt x="30" y="90"/>
                  </a:moveTo>
                  <a:lnTo>
                    <a:pt x="60" y="0"/>
                  </a:lnTo>
                  <a:lnTo>
                    <a:pt x="30" y="15"/>
                  </a:lnTo>
                  <a:lnTo>
                    <a:pt x="0" y="0"/>
                  </a:lnTo>
                  <a:lnTo>
                    <a:pt x="30" y="9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52"/>
            <p:cNvSpPr>
              <a:spLocks/>
            </p:cNvSpPr>
            <p:nvPr/>
          </p:nvSpPr>
          <p:spPr bwMode="auto">
            <a:xfrm>
              <a:off x="495" y="1293"/>
              <a:ext cx="930" cy="390"/>
            </a:xfrm>
            <a:custGeom>
              <a:avLst/>
              <a:gdLst>
                <a:gd name="T0" fmla="*/ 180 w 930"/>
                <a:gd name="T1" fmla="*/ 0 h 390"/>
                <a:gd name="T2" fmla="*/ 750 w 930"/>
                <a:gd name="T3" fmla="*/ 0 h 390"/>
                <a:gd name="T4" fmla="*/ 825 w 930"/>
                <a:gd name="T5" fmla="*/ 15 h 390"/>
                <a:gd name="T6" fmla="*/ 870 w 930"/>
                <a:gd name="T7" fmla="*/ 60 h 390"/>
                <a:gd name="T8" fmla="*/ 915 w 930"/>
                <a:gd name="T9" fmla="*/ 120 h 390"/>
                <a:gd name="T10" fmla="*/ 930 w 930"/>
                <a:gd name="T11" fmla="*/ 195 h 390"/>
                <a:gd name="T12" fmla="*/ 930 w 930"/>
                <a:gd name="T13" fmla="*/ 195 h 390"/>
                <a:gd name="T14" fmla="*/ 915 w 930"/>
                <a:gd name="T15" fmla="*/ 270 h 390"/>
                <a:gd name="T16" fmla="*/ 870 w 930"/>
                <a:gd name="T17" fmla="*/ 330 h 390"/>
                <a:gd name="T18" fmla="*/ 825 w 930"/>
                <a:gd name="T19" fmla="*/ 375 h 390"/>
                <a:gd name="T20" fmla="*/ 750 w 930"/>
                <a:gd name="T21" fmla="*/ 390 h 390"/>
                <a:gd name="T22" fmla="*/ 180 w 930"/>
                <a:gd name="T23" fmla="*/ 390 h 390"/>
                <a:gd name="T24" fmla="*/ 105 w 930"/>
                <a:gd name="T25" fmla="*/ 375 h 390"/>
                <a:gd name="T26" fmla="*/ 45 w 930"/>
                <a:gd name="T27" fmla="*/ 330 h 390"/>
                <a:gd name="T28" fmla="*/ 15 w 930"/>
                <a:gd name="T29" fmla="*/ 270 h 390"/>
                <a:gd name="T30" fmla="*/ 0 w 930"/>
                <a:gd name="T31" fmla="*/ 195 h 390"/>
                <a:gd name="T32" fmla="*/ 0 w 930"/>
                <a:gd name="T33" fmla="*/ 195 h 390"/>
                <a:gd name="T34" fmla="*/ 15 w 930"/>
                <a:gd name="T35" fmla="*/ 120 h 390"/>
                <a:gd name="T36" fmla="*/ 45 w 930"/>
                <a:gd name="T37" fmla="*/ 60 h 390"/>
                <a:gd name="T38" fmla="*/ 105 w 930"/>
                <a:gd name="T39" fmla="*/ 15 h 390"/>
                <a:gd name="T40" fmla="*/ 180 w 930"/>
                <a:gd name="T41" fmla="*/ 0 h 3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0"/>
                <a:gd name="T64" fmla="*/ 0 h 390"/>
                <a:gd name="T65" fmla="*/ 930 w 930"/>
                <a:gd name="T66" fmla="*/ 390 h 3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0" h="390">
                  <a:moveTo>
                    <a:pt x="180" y="0"/>
                  </a:moveTo>
                  <a:lnTo>
                    <a:pt x="750" y="0"/>
                  </a:lnTo>
                  <a:lnTo>
                    <a:pt x="825" y="15"/>
                  </a:lnTo>
                  <a:lnTo>
                    <a:pt x="870" y="60"/>
                  </a:lnTo>
                  <a:lnTo>
                    <a:pt x="915" y="120"/>
                  </a:lnTo>
                  <a:lnTo>
                    <a:pt x="930" y="195"/>
                  </a:lnTo>
                  <a:lnTo>
                    <a:pt x="915" y="270"/>
                  </a:lnTo>
                  <a:lnTo>
                    <a:pt x="870" y="330"/>
                  </a:lnTo>
                  <a:lnTo>
                    <a:pt x="825" y="375"/>
                  </a:lnTo>
                  <a:lnTo>
                    <a:pt x="750" y="390"/>
                  </a:lnTo>
                  <a:lnTo>
                    <a:pt x="180" y="390"/>
                  </a:lnTo>
                  <a:lnTo>
                    <a:pt x="105" y="375"/>
                  </a:lnTo>
                  <a:lnTo>
                    <a:pt x="45" y="330"/>
                  </a:lnTo>
                  <a:lnTo>
                    <a:pt x="15" y="270"/>
                  </a:lnTo>
                  <a:lnTo>
                    <a:pt x="0" y="195"/>
                  </a:lnTo>
                  <a:lnTo>
                    <a:pt x="15" y="120"/>
                  </a:lnTo>
                  <a:lnTo>
                    <a:pt x="45" y="60"/>
                  </a:lnTo>
                  <a:lnTo>
                    <a:pt x="105" y="15"/>
                  </a:lnTo>
                  <a:lnTo>
                    <a:pt x="1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3"/>
            <p:cNvSpPr>
              <a:spLocks/>
            </p:cNvSpPr>
            <p:nvPr/>
          </p:nvSpPr>
          <p:spPr bwMode="auto">
            <a:xfrm>
              <a:off x="495" y="1293"/>
              <a:ext cx="930" cy="390"/>
            </a:xfrm>
            <a:custGeom>
              <a:avLst/>
              <a:gdLst>
                <a:gd name="T0" fmla="*/ 180 w 930"/>
                <a:gd name="T1" fmla="*/ 0 h 390"/>
                <a:gd name="T2" fmla="*/ 750 w 930"/>
                <a:gd name="T3" fmla="*/ 0 h 390"/>
                <a:gd name="T4" fmla="*/ 825 w 930"/>
                <a:gd name="T5" fmla="*/ 15 h 390"/>
                <a:gd name="T6" fmla="*/ 870 w 930"/>
                <a:gd name="T7" fmla="*/ 60 h 390"/>
                <a:gd name="T8" fmla="*/ 915 w 930"/>
                <a:gd name="T9" fmla="*/ 120 h 390"/>
                <a:gd name="T10" fmla="*/ 930 w 930"/>
                <a:gd name="T11" fmla="*/ 195 h 390"/>
                <a:gd name="T12" fmla="*/ 915 w 930"/>
                <a:gd name="T13" fmla="*/ 270 h 390"/>
                <a:gd name="T14" fmla="*/ 870 w 930"/>
                <a:gd name="T15" fmla="*/ 330 h 390"/>
                <a:gd name="T16" fmla="*/ 825 w 930"/>
                <a:gd name="T17" fmla="*/ 375 h 390"/>
                <a:gd name="T18" fmla="*/ 750 w 930"/>
                <a:gd name="T19" fmla="*/ 390 h 390"/>
                <a:gd name="T20" fmla="*/ 180 w 930"/>
                <a:gd name="T21" fmla="*/ 390 h 390"/>
                <a:gd name="T22" fmla="*/ 105 w 930"/>
                <a:gd name="T23" fmla="*/ 375 h 390"/>
                <a:gd name="T24" fmla="*/ 45 w 930"/>
                <a:gd name="T25" fmla="*/ 330 h 390"/>
                <a:gd name="T26" fmla="*/ 15 w 930"/>
                <a:gd name="T27" fmla="*/ 270 h 390"/>
                <a:gd name="T28" fmla="*/ 0 w 930"/>
                <a:gd name="T29" fmla="*/ 195 h 390"/>
                <a:gd name="T30" fmla="*/ 15 w 930"/>
                <a:gd name="T31" fmla="*/ 120 h 390"/>
                <a:gd name="T32" fmla="*/ 45 w 930"/>
                <a:gd name="T33" fmla="*/ 60 h 390"/>
                <a:gd name="T34" fmla="*/ 105 w 930"/>
                <a:gd name="T35" fmla="*/ 15 h 390"/>
                <a:gd name="T36" fmla="*/ 180 w 930"/>
                <a:gd name="T37" fmla="*/ 0 h 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30"/>
                <a:gd name="T58" fmla="*/ 0 h 390"/>
                <a:gd name="T59" fmla="*/ 930 w 930"/>
                <a:gd name="T60" fmla="*/ 390 h 3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30" h="390">
                  <a:moveTo>
                    <a:pt x="180" y="0"/>
                  </a:moveTo>
                  <a:lnTo>
                    <a:pt x="750" y="0"/>
                  </a:lnTo>
                  <a:lnTo>
                    <a:pt x="825" y="15"/>
                  </a:lnTo>
                  <a:lnTo>
                    <a:pt x="870" y="60"/>
                  </a:lnTo>
                  <a:lnTo>
                    <a:pt x="915" y="120"/>
                  </a:lnTo>
                  <a:lnTo>
                    <a:pt x="930" y="195"/>
                  </a:lnTo>
                  <a:lnTo>
                    <a:pt x="915" y="270"/>
                  </a:lnTo>
                  <a:lnTo>
                    <a:pt x="870" y="330"/>
                  </a:lnTo>
                  <a:lnTo>
                    <a:pt x="825" y="375"/>
                  </a:lnTo>
                  <a:lnTo>
                    <a:pt x="750" y="390"/>
                  </a:lnTo>
                  <a:lnTo>
                    <a:pt x="180" y="390"/>
                  </a:lnTo>
                  <a:lnTo>
                    <a:pt x="105" y="375"/>
                  </a:lnTo>
                  <a:lnTo>
                    <a:pt x="45" y="330"/>
                  </a:lnTo>
                  <a:lnTo>
                    <a:pt x="15" y="270"/>
                  </a:lnTo>
                  <a:lnTo>
                    <a:pt x="0" y="195"/>
                  </a:lnTo>
                  <a:lnTo>
                    <a:pt x="15" y="120"/>
                  </a:lnTo>
                  <a:lnTo>
                    <a:pt x="45" y="60"/>
                  </a:lnTo>
                  <a:lnTo>
                    <a:pt x="105" y="15"/>
                  </a:lnTo>
                  <a:lnTo>
                    <a:pt x="180" y="0"/>
                  </a:lnTo>
                  <a:close/>
                </a:path>
              </a:pathLst>
            </a:custGeom>
            <a:noFill/>
            <a:ln w="1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Rectangle 54"/>
            <p:cNvSpPr>
              <a:spLocks noChangeArrowheads="1"/>
            </p:cNvSpPr>
            <p:nvPr/>
          </p:nvSpPr>
          <p:spPr bwMode="auto">
            <a:xfrm>
              <a:off x="705" y="1323"/>
              <a:ext cx="7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F</a:t>
              </a:r>
              <a:endParaRPr lang="zh-CN" altLang="zh-CN" sz="2409"/>
            </a:p>
          </p:txBody>
        </p:sp>
        <p:sp>
          <p:nvSpPr>
            <p:cNvPr id="57" name="Rectangle 55"/>
            <p:cNvSpPr>
              <a:spLocks noChangeArrowheads="1"/>
            </p:cNvSpPr>
            <p:nvPr/>
          </p:nvSpPr>
          <p:spPr bwMode="auto">
            <a:xfrm>
              <a:off x="750" y="1323"/>
              <a:ext cx="46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dirty="0">
                  <a:solidFill>
                    <a:srgbClr val="000000"/>
                  </a:solidFill>
                  <a:latin typeface="Formata Regular" charset="0"/>
                </a:rPr>
                <a:t>easibility</a:t>
              </a:r>
              <a:endParaRPr lang="zh-CN" altLang="zh-CN" sz="2409" dirty="0"/>
            </a:p>
          </p:txBody>
        </p:sp>
        <p:sp>
          <p:nvSpPr>
            <p:cNvPr id="58" name="Rectangle 56"/>
            <p:cNvSpPr>
              <a:spLocks noChangeArrowheads="1"/>
            </p:cNvSpPr>
            <p:nvPr/>
          </p:nvSpPr>
          <p:spPr bwMode="auto">
            <a:xfrm>
              <a:off x="825" y="1473"/>
              <a:ext cx="2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stud</a:t>
              </a:r>
              <a:endParaRPr lang="zh-CN" altLang="zh-CN" sz="2409"/>
            </a:p>
          </p:txBody>
        </p:sp>
        <p:sp>
          <p:nvSpPr>
            <p:cNvPr id="59" name="Rectangle 57"/>
            <p:cNvSpPr>
              <a:spLocks noChangeArrowheads="1"/>
            </p:cNvSpPr>
            <p:nvPr/>
          </p:nvSpPr>
          <p:spPr bwMode="auto">
            <a:xfrm>
              <a:off x="1050" y="1473"/>
              <a:ext cx="6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y</a:t>
              </a:r>
              <a:endParaRPr lang="zh-CN" altLang="zh-CN" sz="2409"/>
            </a:p>
          </p:txBody>
        </p:sp>
        <p:sp>
          <p:nvSpPr>
            <p:cNvPr id="60" name="Freeform 58"/>
            <p:cNvSpPr>
              <a:spLocks/>
            </p:cNvSpPr>
            <p:nvPr/>
          </p:nvSpPr>
          <p:spPr bwMode="auto">
            <a:xfrm>
              <a:off x="1725" y="1263"/>
              <a:ext cx="1065" cy="480"/>
            </a:xfrm>
            <a:custGeom>
              <a:avLst/>
              <a:gdLst>
                <a:gd name="T0" fmla="*/ 180 w 1065"/>
                <a:gd name="T1" fmla="*/ 0 h 480"/>
                <a:gd name="T2" fmla="*/ 885 w 1065"/>
                <a:gd name="T3" fmla="*/ 0 h 480"/>
                <a:gd name="T4" fmla="*/ 960 w 1065"/>
                <a:gd name="T5" fmla="*/ 15 h 480"/>
                <a:gd name="T6" fmla="*/ 1020 w 1065"/>
                <a:gd name="T7" fmla="*/ 45 h 480"/>
                <a:gd name="T8" fmla="*/ 1050 w 1065"/>
                <a:gd name="T9" fmla="*/ 105 h 480"/>
                <a:gd name="T10" fmla="*/ 1065 w 1065"/>
                <a:gd name="T11" fmla="*/ 180 h 480"/>
                <a:gd name="T12" fmla="*/ 1065 w 1065"/>
                <a:gd name="T13" fmla="*/ 285 h 480"/>
                <a:gd name="T14" fmla="*/ 1050 w 1065"/>
                <a:gd name="T15" fmla="*/ 360 h 480"/>
                <a:gd name="T16" fmla="*/ 1020 w 1065"/>
                <a:gd name="T17" fmla="*/ 435 h 480"/>
                <a:gd name="T18" fmla="*/ 960 w 1065"/>
                <a:gd name="T19" fmla="*/ 465 h 480"/>
                <a:gd name="T20" fmla="*/ 885 w 1065"/>
                <a:gd name="T21" fmla="*/ 480 h 480"/>
                <a:gd name="T22" fmla="*/ 180 w 1065"/>
                <a:gd name="T23" fmla="*/ 480 h 480"/>
                <a:gd name="T24" fmla="*/ 120 w 1065"/>
                <a:gd name="T25" fmla="*/ 465 h 480"/>
                <a:gd name="T26" fmla="*/ 60 w 1065"/>
                <a:gd name="T27" fmla="*/ 435 h 480"/>
                <a:gd name="T28" fmla="*/ 15 w 1065"/>
                <a:gd name="T29" fmla="*/ 360 h 480"/>
                <a:gd name="T30" fmla="*/ 0 w 1065"/>
                <a:gd name="T31" fmla="*/ 285 h 480"/>
                <a:gd name="T32" fmla="*/ 0 w 1065"/>
                <a:gd name="T33" fmla="*/ 180 h 480"/>
                <a:gd name="T34" fmla="*/ 15 w 1065"/>
                <a:gd name="T35" fmla="*/ 105 h 480"/>
                <a:gd name="T36" fmla="*/ 60 w 1065"/>
                <a:gd name="T37" fmla="*/ 45 h 480"/>
                <a:gd name="T38" fmla="*/ 120 w 1065"/>
                <a:gd name="T39" fmla="*/ 15 h 480"/>
                <a:gd name="T40" fmla="*/ 180 w 1065"/>
                <a:gd name="T41" fmla="*/ 0 h 4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65"/>
                <a:gd name="T64" fmla="*/ 0 h 480"/>
                <a:gd name="T65" fmla="*/ 1065 w 1065"/>
                <a:gd name="T66" fmla="*/ 480 h 4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65" h="480">
                  <a:moveTo>
                    <a:pt x="180" y="0"/>
                  </a:moveTo>
                  <a:lnTo>
                    <a:pt x="885" y="0"/>
                  </a:lnTo>
                  <a:lnTo>
                    <a:pt x="960" y="15"/>
                  </a:lnTo>
                  <a:lnTo>
                    <a:pt x="1020" y="45"/>
                  </a:lnTo>
                  <a:lnTo>
                    <a:pt x="1050" y="105"/>
                  </a:lnTo>
                  <a:lnTo>
                    <a:pt x="1065" y="180"/>
                  </a:lnTo>
                  <a:lnTo>
                    <a:pt x="1065" y="285"/>
                  </a:lnTo>
                  <a:lnTo>
                    <a:pt x="1050" y="360"/>
                  </a:lnTo>
                  <a:lnTo>
                    <a:pt x="1020" y="435"/>
                  </a:lnTo>
                  <a:lnTo>
                    <a:pt x="960" y="465"/>
                  </a:lnTo>
                  <a:lnTo>
                    <a:pt x="885" y="480"/>
                  </a:lnTo>
                  <a:lnTo>
                    <a:pt x="180" y="480"/>
                  </a:lnTo>
                  <a:lnTo>
                    <a:pt x="120" y="465"/>
                  </a:lnTo>
                  <a:lnTo>
                    <a:pt x="60" y="435"/>
                  </a:lnTo>
                  <a:lnTo>
                    <a:pt x="15" y="360"/>
                  </a:lnTo>
                  <a:lnTo>
                    <a:pt x="0" y="285"/>
                  </a:lnTo>
                  <a:lnTo>
                    <a:pt x="0" y="180"/>
                  </a:lnTo>
                  <a:lnTo>
                    <a:pt x="15" y="105"/>
                  </a:lnTo>
                  <a:lnTo>
                    <a:pt x="60" y="45"/>
                  </a:lnTo>
                  <a:lnTo>
                    <a:pt x="120" y="15"/>
                  </a:lnTo>
                  <a:lnTo>
                    <a:pt x="180" y="0"/>
                  </a:lnTo>
                  <a:close/>
                </a:path>
              </a:pathLst>
            </a:custGeom>
            <a:solidFill>
              <a:srgbClr val="FFFFFF"/>
            </a:solidFill>
            <a:ln w="15">
              <a:solidFill>
                <a:srgbClr val="0083D7"/>
              </a:solidFill>
              <a:round/>
              <a:headEnd/>
              <a:tailEnd/>
            </a:ln>
          </p:spPr>
          <p:txBody>
            <a:bodyPr/>
            <a:lstStyle/>
            <a:p>
              <a:endParaRPr lang="zh-CN" altLang="en-US"/>
            </a:p>
          </p:txBody>
        </p:sp>
        <p:sp>
          <p:nvSpPr>
            <p:cNvPr id="61" name="Rectangle 59"/>
            <p:cNvSpPr>
              <a:spLocks noChangeArrowheads="1"/>
            </p:cNvSpPr>
            <p:nvPr/>
          </p:nvSpPr>
          <p:spPr bwMode="auto">
            <a:xfrm>
              <a:off x="1890" y="1263"/>
              <a:ext cx="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a:t>
              </a:r>
              <a:endParaRPr lang="zh-CN" altLang="zh-CN" sz="2409"/>
            </a:p>
          </p:txBody>
        </p:sp>
        <p:sp>
          <p:nvSpPr>
            <p:cNvPr id="62" name="Rectangle 60"/>
            <p:cNvSpPr>
              <a:spLocks noChangeArrowheads="1"/>
            </p:cNvSpPr>
            <p:nvPr/>
          </p:nvSpPr>
          <p:spPr bwMode="auto">
            <a:xfrm>
              <a:off x="1965" y="1263"/>
              <a:ext cx="27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equir</a:t>
              </a:r>
              <a:endParaRPr lang="zh-CN" altLang="zh-CN" sz="2409"/>
            </a:p>
          </p:txBody>
        </p:sp>
        <p:sp>
          <p:nvSpPr>
            <p:cNvPr id="63" name="Rectangle 61"/>
            <p:cNvSpPr>
              <a:spLocks noChangeArrowheads="1"/>
            </p:cNvSpPr>
            <p:nvPr/>
          </p:nvSpPr>
          <p:spPr bwMode="auto">
            <a:xfrm>
              <a:off x="2235" y="1263"/>
              <a:ext cx="3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ements</a:t>
              </a:r>
              <a:endParaRPr lang="zh-CN" altLang="zh-CN" sz="2409"/>
            </a:p>
          </p:txBody>
        </p:sp>
        <p:sp>
          <p:nvSpPr>
            <p:cNvPr id="64" name="Rectangle 62"/>
            <p:cNvSpPr>
              <a:spLocks noChangeArrowheads="1"/>
            </p:cNvSpPr>
            <p:nvPr/>
          </p:nvSpPr>
          <p:spPr bwMode="auto">
            <a:xfrm>
              <a:off x="1890" y="1413"/>
              <a:ext cx="74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elicitation and</a:t>
              </a:r>
              <a:endParaRPr lang="zh-CN" altLang="zh-CN" sz="2409"/>
            </a:p>
          </p:txBody>
        </p:sp>
        <p:sp>
          <p:nvSpPr>
            <p:cNvPr id="65" name="Rectangle 63"/>
            <p:cNvSpPr>
              <a:spLocks noChangeArrowheads="1"/>
            </p:cNvSpPr>
            <p:nvPr/>
          </p:nvSpPr>
          <p:spPr bwMode="auto">
            <a:xfrm>
              <a:off x="2055" y="1563"/>
              <a:ext cx="23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anal</a:t>
              </a:r>
              <a:endParaRPr lang="zh-CN" altLang="zh-CN" sz="2409"/>
            </a:p>
          </p:txBody>
        </p:sp>
        <p:sp>
          <p:nvSpPr>
            <p:cNvPr id="66" name="Rectangle 64"/>
            <p:cNvSpPr>
              <a:spLocks noChangeArrowheads="1"/>
            </p:cNvSpPr>
            <p:nvPr/>
          </p:nvSpPr>
          <p:spPr bwMode="auto">
            <a:xfrm>
              <a:off x="2280" y="1563"/>
              <a:ext cx="20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ysis</a:t>
              </a:r>
              <a:endParaRPr lang="zh-CN" altLang="zh-CN" sz="2409"/>
            </a:p>
          </p:txBody>
        </p:sp>
        <p:sp>
          <p:nvSpPr>
            <p:cNvPr id="67" name="Freeform 65"/>
            <p:cNvSpPr>
              <a:spLocks/>
            </p:cNvSpPr>
            <p:nvPr/>
          </p:nvSpPr>
          <p:spPr bwMode="auto">
            <a:xfrm>
              <a:off x="2955" y="1683"/>
              <a:ext cx="1050" cy="375"/>
            </a:xfrm>
            <a:custGeom>
              <a:avLst/>
              <a:gdLst>
                <a:gd name="T0" fmla="*/ 165 w 1050"/>
                <a:gd name="T1" fmla="*/ 0 h 375"/>
                <a:gd name="T2" fmla="*/ 870 w 1050"/>
                <a:gd name="T3" fmla="*/ 0 h 375"/>
                <a:gd name="T4" fmla="*/ 945 w 1050"/>
                <a:gd name="T5" fmla="*/ 15 h 375"/>
                <a:gd name="T6" fmla="*/ 1005 w 1050"/>
                <a:gd name="T7" fmla="*/ 60 h 375"/>
                <a:gd name="T8" fmla="*/ 1035 w 1050"/>
                <a:gd name="T9" fmla="*/ 120 h 375"/>
                <a:gd name="T10" fmla="*/ 1050 w 1050"/>
                <a:gd name="T11" fmla="*/ 195 h 375"/>
                <a:gd name="T12" fmla="*/ 1050 w 1050"/>
                <a:gd name="T13" fmla="*/ 195 h 375"/>
                <a:gd name="T14" fmla="*/ 1035 w 1050"/>
                <a:gd name="T15" fmla="*/ 270 h 375"/>
                <a:gd name="T16" fmla="*/ 1005 w 1050"/>
                <a:gd name="T17" fmla="*/ 330 h 375"/>
                <a:gd name="T18" fmla="*/ 945 w 1050"/>
                <a:gd name="T19" fmla="*/ 360 h 375"/>
                <a:gd name="T20" fmla="*/ 870 w 1050"/>
                <a:gd name="T21" fmla="*/ 375 h 375"/>
                <a:gd name="T22" fmla="*/ 165 w 1050"/>
                <a:gd name="T23" fmla="*/ 375 h 375"/>
                <a:gd name="T24" fmla="*/ 105 w 1050"/>
                <a:gd name="T25" fmla="*/ 360 h 375"/>
                <a:gd name="T26" fmla="*/ 45 w 1050"/>
                <a:gd name="T27" fmla="*/ 330 h 375"/>
                <a:gd name="T28" fmla="*/ 15 w 1050"/>
                <a:gd name="T29" fmla="*/ 270 h 375"/>
                <a:gd name="T30" fmla="*/ 0 w 1050"/>
                <a:gd name="T31" fmla="*/ 195 h 375"/>
                <a:gd name="T32" fmla="*/ 0 w 1050"/>
                <a:gd name="T33" fmla="*/ 195 h 375"/>
                <a:gd name="T34" fmla="*/ 15 w 1050"/>
                <a:gd name="T35" fmla="*/ 120 h 375"/>
                <a:gd name="T36" fmla="*/ 45 w 1050"/>
                <a:gd name="T37" fmla="*/ 60 h 375"/>
                <a:gd name="T38" fmla="*/ 105 w 1050"/>
                <a:gd name="T39" fmla="*/ 15 h 375"/>
                <a:gd name="T40" fmla="*/ 165 w 1050"/>
                <a:gd name="T41" fmla="*/ 0 h 3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0"/>
                <a:gd name="T64" fmla="*/ 0 h 375"/>
                <a:gd name="T65" fmla="*/ 1050 w 1050"/>
                <a:gd name="T66" fmla="*/ 375 h 3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0" h="375">
                  <a:moveTo>
                    <a:pt x="165" y="0"/>
                  </a:moveTo>
                  <a:lnTo>
                    <a:pt x="870" y="0"/>
                  </a:lnTo>
                  <a:lnTo>
                    <a:pt x="945" y="15"/>
                  </a:lnTo>
                  <a:lnTo>
                    <a:pt x="1005" y="60"/>
                  </a:lnTo>
                  <a:lnTo>
                    <a:pt x="1035" y="120"/>
                  </a:lnTo>
                  <a:lnTo>
                    <a:pt x="1050" y="195"/>
                  </a:lnTo>
                  <a:lnTo>
                    <a:pt x="1035" y="270"/>
                  </a:lnTo>
                  <a:lnTo>
                    <a:pt x="1005" y="330"/>
                  </a:lnTo>
                  <a:lnTo>
                    <a:pt x="945" y="360"/>
                  </a:lnTo>
                  <a:lnTo>
                    <a:pt x="870" y="375"/>
                  </a:lnTo>
                  <a:lnTo>
                    <a:pt x="165" y="375"/>
                  </a:lnTo>
                  <a:lnTo>
                    <a:pt x="105" y="360"/>
                  </a:lnTo>
                  <a:lnTo>
                    <a:pt x="45" y="330"/>
                  </a:lnTo>
                  <a:lnTo>
                    <a:pt x="15" y="270"/>
                  </a:lnTo>
                  <a:lnTo>
                    <a:pt x="0" y="195"/>
                  </a:lnTo>
                  <a:lnTo>
                    <a:pt x="15" y="120"/>
                  </a:lnTo>
                  <a:lnTo>
                    <a:pt x="45" y="60"/>
                  </a:lnTo>
                  <a:lnTo>
                    <a:pt x="105" y="15"/>
                  </a:lnTo>
                  <a:lnTo>
                    <a:pt x="1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6"/>
            <p:cNvSpPr>
              <a:spLocks/>
            </p:cNvSpPr>
            <p:nvPr/>
          </p:nvSpPr>
          <p:spPr bwMode="auto">
            <a:xfrm>
              <a:off x="2955" y="1683"/>
              <a:ext cx="1050" cy="375"/>
            </a:xfrm>
            <a:custGeom>
              <a:avLst/>
              <a:gdLst>
                <a:gd name="T0" fmla="*/ 165 w 1050"/>
                <a:gd name="T1" fmla="*/ 0 h 375"/>
                <a:gd name="T2" fmla="*/ 870 w 1050"/>
                <a:gd name="T3" fmla="*/ 0 h 375"/>
                <a:gd name="T4" fmla="*/ 945 w 1050"/>
                <a:gd name="T5" fmla="*/ 15 h 375"/>
                <a:gd name="T6" fmla="*/ 1005 w 1050"/>
                <a:gd name="T7" fmla="*/ 60 h 375"/>
                <a:gd name="T8" fmla="*/ 1035 w 1050"/>
                <a:gd name="T9" fmla="*/ 120 h 375"/>
                <a:gd name="T10" fmla="*/ 1050 w 1050"/>
                <a:gd name="T11" fmla="*/ 195 h 375"/>
                <a:gd name="T12" fmla="*/ 1035 w 1050"/>
                <a:gd name="T13" fmla="*/ 270 h 375"/>
                <a:gd name="T14" fmla="*/ 1005 w 1050"/>
                <a:gd name="T15" fmla="*/ 330 h 375"/>
                <a:gd name="T16" fmla="*/ 945 w 1050"/>
                <a:gd name="T17" fmla="*/ 360 h 375"/>
                <a:gd name="T18" fmla="*/ 870 w 1050"/>
                <a:gd name="T19" fmla="*/ 375 h 375"/>
                <a:gd name="T20" fmla="*/ 165 w 1050"/>
                <a:gd name="T21" fmla="*/ 375 h 375"/>
                <a:gd name="T22" fmla="*/ 105 w 1050"/>
                <a:gd name="T23" fmla="*/ 360 h 375"/>
                <a:gd name="T24" fmla="*/ 45 w 1050"/>
                <a:gd name="T25" fmla="*/ 330 h 375"/>
                <a:gd name="T26" fmla="*/ 15 w 1050"/>
                <a:gd name="T27" fmla="*/ 270 h 375"/>
                <a:gd name="T28" fmla="*/ 0 w 1050"/>
                <a:gd name="T29" fmla="*/ 195 h 375"/>
                <a:gd name="T30" fmla="*/ 15 w 1050"/>
                <a:gd name="T31" fmla="*/ 120 h 375"/>
                <a:gd name="T32" fmla="*/ 45 w 1050"/>
                <a:gd name="T33" fmla="*/ 60 h 375"/>
                <a:gd name="T34" fmla="*/ 105 w 1050"/>
                <a:gd name="T35" fmla="*/ 15 h 375"/>
                <a:gd name="T36" fmla="*/ 165 w 1050"/>
                <a:gd name="T37" fmla="*/ 0 h 3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0"/>
                <a:gd name="T58" fmla="*/ 0 h 375"/>
                <a:gd name="T59" fmla="*/ 1050 w 1050"/>
                <a:gd name="T60" fmla="*/ 375 h 3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0" h="375">
                  <a:moveTo>
                    <a:pt x="165" y="0"/>
                  </a:moveTo>
                  <a:lnTo>
                    <a:pt x="870" y="0"/>
                  </a:lnTo>
                  <a:lnTo>
                    <a:pt x="945" y="15"/>
                  </a:lnTo>
                  <a:lnTo>
                    <a:pt x="1005" y="60"/>
                  </a:lnTo>
                  <a:lnTo>
                    <a:pt x="1035" y="120"/>
                  </a:lnTo>
                  <a:lnTo>
                    <a:pt x="1050" y="195"/>
                  </a:lnTo>
                  <a:lnTo>
                    <a:pt x="1035" y="270"/>
                  </a:lnTo>
                  <a:lnTo>
                    <a:pt x="1005" y="330"/>
                  </a:lnTo>
                  <a:lnTo>
                    <a:pt x="945" y="360"/>
                  </a:lnTo>
                  <a:lnTo>
                    <a:pt x="870" y="375"/>
                  </a:lnTo>
                  <a:lnTo>
                    <a:pt x="165" y="375"/>
                  </a:lnTo>
                  <a:lnTo>
                    <a:pt x="105" y="360"/>
                  </a:lnTo>
                  <a:lnTo>
                    <a:pt x="45" y="330"/>
                  </a:lnTo>
                  <a:lnTo>
                    <a:pt x="15" y="270"/>
                  </a:lnTo>
                  <a:lnTo>
                    <a:pt x="0" y="195"/>
                  </a:lnTo>
                  <a:lnTo>
                    <a:pt x="15" y="120"/>
                  </a:lnTo>
                  <a:lnTo>
                    <a:pt x="45" y="60"/>
                  </a:lnTo>
                  <a:lnTo>
                    <a:pt x="105" y="15"/>
                  </a:lnTo>
                  <a:lnTo>
                    <a:pt x="165" y="0"/>
                  </a:lnTo>
                  <a:close/>
                </a:path>
              </a:pathLst>
            </a:custGeom>
            <a:noFill/>
            <a:ln w="15">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Rectangle 67"/>
            <p:cNvSpPr>
              <a:spLocks noChangeArrowheads="1"/>
            </p:cNvSpPr>
            <p:nvPr/>
          </p:nvSpPr>
          <p:spPr bwMode="auto">
            <a:xfrm>
              <a:off x="3105" y="1713"/>
              <a:ext cx="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a:t>
              </a:r>
              <a:endParaRPr lang="zh-CN" altLang="zh-CN" sz="2409"/>
            </a:p>
          </p:txBody>
        </p:sp>
        <p:sp>
          <p:nvSpPr>
            <p:cNvPr id="70" name="Rectangle 68"/>
            <p:cNvSpPr>
              <a:spLocks noChangeArrowheads="1"/>
            </p:cNvSpPr>
            <p:nvPr/>
          </p:nvSpPr>
          <p:spPr bwMode="auto">
            <a:xfrm>
              <a:off x="3180" y="1713"/>
              <a:ext cx="27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equir</a:t>
              </a:r>
              <a:endParaRPr lang="zh-CN" altLang="zh-CN" sz="2409"/>
            </a:p>
          </p:txBody>
        </p:sp>
        <p:sp>
          <p:nvSpPr>
            <p:cNvPr id="71" name="Rectangle 69"/>
            <p:cNvSpPr>
              <a:spLocks noChangeArrowheads="1"/>
            </p:cNvSpPr>
            <p:nvPr/>
          </p:nvSpPr>
          <p:spPr bwMode="auto">
            <a:xfrm>
              <a:off x="3450" y="1713"/>
              <a:ext cx="3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ements</a:t>
              </a:r>
              <a:endParaRPr lang="zh-CN" altLang="zh-CN" sz="2409"/>
            </a:p>
          </p:txBody>
        </p:sp>
        <p:sp>
          <p:nvSpPr>
            <p:cNvPr id="72" name="Rectangle 70"/>
            <p:cNvSpPr>
              <a:spLocks noChangeArrowheads="1"/>
            </p:cNvSpPr>
            <p:nvPr/>
          </p:nvSpPr>
          <p:spPr bwMode="auto">
            <a:xfrm>
              <a:off x="3150" y="1863"/>
              <a:ext cx="66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specification</a:t>
              </a:r>
              <a:endParaRPr lang="zh-CN" altLang="zh-CN" sz="2409"/>
            </a:p>
          </p:txBody>
        </p:sp>
        <p:sp>
          <p:nvSpPr>
            <p:cNvPr id="73" name="Freeform 71"/>
            <p:cNvSpPr>
              <a:spLocks/>
            </p:cNvSpPr>
            <p:nvPr/>
          </p:nvSpPr>
          <p:spPr bwMode="auto">
            <a:xfrm>
              <a:off x="4170" y="2058"/>
              <a:ext cx="1065" cy="390"/>
            </a:xfrm>
            <a:custGeom>
              <a:avLst/>
              <a:gdLst>
                <a:gd name="T0" fmla="*/ 180 w 1065"/>
                <a:gd name="T1" fmla="*/ 0 h 390"/>
                <a:gd name="T2" fmla="*/ 885 w 1065"/>
                <a:gd name="T3" fmla="*/ 0 h 390"/>
                <a:gd name="T4" fmla="*/ 945 w 1065"/>
                <a:gd name="T5" fmla="*/ 15 h 390"/>
                <a:gd name="T6" fmla="*/ 1005 w 1065"/>
                <a:gd name="T7" fmla="*/ 60 h 390"/>
                <a:gd name="T8" fmla="*/ 1050 w 1065"/>
                <a:gd name="T9" fmla="*/ 120 h 390"/>
                <a:gd name="T10" fmla="*/ 1065 w 1065"/>
                <a:gd name="T11" fmla="*/ 195 h 390"/>
                <a:gd name="T12" fmla="*/ 1050 w 1065"/>
                <a:gd name="T13" fmla="*/ 270 h 390"/>
                <a:gd name="T14" fmla="*/ 1005 w 1065"/>
                <a:gd name="T15" fmla="*/ 330 h 390"/>
                <a:gd name="T16" fmla="*/ 945 w 1065"/>
                <a:gd name="T17" fmla="*/ 375 h 390"/>
                <a:gd name="T18" fmla="*/ 885 w 1065"/>
                <a:gd name="T19" fmla="*/ 390 h 390"/>
                <a:gd name="T20" fmla="*/ 180 w 1065"/>
                <a:gd name="T21" fmla="*/ 390 h 390"/>
                <a:gd name="T22" fmla="*/ 105 w 1065"/>
                <a:gd name="T23" fmla="*/ 375 h 390"/>
                <a:gd name="T24" fmla="*/ 60 w 1065"/>
                <a:gd name="T25" fmla="*/ 330 h 390"/>
                <a:gd name="T26" fmla="*/ 15 w 1065"/>
                <a:gd name="T27" fmla="*/ 270 h 390"/>
                <a:gd name="T28" fmla="*/ 0 w 1065"/>
                <a:gd name="T29" fmla="*/ 195 h 390"/>
                <a:gd name="T30" fmla="*/ 15 w 1065"/>
                <a:gd name="T31" fmla="*/ 120 h 390"/>
                <a:gd name="T32" fmla="*/ 60 w 1065"/>
                <a:gd name="T33" fmla="*/ 60 h 390"/>
                <a:gd name="T34" fmla="*/ 105 w 1065"/>
                <a:gd name="T35" fmla="*/ 15 h 390"/>
                <a:gd name="T36" fmla="*/ 180 w 1065"/>
                <a:gd name="T37" fmla="*/ 0 h 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5"/>
                <a:gd name="T58" fmla="*/ 0 h 390"/>
                <a:gd name="T59" fmla="*/ 1065 w 1065"/>
                <a:gd name="T60" fmla="*/ 390 h 3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5" h="390">
                  <a:moveTo>
                    <a:pt x="180" y="0"/>
                  </a:moveTo>
                  <a:lnTo>
                    <a:pt x="885" y="0"/>
                  </a:lnTo>
                  <a:lnTo>
                    <a:pt x="945" y="15"/>
                  </a:lnTo>
                  <a:lnTo>
                    <a:pt x="1005" y="60"/>
                  </a:lnTo>
                  <a:lnTo>
                    <a:pt x="1050" y="120"/>
                  </a:lnTo>
                  <a:lnTo>
                    <a:pt x="1065" y="195"/>
                  </a:lnTo>
                  <a:lnTo>
                    <a:pt x="1050" y="270"/>
                  </a:lnTo>
                  <a:lnTo>
                    <a:pt x="1005" y="330"/>
                  </a:lnTo>
                  <a:lnTo>
                    <a:pt x="945" y="375"/>
                  </a:lnTo>
                  <a:lnTo>
                    <a:pt x="885" y="390"/>
                  </a:lnTo>
                  <a:lnTo>
                    <a:pt x="180" y="390"/>
                  </a:lnTo>
                  <a:lnTo>
                    <a:pt x="105" y="375"/>
                  </a:lnTo>
                  <a:lnTo>
                    <a:pt x="60" y="330"/>
                  </a:lnTo>
                  <a:lnTo>
                    <a:pt x="15" y="270"/>
                  </a:lnTo>
                  <a:lnTo>
                    <a:pt x="0" y="195"/>
                  </a:lnTo>
                  <a:lnTo>
                    <a:pt x="15" y="120"/>
                  </a:lnTo>
                  <a:lnTo>
                    <a:pt x="60" y="60"/>
                  </a:lnTo>
                  <a:lnTo>
                    <a:pt x="105" y="15"/>
                  </a:lnTo>
                  <a:lnTo>
                    <a:pt x="180" y="0"/>
                  </a:lnTo>
                  <a:close/>
                </a:path>
              </a:pathLst>
            </a:custGeom>
            <a:solidFill>
              <a:srgbClr val="FFFFFF"/>
            </a:solidFill>
            <a:ln w="15">
              <a:solidFill>
                <a:srgbClr val="0083D7"/>
              </a:solidFill>
              <a:round/>
              <a:headEnd/>
              <a:tailEnd/>
            </a:ln>
          </p:spPr>
          <p:txBody>
            <a:bodyPr/>
            <a:lstStyle/>
            <a:p>
              <a:endParaRPr lang="zh-CN" altLang="en-US"/>
            </a:p>
          </p:txBody>
        </p:sp>
        <p:sp>
          <p:nvSpPr>
            <p:cNvPr id="74" name="Rectangle 72"/>
            <p:cNvSpPr>
              <a:spLocks noChangeArrowheads="1"/>
            </p:cNvSpPr>
            <p:nvPr/>
          </p:nvSpPr>
          <p:spPr bwMode="auto">
            <a:xfrm>
              <a:off x="4335" y="2088"/>
              <a:ext cx="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a:t>
              </a:r>
              <a:endParaRPr lang="zh-CN" altLang="zh-CN" sz="2409"/>
            </a:p>
          </p:txBody>
        </p:sp>
        <p:sp>
          <p:nvSpPr>
            <p:cNvPr id="75" name="Rectangle 73"/>
            <p:cNvSpPr>
              <a:spLocks noChangeArrowheads="1"/>
            </p:cNvSpPr>
            <p:nvPr/>
          </p:nvSpPr>
          <p:spPr bwMode="auto">
            <a:xfrm>
              <a:off x="4395" y="2088"/>
              <a:ext cx="27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equir</a:t>
              </a:r>
              <a:endParaRPr lang="zh-CN" altLang="zh-CN" sz="2409"/>
            </a:p>
          </p:txBody>
        </p:sp>
        <p:sp>
          <p:nvSpPr>
            <p:cNvPr id="76" name="Rectangle 74"/>
            <p:cNvSpPr>
              <a:spLocks noChangeArrowheads="1"/>
            </p:cNvSpPr>
            <p:nvPr/>
          </p:nvSpPr>
          <p:spPr bwMode="auto">
            <a:xfrm>
              <a:off x="4665" y="2088"/>
              <a:ext cx="3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ements</a:t>
              </a:r>
              <a:endParaRPr lang="zh-CN" altLang="zh-CN" sz="2409"/>
            </a:p>
          </p:txBody>
        </p:sp>
        <p:sp>
          <p:nvSpPr>
            <p:cNvPr id="77" name="Rectangle 75"/>
            <p:cNvSpPr>
              <a:spLocks noChangeArrowheads="1"/>
            </p:cNvSpPr>
            <p:nvPr/>
          </p:nvSpPr>
          <p:spPr bwMode="auto">
            <a:xfrm>
              <a:off x="4440" y="2238"/>
              <a:ext cx="514"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validation</a:t>
              </a:r>
              <a:endParaRPr lang="zh-CN" altLang="zh-CN" sz="2409"/>
            </a:p>
          </p:txBody>
        </p:sp>
        <p:sp>
          <p:nvSpPr>
            <p:cNvPr id="78" name="Rectangle 76"/>
            <p:cNvSpPr>
              <a:spLocks noChangeArrowheads="1"/>
            </p:cNvSpPr>
            <p:nvPr/>
          </p:nvSpPr>
          <p:spPr bwMode="auto">
            <a:xfrm>
              <a:off x="510" y="2073"/>
              <a:ext cx="930" cy="390"/>
            </a:xfrm>
            <a:prstGeom prst="rect">
              <a:avLst/>
            </a:prstGeom>
            <a:solidFill>
              <a:srgbClr val="FFFFFF"/>
            </a:solidFill>
            <a:ln w="15">
              <a:solidFill>
                <a:srgbClr val="0083D7"/>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79" name="Rectangle 77"/>
            <p:cNvSpPr>
              <a:spLocks noChangeArrowheads="1"/>
            </p:cNvSpPr>
            <p:nvPr/>
          </p:nvSpPr>
          <p:spPr bwMode="auto">
            <a:xfrm>
              <a:off x="720" y="2103"/>
              <a:ext cx="7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F</a:t>
              </a:r>
              <a:endParaRPr lang="zh-CN" altLang="zh-CN" sz="2409"/>
            </a:p>
          </p:txBody>
        </p:sp>
        <p:sp>
          <p:nvSpPr>
            <p:cNvPr id="80" name="Rectangle 78"/>
            <p:cNvSpPr>
              <a:spLocks noChangeArrowheads="1"/>
            </p:cNvSpPr>
            <p:nvPr/>
          </p:nvSpPr>
          <p:spPr bwMode="auto">
            <a:xfrm>
              <a:off x="765" y="2103"/>
              <a:ext cx="46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easibility</a:t>
              </a:r>
              <a:endParaRPr lang="zh-CN" altLang="zh-CN" sz="2409"/>
            </a:p>
          </p:txBody>
        </p:sp>
        <p:sp>
          <p:nvSpPr>
            <p:cNvPr id="81" name="Rectangle 79"/>
            <p:cNvSpPr>
              <a:spLocks noChangeArrowheads="1"/>
            </p:cNvSpPr>
            <p:nvPr/>
          </p:nvSpPr>
          <p:spPr bwMode="auto">
            <a:xfrm>
              <a:off x="810" y="2253"/>
              <a:ext cx="4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a:t>
              </a:r>
              <a:endParaRPr lang="zh-CN" altLang="zh-CN" sz="2409"/>
            </a:p>
          </p:txBody>
        </p:sp>
        <p:sp>
          <p:nvSpPr>
            <p:cNvPr id="82" name="Rectangle 80"/>
            <p:cNvSpPr>
              <a:spLocks noChangeArrowheads="1"/>
            </p:cNvSpPr>
            <p:nvPr/>
          </p:nvSpPr>
          <p:spPr bwMode="auto">
            <a:xfrm>
              <a:off x="840" y="2253"/>
              <a:ext cx="24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epor</a:t>
              </a:r>
              <a:endParaRPr lang="zh-CN" altLang="zh-CN" sz="2409"/>
            </a:p>
          </p:txBody>
        </p:sp>
        <p:sp>
          <p:nvSpPr>
            <p:cNvPr id="83" name="Rectangle 81"/>
            <p:cNvSpPr>
              <a:spLocks noChangeArrowheads="1"/>
            </p:cNvSpPr>
            <p:nvPr/>
          </p:nvSpPr>
          <p:spPr bwMode="auto">
            <a:xfrm>
              <a:off x="1095" y="2253"/>
              <a:ext cx="3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t</a:t>
              </a:r>
              <a:endParaRPr lang="zh-CN" altLang="zh-CN" sz="2409"/>
            </a:p>
          </p:txBody>
        </p:sp>
        <p:sp>
          <p:nvSpPr>
            <p:cNvPr id="84" name="Rectangle 82"/>
            <p:cNvSpPr>
              <a:spLocks noChangeArrowheads="1"/>
            </p:cNvSpPr>
            <p:nvPr/>
          </p:nvSpPr>
          <p:spPr bwMode="auto">
            <a:xfrm>
              <a:off x="1740" y="2463"/>
              <a:ext cx="1050"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85" name="Rectangle 83"/>
            <p:cNvSpPr>
              <a:spLocks noChangeArrowheads="1"/>
            </p:cNvSpPr>
            <p:nvPr/>
          </p:nvSpPr>
          <p:spPr bwMode="auto">
            <a:xfrm>
              <a:off x="1740" y="2463"/>
              <a:ext cx="1065" cy="390"/>
            </a:xfrm>
            <a:prstGeom prst="rect">
              <a:avLst/>
            </a:prstGeom>
            <a:noFill/>
            <a:ln w="15">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86" name="Rectangle 84"/>
            <p:cNvSpPr>
              <a:spLocks noChangeArrowheads="1"/>
            </p:cNvSpPr>
            <p:nvPr/>
          </p:nvSpPr>
          <p:spPr bwMode="auto">
            <a:xfrm>
              <a:off x="2070" y="2493"/>
              <a:ext cx="8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S</a:t>
              </a:r>
              <a:endParaRPr lang="zh-CN" altLang="zh-CN" sz="2409"/>
            </a:p>
          </p:txBody>
        </p:sp>
        <p:sp>
          <p:nvSpPr>
            <p:cNvPr id="87" name="Rectangle 85"/>
            <p:cNvSpPr>
              <a:spLocks noChangeArrowheads="1"/>
            </p:cNvSpPr>
            <p:nvPr/>
          </p:nvSpPr>
          <p:spPr bwMode="auto">
            <a:xfrm>
              <a:off x="2145" y="2493"/>
              <a:ext cx="32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ystem</a:t>
              </a:r>
              <a:endParaRPr lang="zh-CN" altLang="zh-CN" sz="2409"/>
            </a:p>
          </p:txBody>
        </p:sp>
        <p:sp>
          <p:nvSpPr>
            <p:cNvPr id="88" name="Rectangle 86"/>
            <p:cNvSpPr>
              <a:spLocks noChangeArrowheads="1"/>
            </p:cNvSpPr>
            <p:nvPr/>
          </p:nvSpPr>
          <p:spPr bwMode="auto">
            <a:xfrm>
              <a:off x="2070" y="2643"/>
              <a:ext cx="39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dirty="0">
                  <a:solidFill>
                    <a:srgbClr val="000000"/>
                  </a:solidFill>
                  <a:latin typeface="Formata Regular" charset="0"/>
                </a:rPr>
                <a:t>models</a:t>
              </a:r>
              <a:endParaRPr lang="zh-CN" altLang="zh-CN" sz="2409" dirty="0"/>
            </a:p>
          </p:txBody>
        </p:sp>
        <p:sp>
          <p:nvSpPr>
            <p:cNvPr id="89" name="Rectangle 87"/>
            <p:cNvSpPr>
              <a:spLocks noChangeArrowheads="1"/>
            </p:cNvSpPr>
            <p:nvPr/>
          </p:nvSpPr>
          <p:spPr bwMode="auto">
            <a:xfrm>
              <a:off x="2955" y="2838"/>
              <a:ext cx="1095" cy="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90" name="Rectangle 88"/>
            <p:cNvSpPr>
              <a:spLocks noChangeArrowheads="1"/>
            </p:cNvSpPr>
            <p:nvPr/>
          </p:nvSpPr>
          <p:spPr bwMode="auto">
            <a:xfrm>
              <a:off x="2955" y="2838"/>
              <a:ext cx="1110" cy="390"/>
            </a:xfrm>
            <a:prstGeom prst="rect">
              <a:avLst/>
            </a:prstGeom>
            <a:noFill/>
            <a:ln w="15">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91" name="Rectangle 89"/>
            <p:cNvSpPr>
              <a:spLocks noChangeArrowheads="1"/>
            </p:cNvSpPr>
            <p:nvPr/>
          </p:nvSpPr>
          <p:spPr bwMode="auto">
            <a:xfrm>
              <a:off x="3060" y="2853"/>
              <a:ext cx="91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User and system</a:t>
              </a:r>
              <a:endParaRPr lang="zh-CN" altLang="zh-CN" sz="2409"/>
            </a:p>
          </p:txBody>
        </p:sp>
        <p:sp>
          <p:nvSpPr>
            <p:cNvPr id="92" name="Rectangle 90"/>
            <p:cNvSpPr>
              <a:spLocks noChangeArrowheads="1"/>
            </p:cNvSpPr>
            <p:nvPr/>
          </p:nvSpPr>
          <p:spPr bwMode="auto">
            <a:xfrm>
              <a:off x="3150" y="3003"/>
              <a:ext cx="70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requirements</a:t>
              </a:r>
              <a:endParaRPr lang="zh-CN" altLang="zh-CN" sz="2409"/>
            </a:p>
          </p:txBody>
        </p:sp>
        <p:sp>
          <p:nvSpPr>
            <p:cNvPr id="93" name="Rectangle 91"/>
            <p:cNvSpPr>
              <a:spLocks noChangeArrowheads="1"/>
            </p:cNvSpPr>
            <p:nvPr/>
          </p:nvSpPr>
          <p:spPr bwMode="auto">
            <a:xfrm>
              <a:off x="4170" y="3303"/>
              <a:ext cx="1065" cy="3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94" name="Rectangle 92"/>
            <p:cNvSpPr>
              <a:spLocks noChangeArrowheads="1"/>
            </p:cNvSpPr>
            <p:nvPr/>
          </p:nvSpPr>
          <p:spPr bwMode="auto">
            <a:xfrm>
              <a:off x="4170" y="3303"/>
              <a:ext cx="1080" cy="405"/>
            </a:xfrm>
            <a:prstGeom prst="rect">
              <a:avLst/>
            </a:prstGeom>
            <a:noFill/>
            <a:ln w="15">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95" name="Rectangle 93"/>
            <p:cNvSpPr>
              <a:spLocks noChangeArrowheads="1"/>
            </p:cNvSpPr>
            <p:nvPr/>
          </p:nvSpPr>
          <p:spPr bwMode="auto">
            <a:xfrm>
              <a:off x="4335" y="3333"/>
              <a:ext cx="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R</a:t>
              </a:r>
              <a:endParaRPr lang="zh-CN" altLang="zh-CN" sz="2409"/>
            </a:p>
          </p:txBody>
        </p:sp>
        <p:sp>
          <p:nvSpPr>
            <p:cNvPr id="96" name="Rectangle 94"/>
            <p:cNvSpPr>
              <a:spLocks noChangeArrowheads="1"/>
            </p:cNvSpPr>
            <p:nvPr/>
          </p:nvSpPr>
          <p:spPr bwMode="auto">
            <a:xfrm>
              <a:off x="4395" y="3333"/>
              <a:ext cx="27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equir</a:t>
              </a:r>
              <a:endParaRPr lang="zh-CN" altLang="zh-CN" sz="2409"/>
            </a:p>
          </p:txBody>
        </p:sp>
        <p:sp>
          <p:nvSpPr>
            <p:cNvPr id="97" name="Rectangle 95"/>
            <p:cNvSpPr>
              <a:spLocks noChangeArrowheads="1"/>
            </p:cNvSpPr>
            <p:nvPr/>
          </p:nvSpPr>
          <p:spPr bwMode="auto">
            <a:xfrm>
              <a:off x="4665" y="3333"/>
              <a:ext cx="39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ements</a:t>
              </a:r>
              <a:endParaRPr lang="zh-CN" altLang="zh-CN" sz="2409"/>
            </a:p>
          </p:txBody>
        </p:sp>
        <p:sp>
          <p:nvSpPr>
            <p:cNvPr id="98" name="Rectangle 96"/>
            <p:cNvSpPr>
              <a:spLocks noChangeArrowheads="1"/>
            </p:cNvSpPr>
            <p:nvPr/>
          </p:nvSpPr>
          <p:spPr bwMode="auto">
            <a:xfrm>
              <a:off x="4425" y="3483"/>
              <a:ext cx="53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506">
                  <a:solidFill>
                    <a:srgbClr val="000000"/>
                  </a:solidFill>
                  <a:latin typeface="Formata Regular" charset="0"/>
                </a:rPr>
                <a:t>document</a:t>
              </a:r>
              <a:endParaRPr lang="zh-CN" altLang="zh-CN" sz="2409"/>
            </a:p>
          </p:txBody>
        </p:sp>
        <p:sp>
          <p:nvSpPr>
            <p:cNvPr id="99" name="Line 97"/>
            <p:cNvSpPr>
              <a:spLocks noChangeShapeType="1"/>
            </p:cNvSpPr>
            <p:nvPr/>
          </p:nvSpPr>
          <p:spPr bwMode="auto">
            <a:xfrm>
              <a:off x="2235" y="3618"/>
              <a:ext cx="1875" cy="1"/>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0" name="Picture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603"/>
              <a:ext cx="75"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99"/>
            <p:cNvSpPr>
              <a:spLocks/>
            </p:cNvSpPr>
            <p:nvPr/>
          </p:nvSpPr>
          <p:spPr bwMode="auto">
            <a:xfrm>
              <a:off x="4065" y="3588"/>
              <a:ext cx="90" cy="60"/>
            </a:xfrm>
            <a:custGeom>
              <a:avLst/>
              <a:gdLst>
                <a:gd name="T0" fmla="*/ 90 w 90"/>
                <a:gd name="T1" fmla="*/ 30 h 60"/>
                <a:gd name="T2" fmla="*/ 0 w 90"/>
                <a:gd name="T3" fmla="*/ 0 h 60"/>
                <a:gd name="T4" fmla="*/ 15 w 90"/>
                <a:gd name="T5" fmla="*/ 30 h 60"/>
                <a:gd name="T6" fmla="*/ 0 w 90"/>
                <a:gd name="T7" fmla="*/ 60 h 60"/>
                <a:gd name="T8" fmla="*/ 90 w 90"/>
                <a:gd name="T9" fmla="*/ 30 h 60"/>
                <a:gd name="T10" fmla="*/ 0 60000 65536"/>
                <a:gd name="T11" fmla="*/ 0 60000 65536"/>
                <a:gd name="T12" fmla="*/ 0 60000 65536"/>
                <a:gd name="T13" fmla="*/ 0 60000 65536"/>
                <a:gd name="T14" fmla="*/ 0 60000 65536"/>
                <a:gd name="T15" fmla="*/ 0 w 90"/>
                <a:gd name="T16" fmla="*/ 0 h 60"/>
                <a:gd name="T17" fmla="*/ 90 w 90"/>
                <a:gd name="T18" fmla="*/ 60 h 60"/>
              </a:gdLst>
              <a:ahLst/>
              <a:cxnLst>
                <a:cxn ang="T10">
                  <a:pos x="T0" y="T1"/>
                </a:cxn>
                <a:cxn ang="T11">
                  <a:pos x="T2" y="T3"/>
                </a:cxn>
                <a:cxn ang="T12">
                  <a:pos x="T4" y="T5"/>
                </a:cxn>
                <a:cxn ang="T13">
                  <a:pos x="T6" y="T7"/>
                </a:cxn>
                <a:cxn ang="T14">
                  <a:pos x="T8" y="T9"/>
                </a:cxn>
              </a:cxnLst>
              <a:rect l="T15" t="T16" r="T17" b="T18"/>
              <a:pathLst>
                <a:path w="90" h="60">
                  <a:moveTo>
                    <a:pt x="90" y="30"/>
                  </a:moveTo>
                  <a:lnTo>
                    <a:pt x="0" y="0"/>
                  </a:lnTo>
                  <a:lnTo>
                    <a:pt x="15" y="30"/>
                  </a:lnTo>
                  <a:lnTo>
                    <a:pt x="0" y="60"/>
                  </a:lnTo>
                  <a:lnTo>
                    <a:pt x="90" y="30"/>
                  </a:lnTo>
                  <a:close/>
                </a:path>
              </a:pathLst>
            </a:custGeom>
            <a:noFill/>
            <a:ln w="1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 name="Line 100"/>
            <p:cNvSpPr>
              <a:spLocks noChangeShapeType="1"/>
            </p:cNvSpPr>
            <p:nvPr/>
          </p:nvSpPr>
          <p:spPr bwMode="auto">
            <a:xfrm>
              <a:off x="3480" y="3213"/>
              <a:ext cx="1" cy="210"/>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01"/>
            <p:cNvSpPr>
              <a:spLocks noChangeShapeType="1"/>
            </p:cNvSpPr>
            <p:nvPr/>
          </p:nvSpPr>
          <p:spPr bwMode="auto">
            <a:xfrm>
              <a:off x="2235" y="2838"/>
              <a:ext cx="1" cy="780"/>
            </a:xfrm>
            <a:prstGeom prst="line">
              <a:avLst/>
            </a:prstGeom>
            <a:noFill/>
            <a:ln w="1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813287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2775" y="-19050"/>
            <a:ext cx="7881938" cy="635000"/>
          </a:xfrm>
        </p:spPr>
        <p:txBody>
          <a:bodyPr/>
          <a:lstStyle/>
          <a:p>
            <a:pPr eaLnBrk="1" hangingPunct="1"/>
            <a:r>
              <a:rPr lang="zh-CN" altLang="en-US" sz="3212" dirty="0" smtClean="0">
                <a:ea typeface="宋体" panose="02010600030101010101" pitchFamily="2" charset="-122"/>
              </a:rPr>
              <a:t>软件</a:t>
            </a:r>
            <a:r>
              <a:rPr lang="zh-CN" altLang="en-US" sz="3212" dirty="0">
                <a:ea typeface="宋体" panose="02010600030101010101" pitchFamily="2" charset="-122"/>
              </a:rPr>
              <a:t>设计与实现</a:t>
            </a:r>
            <a:r>
              <a:rPr lang="en-US" altLang="zh-CN" sz="3212" baseline="50000" dirty="0">
                <a:solidFill>
                  <a:srgbClr val="FF0000"/>
                </a:solidFill>
              </a:rPr>
              <a:t> </a:t>
            </a:r>
            <a:r>
              <a:rPr lang="en-US" altLang="zh-CN" sz="2409" baseline="50000" dirty="0">
                <a:solidFill>
                  <a:srgbClr val="FF0000"/>
                </a:solidFill>
              </a:rPr>
              <a:t>[8]</a:t>
            </a:r>
            <a:endParaRPr lang="en-GB" altLang="zh-CN" sz="2409" dirty="0">
              <a:ea typeface="宋体" panose="02010600030101010101" pitchFamily="2" charset="-122"/>
            </a:endParaRPr>
          </a:p>
        </p:txBody>
      </p:sp>
      <p:sp>
        <p:nvSpPr>
          <p:cNvPr id="46083" name="Rectangle 3"/>
          <p:cNvSpPr>
            <a:spLocks noGrp="1" noChangeArrowheads="1"/>
          </p:cNvSpPr>
          <p:nvPr>
            <p:ph idx="1"/>
          </p:nvPr>
        </p:nvSpPr>
        <p:spPr bwMode="auto">
          <a:xfrm>
            <a:off x="460226" y="1052736"/>
            <a:ext cx="8225138" cy="24772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576" indent="-342576" eaLnBrk="1" hangingPunct="1">
              <a:lnSpc>
                <a:spcPct val="90000"/>
              </a:lnSpc>
              <a:buFont typeface="Cambria" panose="02040503050406030204" pitchFamily="18" charset="0"/>
              <a:buChar char="+"/>
            </a:pPr>
            <a:r>
              <a:rPr lang="zh-CN" altLang="en-US" dirty="0" smtClean="0">
                <a:ea typeface="宋体" panose="02010600030101010101" pitchFamily="2" charset="-122"/>
              </a:rPr>
              <a:t>软件开发的实现阶段是把系统描述转换成一个可运行的系统的过程</a:t>
            </a:r>
            <a:r>
              <a:rPr lang="en-GB" altLang="zh-CN" dirty="0" smtClean="0">
                <a:ea typeface="宋体" panose="02010600030101010101" pitchFamily="2" charset="-122"/>
              </a:rPr>
              <a:t>.</a:t>
            </a:r>
          </a:p>
          <a:p>
            <a:pPr marL="342576" indent="-342576" eaLnBrk="1" hangingPunct="1">
              <a:lnSpc>
                <a:spcPct val="90000"/>
              </a:lnSpc>
              <a:buFont typeface="Cambria" panose="02040503050406030204" pitchFamily="18" charset="0"/>
              <a:buChar char="+"/>
            </a:pPr>
            <a:r>
              <a:rPr lang="zh-CN" altLang="en-US" dirty="0" smtClean="0">
                <a:ea typeface="宋体" panose="02010600030101010101" pitchFamily="2" charset="-122"/>
              </a:rPr>
              <a:t>软件设计</a:t>
            </a:r>
            <a:endParaRPr lang="en-GB" altLang="zh-CN" dirty="0"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dirty="0" smtClean="0">
                <a:ea typeface="宋体" panose="02010600030101010101" pitchFamily="2" charset="-122"/>
              </a:rPr>
              <a:t>软件设计是对实现软件的结构、系统的数据、系统组件间的接口以及所用的算法的描述</a:t>
            </a:r>
            <a:endParaRPr lang="en-GB" altLang="zh-CN" dirty="0" smtClean="0">
              <a:ea typeface="宋体" panose="02010600030101010101" pitchFamily="2" charset="-122"/>
            </a:endParaRPr>
          </a:p>
          <a:p>
            <a:pPr marL="342576" indent="-342576" eaLnBrk="1" hangingPunct="1">
              <a:lnSpc>
                <a:spcPct val="90000"/>
              </a:lnSpc>
              <a:buFont typeface="Cambria" panose="02040503050406030204" pitchFamily="18" charset="0"/>
              <a:buChar char="+"/>
            </a:pPr>
            <a:r>
              <a:rPr lang="zh-CN" altLang="en-US" dirty="0" smtClean="0">
                <a:ea typeface="宋体" panose="02010600030101010101" pitchFamily="2" charset="-122"/>
              </a:rPr>
              <a:t>实现</a:t>
            </a:r>
            <a:endParaRPr lang="en-GB" altLang="zh-CN" dirty="0"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dirty="0" smtClean="0">
                <a:ea typeface="宋体" panose="02010600030101010101" pitchFamily="2" charset="-122"/>
              </a:rPr>
              <a:t>将设计内容“</a:t>
            </a:r>
            <a:r>
              <a:rPr lang="zh-CN" altLang="en-US" dirty="0" smtClean="0">
                <a:solidFill>
                  <a:srgbClr val="FF0000"/>
                </a:solidFill>
                <a:ea typeface="宋体" panose="02010600030101010101" pitchFamily="2" charset="-122"/>
              </a:rPr>
              <a:t>翻译</a:t>
            </a:r>
            <a:r>
              <a:rPr lang="zh-CN" altLang="en-US" dirty="0" smtClean="0">
                <a:ea typeface="宋体" panose="02010600030101010101" pitchFamily="2" charset="-122"/>
              </a:rPr>
              <a:t>”为一个可执行程序的过程</a:t>
            </a:r>
            <a:endParaRPr lang="en-GB" altLang="zh-CN" dirty="0" smtClean="0">
              <a:ea typeface="宋体" panose="02010600030101010101" pitchFamily="2" charset="-122"/>
            </a:endParaRPr>
          </a:p>
          <a:p>
            <a:pPr marL="342576" indent="-342576" eaLnBrk="1" hangingPunct="1">
              <a:lnSpc>
                <a:spcPct val="90000"/>
              </a:lnSpc>
              <a:buFont typeface="Cambria" panose="02040503050406030204" pitchFamily="18" charset="0"/>
              <a:buChar char="+"/>
            </a:pPr>
            <a:r>
              <a:rPr lang="zh-CN" altLang="en-US" dirty="0" smtClean="0">
                <a:ea typeface="宋体" panose="02010600030101010101" pitchFamily="2" charset="-122"/>
              </a:rPr>
              <a:t>设计与实现是相互独立，而其中又有着千丝万缕的关系。</a:t>
            </a:r>
            <a:endParaRPr lang="en-GB" altLang="zh-CN" dirty="0" smtClean="0">
              <a:ea typeface="宋体" panose="02010600030101010101" pitchFamily="2" charset="-122"/>
            </a:endParaRPr>
          </a:p>
        </p:txBody>
      </p:sp>
      <p:cxnSp>
        <p:nvCxnSpPr>
          <p:cNvPr id="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24"/>
          <p:cNvSpPr>
            <a:spLocks noEditPoints="1"/>
          </p:cNvSpPr>
          <p:nvPr/>
        </p:nvSpPr>
        <p:spPr bwMode="auto">
          <a:xfrm>
            <a:off x="1055340" y="4523361"/>
            <a:ext cx="347663" cy="349250"/>
          </a:xfrm>
          <a:custGeom>
            <a:avLst/>
            <a:gdLst>
              <a:gd name="T0" fmla="*/ 99073144 w 611"/>
              <a:gd name="T1" fmla="*/ 0 h 611"/>
              <a:gd name="T2" fmla="*/ 197822523 w 611"/>
              <a:gd name="T3" fmla="*/ 99652857 h 611"/>
              <a:gd name="T4" fmla="*/ 99073144 w 611"/>
              <a:gd name="T5" fmla="*/ 199632672 h 611"/>
              <a:gd name="T6" fmla="*/ 0 w 611"/>
              <a:gd name="T7" fmla="*/ 99652857 h 611"/>
              <a:gd name="T8" fmla="*/ 99073144 w 611"/>
              <a:gd name="T9" fmla="*/ 0 h 611"/>
              <a:gd name="T10" fmla="*/ 99073144 w 611"/>
              <a:gd name="T11" fmla="*/ 42801702 h 611"/>
              <a:gd name="T12" fmla="*/ 155408775 w 611"/>
              <a:gd name="T13" fmla="*/ 99652857 h 611"/>
              <a:gd name="T14" fmla="*/ 99073144 w 611"/>
              <a:gd name="T15" fmla="*/ 156830970 h 611"/>
              <a:gd name="T16" fmla="*/ 42413748 w 611"/>
              <a:gd name="T17" fmla="*/ 99652857 h 611"/>
              <a:gd name="T18" fmla="*/ 99073144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6" y="0"/>
                </a:moveTo>
                <a:cubicBezTo>
                  <a:pt x="474" y="0"/>
                  <a:pt x="611" y="136"/>
                  <a:pt x="611" y="305"/>
                </a:cubicBezTo>
                <a:cubicBezTo>
                  <a:pt x="611" y="474"/>
                  <a:pt x="474" y="611"/>
                  <a:pt x="306" y="611"/>
                </a:cubicBezTo>
                <a:cubicBezTo>
                  <a:pt x="137" y="611"/>
                  <a:pt x="0" y="474"/>
                  <a:pt x="0" y="305"/>
                </a:cubicBezTo>
                <a:cubicBezTo>
                  <a:pt x="0" y="136"/>
                  <a:pt x="137" y="0"/>
                  <a:pt x="306" y="0"/>
                </a:cubicBezTo>
                <a:close/>
                <a:moveTo>
                  <a:pt x="306" y="131"/>
                </a:moveTo>
                <a:cubicBezTo>
                  <a:pt x="402" y="131"/>
                  <a:pt x="480" y="209"/>
                  <a:pt x="480" y="305"/>
                </a:cubicBezTo>
                <a:cubicBezTo>
                  <a:pt x="480" y="402"/>
                  <a:pt x="402" y="480"/>
                  <a:pt x="306" y="480"/>
                </a:cubicBezTo>
                <a:cubicBezTo>
                  <a:pt x="209" y="480"/>
                  <a:pt x="131" y="402"/>
                  <a:pt x="131" y="305"/>
                </a:cubicBezTo>
                <a:cubicBezTo>
                  <a:pt x="131" y="209"/>
                  <a:pt x="209" y="131"/>
                  <a:pt x="306"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1</a:t>
            </a:r>
            <a:endParaRPr lang="zh-CN" altLang="en-US" dirty="0"/>
          </a:p>
        </p:txBody>
      </p:sp>
      <p:sp>
        <p:nvSpPr>
          <p:cNvPr id="7" name="Freeform 25"/>
          <p:cNvSpPr>
            <a:spLocks noEditPoints="1"/>
          </p:cNvSpPr>
          <p:nvPr/>
        </p:nvSpPr>
        <p:spPr bwMode="auto">
          <a:xfrm>
            <a:off x="2582515" y="4523361"/>
            <a:ext cx="349250" cy="349250"/>
          </a:xfrm>
          <a:custGeom>
            <a:avLst/>
            <a:gdLst>
              <a:gd name="T0" fmla="*/ 99979815 w 611"/>
              <a:gd name="T1" fmla="*/ 0 h 611"/>
              <a:gd name="T2" fmla="*/ 199632672 w 611"/>
              <a:gd name="T3" fmla="*/ 99652857 h 611"/>
              <a:gd name="T4" fmla="*/ 99979815 w 611"/>
              <a:gd name="T5" fmla="*/ 199632672 h 611"/>
              <a:gd name="T6" fmla="*/ 0 w 611"/>
              <a:gd name="T7" fmla="*/ 99652857 h 611"/>
              <a:gd name="T8" fmla="*/ 99979815 w 611"/>
              <a:gd name="T9" fmla="*/ 0 h 611"/>
              <a:gd name="T10" fmla="*/ 99979815 w 611"/>
              <a:gd name="T11" fmla="*/ 42801702 h 611"/>
              <a:gd name="T12" fmla="*/ 156830970 w 611"/>
              <a:gd name="T13" fmla="*/ 99652857 h 611"/>
              <a:gd name="T14" fmla="*/ 99979815 w 611"/>
              <a:gd name="T15" fmla="*/ 156830970 h 611"/>
              <a:gd name="T16" fmla="*/ 42801702 w 611"/>
              <a:gd name="T17" fmla="*/ 99652857 h 611"/>
              <a:gd name="T18" fmla="*/ 99979815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6" y="0"/>
                </a:moveTo>
                <a:cubicBezTo>
                  <a:pt x="475" y="0"/>
                  <a:pt x="611" y="136"/>
                  <a:pt x="611" y="305"/>
                </a:cubicBezTo>
                <a:cubicBezTo>
                  <a:pt x="611" y="474"/>
                  <a:pt x="475" y="611"/>
                  <a:pt x="306" y="611"/>
                </a:cubicBezTo>
                <a:cubicBezTo>
                  <a:pt x="137" y="611"/>
                  <a:pt x="0" y="474"/>
                  <a:pt x="0" y="305"/>
                </a:cubicBezTo>
                <a:cubicBezTo>
                  <a:pt x="0" y="136"/>
                  <a:pt x="137" y="0"/>
                  <a:pt x="306" y="0"/>
                </a:cubicBezTo>
                <a:close/>
                <a:moveTo>
                  <a:pt x="306" y="131"/>
                </a:moveTo>
                <a:cubicBezTo>
                  <a:pt x="402" y="131"/>
                  <a:pt x="480" y="209"/>
                  <a:pt x="480" y="305"/>
                </a:cubicBezTo>
                <a:cubicBezTo>
                  <a:pt x="480" y="402"/>
                  <a:pt x="402" y="480"/>
                  <a:pt x="306" y="480"/>
                </a:cubicBezTo>
                <a:cubicBezTo>
                  <a:pt x="209" y="480"/>
                  <a:pt x="131" y="402"/>
                  <a:pt x="131" y="305"/>
                </a:cubicBezTo>
                <a:cubicBezTo>
                  <a:pt x="131" y="209"/>
                  <a:pt x="209" y="131"/>
                  <a:pt x="306"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2</a:t>
            </a:r>
            <a:endParaRPr lang="zh-CN" altLang="en-US" dirty="0"/>
          </a:p>
        </p:txBody>
      </p:sp>
      <p:sp>
        <p:nvSpPr>
          <p:cNvPr id="8" name="Freeform 26"/>
          <p:cNvSpPr>
            <a:spLocks noEditPoints="1"/>
          </p:cNvSpPr>
          <p:nvPr/>
        </p:nvSpPr>
        <p:spPr bwMode="auto">
          <a:xfrm>
            <a:off x="4111278" y="4523361"/>
            <a:ext cx="347662" cy="349250"/>
          </a:xfrm>
          <a:custGeom>
            <a:avLst/>
            <a:gdLst>
              <a:gd name="T0" fmla="*/ 98748526 w 611"/>
              <a:gd name="T1" fmla="*/ 0 h 611"/>
              <a:gd name="T2" fmla="*/ 197821385 w 611"/>
              <a:gd name="T3" fmla="*/ 99652857 h 611"/>
              <a:gd name="T4" fmla="*/ 98748526 w 611"/>
              <a:gd name="T5" fmla="*/ 199632672 h 611"/>
              <a:gd name="T6" fmla="*/ 0 w 611"/>
              <a:gd name="T7" fmla="*/ 99652857 h 611"/>
              <a:gd name="T8" fmla="*/ 98748526 w 611"/>
              <a:gd name="T9" fmla="*/ 0 h 611"/>
              <a:gd name="T10" fmla="*/ 98748526 w 611"/>
              <a:gd name="T11" fmla="*/ 42801702 h 611"/>
              <a:gd name="T12" fmla="*/ 155407759 w 611"/>
              <a:gd name="T13" fmla="*/ 99652857 h 611"/>
              <a:gd name="T14" fmla="*/ 98748526 w 611"/>
              <a:gd name="T15" fmla="*/ 156830970 h 611"/>
              <a:gd name="T16" fmla="*/ 42413626 w 611"/>
              <a:gd name="T17" fmla="*/ 99652857 h 611"/>
              <a:gd name="T18" fmla="*/ 98748526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5" y="0"/>
                </a:moveTo>
                <a:cubicBezTo>
                  <a:pt x="474" y="0"/>
                  <a:pt x="611" y="136"/>
                  <a:pt x="611" y="305"/>
                </a:cubicBezTo>
                <a:cubicBezTo>
                  <a:pt x="611" y="474"/>
                  <a:pt x="474" y="611"/>
                  <a:pt x="305" y="611"/>
                </a:cubicBezTo>
                <a:cubicBezTo>
                  <a:pt x="136" y="611"/>
                  <a:pt x="0" y="474"/>
                  <a:pt x="0" y="305"/>
                </a:cubicBezTo>
                <a:cubicBezTo>
                  <a:pt x="0" y="136"/>
                  <a:pt x="136" y="0"/>
                  <a:pt x="305" y="0"/>
                </a:cubicBezTo>
                <a:close/>
                <a:moveTo>
                  <a:pt x="305" y="131"/>
                </a:moveTo>
                <a:cubicBezTo>
                  <a:pt x="402" y="131"/>
                  <a:pt x="480" y="209"/>
                  <a:pt x="480" y="305"/>
                </a:cubicBezTo>
                <a:cubicBezTo>
                  <a:pt x="480" y="402"/>
                  <a:pt x="402" y="480"/>
                  <a:pt x="305" y="480"/>
                </a:cubicBezTo>
                <a:cubicBezTo>
                  <a:pt x="209" y="480"/>
                  <a:pt x="131" y="402"/>
                  <a:pt x="131" y="305"/>
                </a:cubicBezTo>
                <a:cubicBezTo>
                  <a:pt x="131" y="209"/>
                  <a:pt x="209" y="131"/>
                  <a:pt x="305"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3</a:t>
            </a:r>
            <a:endParaRPr lang="zh-CN" altLang="en-US" dirty="0"/>
          </a:p>
        </p:txBody>
      </p:sp>
      <p:sp>
        <p:nvSpPr>
          <p:cNvPr id="9" name="Freeform 27"/>
          <p:cNvSpPr>
            <a:spLocks noEditPoints="1"/>
          </p:cNvSpPr>
          <p:nvPr/>
        </p:nvSpPr>
        <p:spPr bwMode="auto">
          <a:xfrm>
            <a:off x="5638453" y="4523361"/>
            <a:ext cx="347662" cy="349250"/>
          </a:xfrm>
          <a:custGeom>
            <a:avLst/>
            <a:gdLst>
              <a:gd name="T0" fmla="*/ 98748526 w 611"/>
              <a:gd name="T1" fmla="*/ 0 h 611"/>
              <a:gd name="T2" fmla="*/ 197821385 w 611"/>
              <a:gd name="T3" fmla="*/ 99652857 h 611"/>
              <a:gd name="T4" fmla="*/ 98748526 w 611"/>
              <a:gd name="T5" fmla="*/ 199632672 h 611"/>
              <a:gd name="T6" fmla="*/ 0 w 611"/>
              <a:gd name="T7" fmla="*/ 99652857 h 611"/>
              <a:gd name="T8" fmla="*/ 98748526 w 611"/>
              <a:gd name="T9" fmla="*/ 0 h 611"/>
              <a:gd name="T10" fmla="*/ 98748526 w 611"/>
              <a:gd name="T11" fmla="*/ 42801702 h 611"/>
              <a:gd name="T12" fmla="*/ 155407759 w 611"/>
              <a:gd name="T13" fmla="*/ 99652857 h 611"/>
              <a:gd name="T14" fmla="*/ 98748526 w 611"/>
              <a:gd name="T15" fmla="*/ 156830970 h 611"/>
              <a:gd name="T16" fmla="*/ 42413626 w 611"/>
              <a:gd name="T17" fmla="*/ 99652857 h 611"/>
              <a:gd name="T18" fmla="*/ 98748526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5" y="0"/>
                </a:moveTo>
                <a:cubicBezTo>
                  <a:pt x="474" y="0"/>
                  <a:pt x="611" y="136"/>
                  <a:pt x="611" y="305"/>
                </a:cubicBezTo>
                <a:cubicBezTo>
                  <a:pt x="611" y="474"/>
                  <a:pt x="474" y="611"/>
                  <a:pt x="305" y="611"/>
                </a:cubicBezTo>
                <a:cubicBezTo>
                  <a:pt x="137" y="611"/>
                  <a:pt x="0" y="474"/>
                  <a:pt x="0" y="305"/>
                </a:cubicBezTo>
                <a:cubicBezTo>
                  <a:pt x="0" y="136"/>
                  <a:pt x="137" y="0"/>
                  <a:pt x="305" y="0"/>
                </a:cubicBezTo>
                <a:close/>
                <a:moveTo>
                  <a:pt x="305" y="131"/>
                </a:moveTo>
                <a:cubicBezTo>
                  <a:pt x="402" y="131"/>
                  <a:pt x="480" y="209"/>
                  <a:pt x="480" y="305"/>
                </a:cubicBezTo>
                <a:cubicBezTo>
                  <a:pt x="480" y="402"/>
                  <a:pt x="402" y="480"/>
                  <a:pt x="305" y="480"/>
                </a:cubicBezTo>
                <a:cubicBezTo>
                  <a:pt x="209" y="480"/>
                  <a:pt x="131" y="402"/>
                  <a:pt x="131" y="305"/>
                </a:cubicBezTo>
                <a:cubicBezTo>
                  <a:pt x="131" y="209"/>
                  <a:pt x="209" y="131"/>
                  <a:pt x="305"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4</a:t>
            </a:r>
            <a:endParaRPr lang="zh-CN" altLang="en-US" dirty="0"/>
          </a:p>
        </p:txBody>
      </p:sp>
      <p:sp>
        <p:nvSpPr>
          <p:cNvPr id="10" name="Line 29"/>
          <p:cNvSpPr>
            <a:spLocks noChangeShapeType="1"/>
          </p:cNvSpPr>
          <p:nvPr/>
        </p:nvSpPr>
        <p:spPr bwMode="auto">
          <a:xfrm>
            <a:off x="199678" y="4693224"/>
            <a:ext cx="855662"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30"/>
          <p:cNvSpPr>
            <a:spLocks noChangeShapeType="1"/>
          </p:cNvSpPr>
          <p:nvPr/>
        </p:nvSpPr>
        <p:spPr bwMode="auto">
          <a:xfrm>
            <a:off x="1396653" y="4693224"/>
            <a:ext cx="1185862"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31"/>
          <p:cNvSpPr>
            <a:spLocks noChangeShapeType="1"/>
          </p:cNvSpPr>
          <p:nvPr/>
        </p:nvSpPr>
        <p:spPr bwMode="auto">
          <a:xfrm>
            <a:off x="2931765" y="4693224"/>
            <a:ext cx="1185863"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32"/>
          <p:cNvSpPr>
            <a:spLocks noChangeShapeType="1"/>
          </p:cNvSpPr>
          <p:nvPr/>
        </p:nvSpPr>
        <p:spPr bwMode="auto">
          <a:xfrm>
            <a:off x="4455765" y="4693224"/>
            <a:ext cx="1185863"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Freeform 35"/>
          <p:cNvSpPr>
            <a:spLocks/>
          </p:cNvSpPr>
          <p:nvPr/>
        </p:nvSpPr>
        <p:spPr bwMode="auto">
          <a:xfrm>
            <a:off x="768003" y="3627663"/>
            <a:ext cx="1112415" cy="794097"/>
          </a:xfrm>
          <a:custGeom>
            <a:avLst/>
            <a:gdLst>
              <a:gd name="T0" fmla="*/ 0 w 3055"/>
              <a:gd name="T1" fmla="*/ 0 h 3026"/>
              <a:gd name="T2" fmla="*/ 990917188 w 3055"/>
              <a:gd name="T3" fmla="*/ 0 h 3026"/>
              <a:gd name="T4" fmla="*/ 990917188 w 3055"/>
              <a:gd name="T5" fmla="*/ 731780226 h 3026"/>
              <a:gd name="T6" fmla="*/ 361660569 w 3055"/>
              <a:gd name="T7" fmla="*/ 731780226 h 3026"/>
              <a:gd name="T8" fmla="*/ 261109157 w 3055"/>
              <a:gd name="T9" fmla="*/ 987674981 h 3026"/>
              <a:gd name="T10" fmla="*/ 187155148 w 3055"/>
              <a:gd name="T11" fmla="*/ 731780226 h 3026"/>
              <a:gd name="T12" fmla="*/ 0 w 3055"/>
              <a:gd name="T13" fmla="*/ 731780226 h 3026"/>
              <a:gd name="T14" fmla="*/ 0 w 3055"/>
              <a:gd name="T15" fmla="*/ 0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5" h="3026">
                <a:moveTo>
                  <a:pt x="0" y="0"/>
                </a:moveTo>
                <a:lnTo>
                  <a:pt x="3055" y="0"/>
                </a:lnTo>
                <a:lnTo>
                  <a:pt x="3055" y="2242"/>
                </a:lnTo>
                <a:lnTo>
                  <a:pt x="1115" y="2242"/>
                </a:lnTo>
                <a:lnTo>
                  <a:pt x="805" y="3026"/>
                </a:lnTo>
                <a:lnTo>
                  <a:pt x="577" y="2242"/>
                </a:lnTo>
                <a:lnTo>
                  <a:pt x="0" y="2242"/>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36"/>
          <p:cNvSpPr>
            <a:spLocks/>
          </p:cNvSpPr>
          <p:nvPr/>
        </p:nvSpPr>
        <p:spPr bwMode="auto">
          <a:xfrm>
            <a:off x="3818732" y="3391126"/>
            <a:ext cx="1739900" cy="1083024"/>
          </a:xfrm>
          <a:custGeom>
            <a:avLst/>
            <a:gdLst>
              <a:gd name="T0" fmla="*/ 0 w 3056"/>
              <a:gd name="T1" fmla="*/ 0 h 3026"/>
              <a:gd name="T2" fmla="*/ 990592935 w 3056"/>
              <a:gd name="T3" fmla="*/ 0 h 3026"/>
              <a:gd name="T4" fmla="*/ 990592935 w 3056"/>
              <a:gd name="T5" fmla="*/ 731780226 h 3026"/>
              <a:gd name="T6" fmla="*/ 361423802 w 3056"/>
              <a:gd name="T7" fmla="*/ 731780226 h 3026"/>
              <a:gd name="T8" fmla="*/ 260938314 w 3056"/>
              <a:gd name="T9" fmla="*/ 987674981 h 3026"/>
              <a:gd name="T10" fmla="*/ 187032987 w 3056"/>
              <a:gd name="T11" fmla="*/ 731780226 h 3026"/>
              <a:gd name="T12" fmla="*/ 0 w 3056"/>
              <a:gd name="T13" fmla="*/ 731780226 h 3026"/>
              <a:gd name="T14" fmla="*/ 0 w 3056"/>
              <a:gd name="T15" fmla="*/ 0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6" h="3026">
                <a:moveTo>
                  <a:pt x="0" y="0"/>
                </a:moveTo>
                <a:lnTo>
                  <a:pt x="3056" y="0"/>
                </a:lnTo>
                <a:lnTo>
                  <a:pt x="3056" y="2242"/>
                </a:lnTo>
                <a:lnTo>
                  <a:pt x="1115" y="2242"/>
                </a:lnTo>
                <a:lnTo>
                  <a:pt x="805" y="3026"/>
                </a:lnTo>
                <a:lnTo>
                  <a:pt x="577" y="2242"/>
                </a:lnTo>
                <a:lnTo>
                  <a:pt x="0" y="2242"/>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38"/>
          <p:cNvSpPr>
            <a:spLocks/>
          </p:cNvSpPr>
          <p:nvPr/>
        </p:nvSpPr>
        <p:spPr bwMode="auto">
          <a:xfrm>
            <a:off x="2292003" y="4934524"/>
            <a:ext cx="1325116" cy="1240185"/>
          </a:xfrm>
          <a:custGeom>
            <a:avLst/>
            <a:gdLst>
              <a:gd name="T0" fmla="*/ 0 w 3055"/>
              <a:gd name="T1" fmla="*/ 987674981 h 3026"/>
              <a:gd name="T2" fmla="*/ 990917188 w 3055"/>
              <a:gd name="T3" fmla="*/ 987674981 h 3026"/>
              <a:gd name="T4" fmla="*/ 990917188 w 3055"/>
              <a:gd name="T5" fmla="*/ 255567965 h 3026"/>
              <a:gd name="T6" fmla="*/ 361660569 w 3055"/>
              <a:gd name="T7" fmla="*/ 255567965 h 3026"/>
              <a:gd name="T8" fmla="*/ 261109157 w 3055"/>
              <a:gd name="T9" fmla="*/ 0 h 3026"/>
              <a:gd name="T10" fmla="*/ 187155148 w 3055"/>
              <a:gd name="T11" fmla="*/ 255567965 h 3026"/>
              <a:gd name="T12" fmla="*/ 0 w 3055"/>
              <a:gd name="T13" fmla="*/ 255567965 h 3026"/>
              <a:gd name="T14" fmla="*/ 0 w 3055"/>
              <a:gd name="T15" fmla="*/ 987674981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5" h="3026">
                <a:moveTo>
                  <a:pt x="0" y="3026"/>
                </a:moveTo>
                <a:lnTo>
                  <a:pt x="3055" y="3026"/>
                </a:lnTo>
                <a:lnTo>
                  <a:pt x="3055" y="783"/>
                </a:lnTo>
                <a:lnTo>
                  <a:pt x="1115" y="783"/>
                </a:lnTo>
                <a:lnTo>
                  <a:pt x="805" y="0"/>
                </a:lnTo>
                <a:lnTo>
                  <a:pt x="577" y="783"/>
                </a:lnTo>
                <a:lnTo>
                  <a:pt x="0" y="783"/>
                </a:lnTo>
                <a:lnTo>
                  <a:pt x="0" y="30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39"/>
          <p:cNvSpPr>
            <a:spLocks/>
          </p:cNvSpPr>
          <p:nvPr/>
        </p:nvSpPr>
        <p:spPr bwMode="auto">
          <a:xfrm>
            <a:off x="5188769" y="4833896"/>
            <a:ext cx="1739900" cy="903109"/>
          </a:xfrm>
          <a:custGeom>
            <a:avLst/>
            <a:gdLst>
              <a:gd name="T0" fmla="*/ 0 w 3056"/>
              <a:gd name="T1" fmla="*/ 987674981 h 3026"/>
              <a:gd name="T2" fmla="*/ 990592935 w 3056"/>
              <a:gd name="T3" fmla="*/ 987674981 h 3026"/>
              <a:gd name="T4" fmla="*/ 990592935 w 3056"/>
              <a:gd name="T5" fmla="*/ 255567965 h 3026"/>
              <a:gd name="T6" fmla="*/ 361747756 w 3056"/>
              <a:gd name="T7" fmla="*/ 255567965 h 3026"/>
              <a:gd name="T8" fmla="*/ 261262268 w 3056"/>
              <a:gd name="T9" fmla="*/ 0 h 3026"/>
              <a:gd name="T10" fmla="*/ 187032987 w 3056"/>
              <a:gd name="T11" fmla="*/ 255567965 h 3026"/>
              <a:gd name="T12" fmla="*/ 0 w 3056"/>
              <a:gd name="T13" fmla="*/ 255567965 h 3026"/>
              <a:gd name="T14" fmla="*/ 0 w 3056"/>
              <a:gd name="T15" fmla="*/ 987674981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6" h="3026">
                <a:moveTo>
                  <a:pt x="0" y="3026"/>
                </a:moveTo>
                <a:lnTo>
                  <a:pt x="3056" y="3026"/>
                </a:lnTo>
                <a:lnTo>
                  <a:pt x="3056" y="783"/>
                </a:lnTo>
                <a:lnTo>
                  <a:pt x="1116" y="783"/>
                </a:lnTo>
                <a:lnTo>
                  <a:pt x="806" y="0"/>
                </a:lnTo>
                <a:lnTo>
                  <a:pt x="577" y="783"/>
                </a:lnTo>
                <a:lnTo>
                  <a:pt x="0" y="783"/>
                </a:lnTo>
                <a:lnTo>
                  <a:pt x="0" y="30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TextBox 51"/>
          <p:cNvSpPr txBox="1">
            <a:spLocks noChangeArrowheads="1"/>
          </p:cNvSpPr>
          <p:nvPr/>
        </p:nvSpPr>
        <p:spPr bwMode="auto">
          <a:xfrm>
            <a:off x="842615" y="3755825"/>
            <a:ext cx="1037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架构设计</a:t>
            </a:r>
            <a:endParaRPr lang="zh-CN" altLang="en-US" sz="1600" dirty="0">
              <a:solidFill>
                <a:srgbClr val="F8F8F8"/>
              </a:solidFill>
              <a:latin typeface="微软雅黑" panose="020B0503020204020204" pitchFamily="34" charset="-122"/>
            </a:endParaRPr>
          </a:p>
        </p:txBody>
      </p:sp>
      <p:sp>
        <p:nvSpPr>
          <p:cNvPr id="23" name="TextBox 52"/>
          <p:cNvSpPr txBox="1">
            <a:spLocks noChangeArrowheads="1"/>
          </p:cNvSpPr>
          <p:nvPr/>
        </p:nvSpPr>
        <p:spPr bwMode="auto">
          <a:xfrm>
            <a:off x="4025554" y="3564569"/>
            <a:ext cx="1314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接口设计</a:t>
            </a:r>
            <a:endParaRPr lang="zh-CN" altLang="en-US" sz="1600" dirty="0">
              <a:solidFill>
                <a:srgbClr val="F8F8F8"/>
              </a:solidFill>
              <a:latin typeface="微软雅黑" panose="020B0503020204020204" pitchFamily="34" charset="-122"/>
            </a:endParaRPr>
          </a:p>
        </p:txBody>
      </p:sp>
      <p:sp>
        <p:nvSpPr>
          <p:cNvPr id="24" name="TextBox 54"/>
          <p:cNvSpPr txBox="1">
            <a:spLocks noChangeArrowheads="1"/>
          </p:cNvSpPr>
          <p:nvPr/>
        </p:nvSpPr>
        <p:spPr bwMode="auto">
          <a:xfrm>
            <a:off x="5513836" y="5262481"/>
            <a:ext cx="1665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构件设计</a:t>
            </a:r>
            <a:endParaRPr lang="zh-CN" altLang="en-US" sz="1600" dirty="0">
              <a:solidFill>
                <a:srgbClr val="F8F8F8"/>
              </a:solidFill>
              <a:latin typeface="微软雅黑" panose="020B0503020204020204" pitchFamily="34" charset="-122"/>
            </a:endParaRPr>
          </a:p>
        </p:txBody>
      </p:sp>
      <p:sp>
        <p:nvSpPr>
          <p:cNvPr id="25" name="TextBox 55"/>
          <p:cNvSpPr txBox="1">
            <a:spLocks noChangeArrowheads="1"/>
          </p:cNvSpPr>
          <p:nvPr/>
        </p:nvSpPr>
        <p:spPr bwMode="auto">
          <a:xfrm>
            <a:off x="2339628" y="5660011"/>
            <a:ext cx="166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抽象描述</a:t>
            </a:r>
            <a:endParaRPr lang="zh-CN" altLang="en-US" sz="1600" dirty="0">
              <a:solidFill>
                <a:srgbClr val="F8F8F8"/>
              </a:solidFill>
              <a:latin typeface="微软雅黑" panose="020B0503020204020204" pitchFamily="34" charset="-122"/>
            </a:endParaRPr>
          </a:p>
        </p:txBody>
      </p:sp>
      <p:sp>
        <p:nvSpPr>
          <p:cNvPr id="30" name="Freeform 36"/>
          <p:cNvSpPr>
            <a:spLocks/>
          </p:cNvSpPr>
          <p:nvPr/>
        </p:nvSpPr>
        <p:spPr bwMode="auto">
          <a:xfrm>
            <a:off x="6964167" y="3355406"/>
            <a:ext cx="1739900" cy="1083024"/>
          </a:xfrm>
          <a:custGeom>
            <a:avLst/>
            <a:gdLst>
              <a:gd name="T0" fmla="*/ 0 w 3056"/>
              <a:gd name="T1" fmla="*/ 0 h 3026"/>
              <a:gd name="T2" fmla="*/ 990592935 w 3056"/>
              <a:gd name="T3" fmla="*/ 0 h 3026"/>
              <a:gd name="T4" fmla="*/ 990592935 w 3056"/>
              <a:gd name="T5" fmla="*/ 731780226 h 3026"/>
              <a:gd name="T6" fmla="*/ 361423802 w 3056"/>
              <a:gd name="T7" fmla="*/ 731780226 h 3026"/>
              <a:gd name="T8" fmla="*/ 260938314 w 3056"/>
              <a:gd name="T9" fmla="*/ 987674981 h 3026"/>
              <a:gd name="T10" fmla="*/ 187032987 w 3056"/>
              <a:gd name="T11" fmla="*/ 731780226 h 3026"/>
              <a:gd name="T12" fmla="*/ 0 w 3056"/>
              <a:gd name="T13" fmla="*/ 731780226 h 3026"/>
              <a:gd name="T14" fmla="*/ 0 w 3056"/>
              <a:gd name="T15" fmla="*/ 0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6" h="3026">
                <a:moveTo>
                  <a:pt x="0" y="0"/>
                </a:moveTo>
                <a:lnTo>
                  <a:pt x="3056" y="0"/>
                </a:lnTo>
                <a:lnTo>
                  <a:pt x="3056" y="2242"/>
                </a:lnTo>
                <a:lnTo>
                  <a:pt x="1115" y="2242"/>
                </a:lnTo>
                <a:lnTo>
                  <a:pt x="805" y="3026"/>
                </a:lnTo>
                <a:lnTo>
                  <a:pt x="577" y="2242"/>
                </a:lnTo>
                <a:lnTo>
                  <a:pt x="0" y="2242"/>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TextBox 52"/>
          <p:cNvSpPr txBox="1">
            <a:spLocks noChangeArrowheads="1"/>
          </p:cNvSpPr>
          <p:nvPr/>
        </p:nvSpPr>
        <p:spPr bwMode="auto">
          <a:xfrm>
            <a:off x="7170989" y="3528849"/>
            <a:ext cx="1314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数据结构设计</a:t>
            </a:r>
            <a:endParaRPr lang="zh-CN" altLang="en-US" sz="1600" dirty="0">
              <a:solidFill>
                <a:srgbClr val="F8F8F8"/>
              </a:solidFill>
              <a:latin typeface="微软雅黑" panose="020B0503020204020204" pitchFamily="34" charset="-122"/>
            </a:endParaRPr>
          </a:p>
        </p:txBody>
      </p:sp>
      <p:sp>
        <p:nvSpPr>
          <p:cNvPr id="32" name="Freeform 27"/>
          <p:cNvSpPr>
            <a:spLocks noEditPoints="1"/>
          </p:cNvSpPr>
          <p:nvPr/>
        </p:nvSpPr>
        <p:spPr bwMode="auto">
          <a:xfrm>
            <a:off x="8682189" y="4490598"/>
            <a:ext cx="347662" cy="349250"/>
          </a:xfrm>
          <a:custGeom>
            <a:avLst/>
            <a:gdLst>
              <a:gd name="T0" fmla="*/ 98748526 w 611"/>
              <a:gd name="T1" fmla="*/ 0 h 611"/>
              <a:gd name="T2" fmla="*/ 197821385 w 611"/>
              <a:gd name="T3" fmla="*/ 99652857 h 611"/>
              <a:gd name="T4" fmla="*/ 98748526 w 611"/>
              <a:gd name="T5" fmla="*/ 199632672 h 611"/>
              <a:gd name="T6" fmla="*/ 0 w 611"/>
              <a:gd name="T7" fmla="*/ 99652857 h 611"/>
              <a:gd name="T8" fmla="*/ 98748526 w 611"/>
              <a:gd name="T9" fmla="*/ 0 h 611"/>
              <a:gd name="T10" fmla="*/ 98748526 w 611"/>
              <a:gd name="T11" fmla="*/ 42801702 h 611"/>
              <a:gd name="T12" fmla="*/ 155407759 w 611"/>
              <a:gd name="T13" fmla="*/ 99652857 h 611"/>
              <a:gd name="T14" fmla="*/ 98748526 w 611"/>
              <a:gd name="T15" fmla="*/ 156830970 h 611"/>
              <a:gd name="T16" fmla="*/ 42413626 w 611"/>
              <a:gd name="T17" fmla="*/ 99652857 h 611"/>
              <a:gd name="T18" fmla="*/ 98748526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5" y="0"/>
                </a:moveTo>
                <a:cubicBezTo>
                  <a:pt x="474" y="0"/>
                  <a:pt x="611" y="136"/>
                  <a:pt x="611" y="305"/>
                </a:cubicBezTo>
                <a:cubicBezTo>
                  <a:pt x="611" y="474"/>
                  <a:pt x="474" y="611"/>
                  <a:pt x="305" y="611"/>
                </a:cubicBezTo>
                <a:cubicBezTo>
                  <a:pt x="137" y="611"/>
                  <a:pt x="0" y="474"/>
                  <a:pt x="0" y="305"/>
                </a:cubicBezTo>
                <a:cubicBezTo>
                  <a:pt x="0" y="136"/>
                  <a:pt x="137" y="0"/>
                  <a:pt x="305" y="0"/>
                </a:cubicBezTo>
                <a:close/>
                <a:moveTo>
                  <a:pt x="305" y="131"/>
                </a:moveTo>
                <a:cubicBezTo>
                  <a:pt x="402" y="131"/>
                  <a:pt x="480" y="209"/>
                  <a:pt x="480" y="305"/>
                </a:cubicBezTo>
                <a:cubicBezTo>
                  <a:pt x="480" y="402"/>
                  <a:pt x="402" y="480"/>
                  <a:pt x="305" y="480"/>
                </a:cubicBezTo>
                <a:cubicBezTo>
                  <a:pt x="209" y="480"/>
                  <a:pt x="131" y="402"/>
                  <a:pt x="131" y="305"/>
                </a:cubicBezTo>
                <a:cubicBezTo>
                  <a:pt x="131" y="209"/>
                  <a:pt x="209" y="131"/>
                  <a:pt x="305" y="1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6</a:t>
            </a:r>
            <a:endParaRPr lang="zh-CN" altLang="en-US" dirty="0"/>
          </a:p>
        </p:txBody>
      </p:sp>
      <p:sp>
        <p:nvSpPr>
          <p:cNvPr id="33" name="Line 32"/>
          <p:cNvSpPr>
            <a:spLocks noChangeShapeType="1"/>
          </p:cNvSpPr>
          <p:nvPr/>
        </p:nvSpPr>
        <p:spPr bwMode="auto">
          <a:xfrm>
            <a:off x="7499501" y="4660461"/>
            <a:ext cx="1185863"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26"/>
          <p:cNvSpPr>
            <a:spLocks noEditPoints="1"/>
          </p:cNvSpPr>
          <p:nvPr/>
        </p:nvSpPr>
        <p:spPr bwMode="auto">
          <a:xfrm>
            <a:off x="7166227" y="4494169"/>
            <a:ext cx="347662" cy="349250"/>
          </a:xfrm>
          <a:custGeom>
            <a:avLst/>
            <a:gdLst>
              <a:gd name="T0" fmla="*/ 98748526 w 611"/>
              <a:gd name="T1" fmla="*/ 0 h 611"/>
              <a:gd name="T2" fmla="*/ 197821385 w 611"/>
              <a:gd name="T3" fmla="*/ 99652857 h 611"/>
              <a:gd name="T4" fmla="*/ 98748526 w 611"/>
              <a:gd name="T5" fmla="*/ 199632672 h 611"/>
              <a:gd name="T6" fmla="*/ 0 w 611"/>
              <a:gd name="T7" fmla="*/ 99652857 h 611"/>
              <a:gd name="T8" fmla="*/ 98748526 w 611"/>
              <a:gd name="T9" fmla="*/ 0 h 611"/>
              <a:gd name="T10" fmla="*/ 98748526 w 611"/>
              <a:gd name="T11" fmla="*/ 42801702 h 611"/>
              <a:gd name="T12" fmla="*/ 155407759 w 611"/>
              <a:gd name="T13" fmla="*/ 99652857 h 611"/>
              <a:gd name="T14" fmla="*/ 98748526 w 611"/>
              <a:gd name="T15" fmla="*/ 156830970 h 611"/>
              <a:gd name="T16" fmla="*/ 42413626 w 611"/>
              <a:gd name="T17" fmla="*/ 99652857 h 611"/>
              <a:gd name="T18" fmla="*/ 98748526 w 611"/>
              <a:gd name="T19" fmla="*/ 42801702 h 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1" h="611">
                <a:moveTo>
                  <a:pt x="305" y="0"/>
                </a:moveTo>
                <a:cubicBezTo>
                  <a:pt x="474" y="0"/>
                  <a:pt x="611" y="136"/>
                  <a:pt x="611" y="305"/>
                </a:cubicBezTo>
                <a:cubicBezTo>
                  <a:pt x="611" y="474"/>
                  <a:pt x="474" y="611"/>
                  <a:pt x="305" y="611"/>
                </a:cubicBezTo>
                <a:cubicBezTo>
                  <a:pt x="136" y="611"/>
                  <a:pt x="0" y="474"/>
                  <a:pt x="0" y="305"/>
                </a:cubicBezTo>
                <a:cubicBezTo>
                  <a:pt x="0" y="136"/>
                  <a:pt x="136" y="0"/>
                  <a:pt x="305" y="0"/>
                </a:cubicBezTo>
                <a:close/>
                <a:moveTo>
                  <a:pt x="305" y="131"/>
                </a:moveTo>
                <a:cubicBezTo>
                  <a:pt x="402" y="131"/>
                  <a:pt x="480" y="209"/>
                  <a:pt x="480" y="305"/>
                </a:cubicBezTo>
                <a:cubicBezTo>
                  <a:pt x="480" y="402"/>
                  <a:pt x="402" y="480"/>
                  <a:pt x="305" y="480"/>
                </a:cubicBezTo>
                <a:cubicBezTo>
                  <a:pt x="209" y="480"/>
                  <a:pt x="131" y="402"/>
                  <a:pt x="131" y="305"/>
                </a:cubicBezTo>
                <a:cubicBezTo>
                  <a:pt x="131" y="209"/>
                  <a:pt x="209" y="131"/>
                  <a:pt x="305"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dirty="0" smtClean="0"/>
              <a:t>5</a:t>
            </a:r>
            <a:endParaRPr lang="zh-CN" altLang="en-US" dirty="0"/>
          </a:p>
        </p:txBody>
      </p:sp>
      <p:sp>
        <p:nvSpPr>
          <p:cNvPr id="36" name="Line 31"/>
          <p:cNvSpPr>
            <a:spLocks noChangeShapeType="1"/>
          </p:cNvSpPr>
          <p:nvPr/>
        </p:nvSpPr>
        <p:spPr bwMode="auto">
          <a:xfrm>
            <a:off x="5986714" y="4664032"/>
            <a:ext cx="1185863" cy="0"/>
          </a:xfrm>
          <a:prstGeom prst="line">
            <a:avLst/>
          </a:prstGeom>
          <a:noFill/>
          <a:ln w="7">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39"/>
          <p:cNvSpPr>
            <a:spLocks/>
          </p:cNvSpPr>
          <p:nvPr/>
        </p:nvSpPr>
        <p:spPr bwMode="auto">
          <a:xfrm>
            <a:off x="7445773" y="4805706"/>
            <a:ext cx="1739900" cy="913550"/>
          </a:xfrm>
          <a:custGeom>
            <a:avLst/>
            <a:gdLst>
              <a:gd name="T0" fmla="*/ 0 w 3056"/>
              <a:gd name="T1" fmla="*/ 987674981 h 3026"/>
              <a:gd name="T2" fmla="*/ 990592935 w 3056"/>
              <a:gd name="T3" fmla="*/ 987674981 h 3026"/>
              <a:gd name="T4" fmla="*/ 990592935 w 3056"/>
              <a:gd name="T5" fmla="*/ 255567965 h 3026"/>
              <a:gd name="T6" fmla="*/ 361747756 w 3056"/>
              <a:gd name="T7" fmla="*/ 255567965 h 3026"/>
              <a:gd name="T8" fmla="*/ 261262268 w 3056"/>
              <a:gd name="T9" fmla="*/ 0 h 3026"/>
              <a:gd name="T10" fmla="*/ 187032987 w 3056"/>
              <a:gd name="T11" fmla="*/ 255567965 h 3026"/>
              <a:gd name="T12" fmla="*/ 0 w 3056"/>
              <a:gd name="T13" fmla="*/ 255567965 h 3026"/>
              <a:gd name="T14" fmla="*/ 0 w 3056"/>
              <a:gd name="T15" fmla="*/ 987674981 h 30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56" h="3026">
                <a:moveTo>
                  <a:pt x="0" y="3026"/>
                </a:moveTo>
                <a:lnTo>
                  <a:pt x="3056" y="3026"/>
                </a:lnTo>
                <a:lnTo>
                  <a:pt x="3056" y="783"/>
                </a:lnTo>
                <a:lnTo>
                  <a:pt x="1116" y="783"/>
                </a:lnTo>
                <a:lnTo>
                  <a:pt x="806" y="0"/>
                </a:lnTo>
                <a:lnTo>
                  <a:pt x="577" y="783"/>
                </a:lnTo>
                <a:lnTo>
                  <a:pt x="0" y="783"/>
                </a:lnTo>
                <a:lnTo>
                  <a:pt x="0" y="30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TextBox 54"/>
          <p:cNvSpPr txBox="1">
            <a:spLocks noChangeArrowheads="1"/>
          </p:cNvSpPr>
          <p:nvPr/>
        </p:nvSpPr>
        <p:spPr bwMode="auto">
          <a:xfrm>
            <a:off x="7909970" y="5321457"/>
            <a:ext cx="1665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smtClean="0">
                <a:solidFill>
                  <a:srgbClr val="F8F8F8"/>
                </a:solidFill>
                <a:latin typeface="微软雅黑" panose="020B0503020204020204" pitchFamily="34" charset="-122"/>
              </a:rPr>
              <a:t>算法设计</a:t>
            </a:r>
            <a:endParaRPr lang="zh-CN" altLang="en-US" sz="1600" dirty="0">
              <a:solidFill>
                <a:srgbClr val="F8F8F8"/>
              </a:solidFill>
              <a:latin typeface="微软雅黑" panose="020B0503020204020204" pitchFamily="34" charset="-122"/>
            </a:endParaRPr>
          </a:p>
        </p:txBody>
      </p:sp>
    </p:spTree>
    <p:extLst>
      <p:ext uri="{BB962C8B-B14F-4D97-AF65-F5344CB8AC3E}">
        <p14:creationId xmlns:p14="http://schemas.microsoft.com/office/powerpoint/2010/main" val="3092891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 calcmode="lin" valueType="num">
                                      <p:cBhvr additive="base">
                                        <p:cTn id="17"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6083">
                                            <p:txEl>
                                              <p:pRg st="3" end="3"/>
                                            </p:txEl>
                                          </p:spTgt>
                                        </p:tgtEl>
                                        <p:attrNameLst>
                                          <p:attrName>style.visibility</p:attrName>
                                        </p:attrNameLst>
                                      </p:cBhvr>
                                      <p:to>
                                        <p:strVal val="visible"/>
                                      </p:to>
                                    </p:set>
                                    <p:anim calcmode="lin" valueType="num">
                                      <p:cBhvr additive="base">
                                        <p:cTn id="23" dur="5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608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083">
                                            <p:txEl>
                                              <p:pRg st="4" end="4"/>
                                            </p:txEl>
                                          </p:spTgt>
                                        </p:tgtEl>
                                        <p:attrNameLst>
                                          <p:attrName>style.visibility</p:attrName>
                                        </p:attrNameLst>
                                      </p:cBhvr>
                                      <p:to>
                                        <p:strVal val="visible"/>
                                      </p:to>
                                    </p:set>
                                    <p:anim calcmode="lin" valueType="num">
                                      <p:cBhvr additive="base">
                                        <p:cTn id="27" dur="500" fill="hold"/>
                                        <p:tgtEl>
                                          <p:spTgt spid="4608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60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6083">
                                            <p:txEl>
                                              <p:pRg st="5" end="5"/>
                                            </p:txEl>
                                          </p:spTgt>
                                        </p:tgtEl>
                                        <p:attrNameLst>
                                          <p:attrName>style.visibility</p:attrName>
                                        </p:attrNameLst>
                                      </p:cBhvr>
                                      <p:to>
                                        <p:strVal val="visible"/>
                                      </p:to>
                                    </p:set>
                                    <p:anim calcmode="lin" valueType="num">
                                      <p:cBhvr additive="base">
                                        <p:cTn id="33" dur="500" fill="hold"/>
                                        <p:tgtEl>
                                          <p:spTgt spid="4608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6083">
                                            <p:txEl>
                                              <p:pRg st="5" end="5"/>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300" fill="hold"/>
                                        <p:tgtEl>
                                          <p:spTgt spid="5"/>
                                        </p:tgtEl>
                                        <p:attrNameLst>
                                          <p:attrName>ppt_x</p:attrName>
                                        </p:attrNameLst>
                                      </p:cBhvr>
                                      <p:tavLst>
                                        <p:tav tm="0">
                                          <p:val>
                                            <p:strVal val="0-#ppt_w/2"/>
                                          </p:val>
                                        </p:tav>
                                        <p:tav tm="100000">
                                          <p:val>
                                            <p:strVal val="#ppt_x"/>
                                          </p:val>
                                        </p:tav>
                                      </p:tavLst>
                                    </p:anim>
                                    <p:anim calcmode="lin" valueType="num">
                                      <p:cBhvr additive="base">
                                        <p:cTn id="39" dur="3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800"/>
                            </p:stCondLst>
                            <p:childTnLst>
                              <p:par>
                                <p:cTn id="41" presetID="22" presetClass="entr" presetSubtype="8"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p:stCondLst>
                              <p:cond delay="13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1800"/>
                            </p:stCondLst>
                            <p:childTnLst>
                              <p:par>
                                <p:cTn id="49" presetID="10"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300" fill="hold"/>
                                        <p:tgtEl>
                                          <p:spTgt spid="6"/>
                                        </p:tgtEl>
                                        <p:attrNameLst>
                                          <p:attrName>ppt_w</p:attrName>
                                        </p:attrNameLst>
                                      </p:cBhvr>
                                      <p:tavLst>
                                        <p:tav tm="0">
                                          <p:val>
                                            <p:fltVal val="0"/>
                                          </p:val>
                                        </p:tav>
                                        <p:tav tm="100000">
                                          <p:val>
                                            <p:strVal val="#ppt_w"/>
                                          </p:val>
                                        </p:tav>
                                      </p:tavLst>
                                    </p:anim>
                                    <p:anim calcmode="lin" valueType="num">
                                      <p:cBhvr>
                                        <p:cTn id="52" dur="300" fill="hold"/>
                                        <p:tgtEl>
                                          <p:spTgt spid="6"/>
                                        </p:tgtEl>
                                        <p:attrNameLst>
                                          <p:attrName>ppt_h</p:attrName>
                                        </p:attrNameLst>
                                      </p:cBhvr>
                                      <p:tavLst>
                                        <p:tav tm="0">
                                          <p:val>
                                            <p:fltVal val="0"/>
                                          </p:val>
                                        </p:tav>
                                        <p:tav tm="100000">
                                          <p:val>
                                            <p:strVal val="#ppt_h"/>
                                          </p:val>
                                        </p:tav>
                                      </p:tavLst>
                                    </p:anim>
                                    <p:animEffect transition="in" filter="fade">
                                      <p:cBhvr>
                                        <p:cTn id="53" dur="300"/>
                                        <p:tgtEl>
                                          <p:spTgt spid="6"/>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anim calcmode="lin" valueType="num">
                                      <p:cBhvr>
                                        <p:cTn id="57" dur="500" fill="hold"/>
                                        <p:tgtEl>
                                          <p:spTgt spid="22"/>
                                        </p:tgtEl>
                                        <p:attrNameLst>
                                          <p:attrName>ppt_x</p:attrName>
                                        </p:attrNameLst>
                                      </p:cBhvr>
                                      <p:tavLst>
                                        <p:tav tm="0">
                                          <p:val>
                                            <p:strVal val="#ppt_x"/>
                                          </p:val>
                                        </p:tav>
                                        <p:tav tm="100000">
                                          <p:val>
                                            <p:strVal val="#ppt_x"/>
                                          </p:val>
                                        </p:tav>
                                      </p:tavLst>
                                    </p:anim>
                                    <p:anim calcmode="lin" valueType="num">
                                      <p:cBhvr>
                                        <p:cTn id="58" dur="500" fill="hold"/>
                                        <p:tgtEl>
                                          <p:spTgt spid="22"/>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anim calcmode="lin" valueType="num">
                                      <p:cBhvr>
                                        <p:cTn id="62" dur="500" fill="hold"/>
                                        <p:tgtEl>
                                          <p:spTgt spid="14"/>
                                        </p:tgtEl>
                                        <p:attrNameLst>
                                          <p:attrName>ppt_x</p:attrName>
                                        </p:attrNameLst>
                                      </p:cBhvr>
                                      <p:tavLst>
                                        <p:tav tm="0">
                                          <p:val>
                                            <p:strVal val="#ppt_x"/>
                                          </p:val>
                                        </p:tav>
                                        <p:tav tm="100000">
                                          <p:val>
                                            <p:strVal val="#ppt_x"/>
                                          </p:val>
                                        </p:tav>
                                      </p:tavLst>
                                    </p:anim>
                                    <p:anim calcmode="lin" valueType="num">
                                      <p:cBhvr>
                                        <p:cTn id="63" dur="500" fill="hold"/>
                                        <p:tgtEl>
                                          <p:spTgt spid="14"/>
                                        </p:tgtEl>
                                        <p:attrNameLst>
                                          <p:attrName>ppt_y</p:attrName>
                                        </p:attrNameLst>
                                      </p:cBhvr>
                                      <p:tavLst>
                                        <p:tav tm="0">
                                          <p:val>
                                            <p:strVal val="#ppt_y-.1"/>
                                          </p:val>
                                        </p:tav>
                                        <p:tav tm="100000">
                                          <p:val>
                                            <p:strVal val="#ppt_y"/>
                                          </p:val>
                                        </p:tav>
                                      </p:tavLst>
                                    </p:anim>
                                  </p:childTnLst>
                                </p:cTn>
                              </p:par>
                            </p:childTnLst>
                          </p:cTn>
                        </p:par>
                        <p:par>
                          <p:cTn id="64" fill="hold">
                            <p:stCondLst>
                              <p:cond delay="2300"/>
                            </p:stCondLst>
                            <p:childTnLst>
                              <p:par>
                                <p:cTn id="65" presetID="22" presetClass="entr" presetSubtype="8"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2800"/>
                            </p:stCondLst>
                            <p:childTnLst>
                              <p:par>
                                <p:cTn id="69" presetID="10" presetClass="entr" presetSubtype="0"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300" fill="hold"/>
                                        <p:tgtEl>
                                          <p:spTgt spid="7"/>
                                        </p:tgtEl>
                                        <p:attrNameLst>
                                          <p:attrName>ppt_w</p:attrName>
                                        </p:attrNameLst>
                                      </p:cBhvr>
                                      <p:tavLst>
                                        <p:tav tm="0">
                                          <p:val>
                                            <p:fltVal val="0"/>
                                          </p:val>
                                        </p:tav>
                                        <p:tav tm="100000">
                                          <p:val>
                                            <p:strVal val="#ppt_w"/>
                                          </p:val>
                                        </p:tav>
                                      </p:tavLst>
                                    </p:anim>
                                    <p:anim calcmode="lin" valueType="num">
                                      <p:cBhvr>
                                        <p:cTn id="72" dur="300" fill="hold"/>
                                        <p:tgtEl>
                                          <p:spTgt spid="7"/>
                                        </p:tgtEl>
                                        <p:attrNameLst>
                                          <p:attrName>ppt_h</p:attrName>
                                        </p:attrNameLst>
                                      </p:cBhvr>
                                      <p:tavLst>
                                        <p:tav tm="0">
                                          <p:val>
                                            <p:fltVal val="0"/>
                                          </p:val>
                                        </p:tav>
                                        <p:tav tm="100000">
                                          <p:val>
                                            <p:strVal val="#ppt_h"/>
                                          </p:val>
                                        </p:tav>
                                      </p:tavLst>
                                    </p:anim>
                                    <p:animEffect transition="in" filter="fade">
                                      <p:cBhvr>
                                        <p:cTn id="73" dur="300"/>
                                        <p:tgtEl>
                                          <p:spTgt spid="7"/>
                                        </p:tgtEl>
                                      </p:cBhvr>
                                    </p:animEffect>
                                  </p:childTnLst>
                                </p:cTn>
                              </p:par>
                              <p:par>
                                <p:cTn id="74" presetID="42"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anim calcmode="lin" valueType="num">
                                      <p:cBhvr>
                                        <p:cTn id="77" dur="500" fill="hold"/>
                                        <p:tgtEl>
                                          <p:spTgt spid="25"/>
                                        </p:tgtEl>
                                        <p:attrNameLst>
                                          <p:attrName>ppt_x</p:attrName>
                                        </p:attrNameLst>
                                      </p:cBhvr>
                                      <p:tavLst>
                                        <p:tav tm="0">
                                          <p:val>
                                            <p:strVal val="#ppt_x"/>
                                          </p:val>
                                        </p:tav>
                                        <p:tav tm="100000">
                                          <p:val>
                                            <p:strVal val="#ppt_x"/>
                                          </p:val>
                                        </p:tav>
                                      </p:tavLst>
                                    </p:anim>
                                    <p:anim calcmode="lin" valueType="num">
                                      <p:cBhvr>
                                        <p:cTn id="78" dur="500" fill="hold"/>
                                        <p:tgtEl>
                                          <p:spTgt spid="2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anim calcmode="lin" valueType="num">
                                      <p:cBhvr>
                                        <p:cTn id="82" dur="500" fill="hold"/>
                                        <p:tgtEl>
                                          <p:spTgt spid="16"/>
                                        </p:tgtEl>
                                        <p:attrNameLst>
                                          <p:attrName>ppt_x</p:attrName>
                                        </p:attrNameLst>
                                      </p:cBhvr>
                                      <p:tavLst>
                                        <p:tav tm="0">
                                          <p:val>
                                            <p:strVal val="#ppt_x"/>
                                          </p:val>
                                        </p:tav>
                                        <p:tav tm="100000">
                                          <p:val>
                                            <p:strVal val="#ppt_x"/>
                                          </p:val>
                                        </p:tav>
                                      </p:tavLst>
                                    </p:anim>
                                    <p:anim calcmode="lin" valueType="num">
                                      <p:cBhvr>
                                        <p:cTn id="83" dur="500" fill="hold"/>
                                        <p:tgtEl>
                                          <p:spTgt spid="16"/>
                                        </p:tgtEl>
                                        <p:attrNameLst>
                                          <p:attrName>ppt_y</p:attrName>
                                        </p:attrNameLst>
                                      </p:cBhvr>
                                      <p:tavLst>
                                        <p:tav tm="0">
                                          <p:val>
                                            <p:strVal val="#ppt_y+.1"/>
                                          </p:val>
                                        </p:tav>
                                        <p:tav tm="100000">
                                          <p:val>
                                            <p:strVal val="#ppt_y"/>
                                          </p:val>
                                        </p:tav>
                                      </p:tavLst>
                                    </p:anim>
                                  </p:childTnLst>
                                </p:cTn>
                              </p:par>
                            </p:childTnLst>
                          </p:cTn>
                        </p:par>
                        <p:par>
                          <p:cTn id="84" fill="hold">
                            <p:stCondLst>
                              <p:cond delay="3300"/>
                            </p:stCondLst>
                            <p:childTnLst>
                              <p:par>
                                <p:cTn id="85" presetID="22" presetClass="entr" presetSubtype="8"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left)">
                                      <p:cBhvr>
                                        <p:cTn id="87" dur="500"/>
                                        <p:tgtEl>
                                          <p:spTgt spid="12"/>
                                        </p:tgtEl>
                                      </p:cBhvr>
                                    </p:animEffect>
                                  </p:childTnLst>
                                </p:cTn>
                              </p:par>
                            </p:childTnLst>
                          </p:cTn>
                        </p:par>
                        <p:par>
                          <p:cTn id="88" fill="hold">
                            <p:stCondLst>
                              <p:cond delay="3800"/>
                            </p:stCondLst>
                            <p:childTnLst>
                              <p:par>
                                <p:cTn id="89" presetID="10" presetClass="entr" presetSubtype="0" fill="hold" grpId="0" nodeType="after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300" fill="hold"/>
                                        <p:tgtEl>
                                          <p:spTgt spid="8"/>
                                        </p:tgtEl>
                                        <p:attrNameLst>
                                          <p:attrName>ppt_w</p:attrName>
                                        </p:attrNameLst>
                                      </p:cBhvr>
                                      <p:tavLst>
                                        <p:tav tm="0">
                                          <p:val>
                                            <p:fltVal val="0"/>
                                          </p:val>
                                        </p:tav>
                                        <p:tav tm="100000">
                                          <p:val>
                                            <p:strVal val="#ppt_w"/>
                                          </p:val>
                                        </p:tav>
                                      </p:tavLst>
                                    </p:anim>
                                    <p:anim calcmode="lin" valueType="num">
                                      <p:cBhvr>
                                        <p:cTn id="92" dur="300" fill="hold"/>
                                        <p:tgtEl>
                                          <p:spTgt spid="8"/>
                                        </p:tgtEl>
                                        <p:attrNameLst>
                                          <p:attrName>ppt_h</p:attrName>
                                        </p:attrNameLst>
                                      </p:cBhvr>
                                      <p:tavLst>
                                        <p:tav tm="0">
                                          <p:val>
                                            <p:fltVal val="0"/>
                                          </p:val>
                                        </p:tav>
                                        <p:tav tm="100000">
                                          <p:val>
                                            <p:strVal val="#ppt_h"/>
                                          </p:val>
                                        </p:tav>
                                      </p:tavLst>
                                    </p:anim>
                                    <p:animEffect transition="in" filter="fade">
                                      <p:cBhvr>
                                        <p:cTn id="93" dur="300"/>
                                        <p:tgtEl>
                                          <p:spTgt spid="8"/>
                                        </p:tgtEl>
                                      </p:cBhvr>
                                    </p:animEffect>
                                  </p:childTnLst>
                                </p:cTn>
                              </p:par>
                              <p:par>
                                <p:cTn id="94" presetID="47"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anim calcmode="lin" valueType="num">
                                      <p:cBhvr>
                                        <p:cTn id="97" dur="500" fill="hold"/>
                                        <p:tgtEl>
                                          <p:spTgt spid="23"/>
                                        </p:tgtEl>
                                        <p:attrNameLst>
                                          <p:attrName>ppt_x</p:attrName>
                                        </p:attrNameLst>
                                      </p:cBhvr>
                                      <p:tavLst>
                                        <p:tav tm="0">
                                          <p:val>
                                            <p:strVal val="#ppt_x"/>
                                          </p:val>
                                        </p:tav>
                                        <p:tav tm="100000">
                                          <p:val>
                                            <p:strVal val="#ppt_x"/>
                                          </p:val>
                                        </p:tav>
                                      </p:tavLst>
                                    </p:anim>
                                    <p:anim calcmode="lin" valueType="num">
                                      <p:cBhvr>
                                        <p:cTn id="98" dur="500" fill="hold"/>
                                        <p:tgtEl>
                                          <p:spTgt spid="23"/>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anim calcmode="lin" valueType="num">
                                      <p:cBhvr>
                                        <p:cTn id="102" dur="500" fill="hold"/>
                                        <p:tgtEl>
                                          <p:spTgt spid="15"/>
                                        </p:tgtEl>
                                        <p:attrNameLst>
                                          <p:attrName>ppt_x</p:attrName>
                                        </p:attrNameLst>
                                      </p:cBhvr>
                                      <p:tavLst>
                                        <p:tav tm="0">
                                          <p:val>
                                            <p:strVal val="#ppt_x"/>
                                          </p:val>
                                        </p:tav>
                                        <p:tav tm="100000">
                                          <p:val>
                                            <p:strVal val="#ppt_x"/>
                                          </p:val>
                                        </p:tav>
                                      </p:tavLst>
                                    </p:anim>
                                    <p:anim calcmode="lin" valueType="num">
                                      <p:cBhvr>
                                        <p:cTn id="103" dur="500" fill="hold"/>
                                        <p:tgtEl>
                                          <p:spTgt spid="15"/>
                                        </p:tgtEl>
                                        <p:attrNameLst>
                                          <p:attrName>ppt_y</p:attrName>
                                        </p:attrNameLst>
                                      </p:cBhvr>
                                      <p:tavLst>
                                        <p:tav tm="0">
                                          <p:val>
                                            <p:strVal val="#ppt_y-.1"/>
                                          </p:val>
                                        </p:tav>
                                        <p:tav tm="100000">
                                          <p:val>
                                            <p:strVal val="#ppt_y"/>
                                          </p:val>
                                        </p:tav>
                                      </p:tavLst>
                                    </p:anim>
                                  </p:childTnLst>
                                </p:cTn>
                              </p:par>
                            </p:childTnLst>
                          </p:cTn>
                        </p:par>
                        <p:par>
                          <p:cTn id="104" fill="hold">
                            <p:stCondLst>
                              <p:cond delay="4300"/>
                            </p:stCondLst>
                            <p:childTnLst>
                              <p:par>
                                <p:cTn id="105" presetID="22" presetClass="entr" presetSubtype="8" fill="hold" grpId="0" nodeType="after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wipe(left)">
                                      <p:cBhvr>
                                        <p:cTn id="107" dur="500"/>
                                        <p:tgtEl>
                                          <p:spTgt spid="13"/>
                                        </p:tgtEl>
                                      </p:cBhvr>
                                    </p:animEffect>
                                  </p:childTnLst>
                                </p:cTn>
                              </p:par>
                            </p:childTnLst>
                          </p:cTn>
                        </p:par>
                        <p:par>
                          <p:cTn id="108" fill="hold">
                            <p:stCondLst>
                              <p:cond delay="48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 calcmode="lin" valueType="num">
                                      <p:cBhvr>
                                        <p:cTn id="111" dur="300" fill="hold"/>
                                        <p:tgtEl>
                                          <p:spTgt spid="9"/>
                                        </p:tgtEl>
                                        <p:attrNameLst>
                                          <p:attrName>ppt_w</p:attrName>
                                        </p:attrNameLst>
                                      </p:cBhvr>
                                      <p:tavLst>
                                        <p:tav tm="0">
                                          <p:val>
                                            <p:fltVal val="0"/>
                                          </p:val>
                                        </p:tav>
                                        <p:tav tm="100000">
                                          <p:val>
                                            <p:strVal val="#ppt_w"/>
                                          </p:val>
                                        </p:tav>
                                      </p:tavLst>
                                    </p:anim>
                                    <p:anim calcmode="lin" valueType="num">
                                      <p:cBhvr>
                                        <p:cTn id="112" dur="300" fill="hold"/>
                                        <p:tgtEl>
                                          <p:spTgt spid="9"/>
                                        </p:tgtEl>
                                        <p:attrNameLst>
                                          <p:attrName>ppt_h</p:attrName>
                                        </p:attrNameLst>
                                      </p:cBhvr>
                                      <p:tavLst>
                                        <p:tav tm="0">
                                          <p:val>
                                            <p:fltVal val="0"/>
                                          </p:val>
                                        </p:tav>
                                        <p:tav tm="100000">
                                          <p:val>
                                            <p:strVal val="#ppt_h"/>
                                          </p:val>
                                        </p:tav>
                                      </p:tavLst>
                                    </p:anim>
                                    <p:animEffect transition="in" filter="fade">
                                      <p:cBhvr>
                                        <p:cTn id="113" dur="300"/>
                                        <p:tgtEl>
                                          <p:spTgt spid="9"/>
                                        </p:tgtEl>
                                      </p:cBhvr>
                                    </p:animEffect>
                                  </p:childTnLst>
                                </p:cTn>
                              </p:par>
                              <p:par>
                                <p:cTn id="114" presetID="42" presetClass="entr" presetSubtype="0"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anim calcmode="lin" valueType="num">
                                      <p:cBhvr>
                                        <p:cTn id="117" dur="500" fill="hold"/>
                                        <p:tgtEl>
                                          <p:spTgt spid="24"/>
                                        </p:tgtEl>
                                        <p:attrNameLst>
                                          <p:attrName>ppt_x</p:attrName>
                                        </p:attrNameLst>
                                      </p:cBhvr>
                                      <p:tavLst>
                                        <p:tav tm="0">
                                          <p:val>
                                            <p:strVal val="#ppt_x"/>
                                          </p:val>
                                        </p:tav>
                                        <p:tav tm="100000">
                                          <p:val>
                                            <p:strVal val="#ppt_x"/>
                                          </p:val>
                                        </p:tav>
                                      </p:tavLst>
                                    </p:anim>
                                    <p:anim calcmode="lin" valueType="num">
                                      <p:cBhvr>
                                        <p:cTn id="118" dur="500" fill="hold"/>
                                        <p:tgtEl>
                                          <p:spTgt spid="2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anim calcmode="lin" valueType="num">
                                      <p:cBhvr>
                                        <p:cTn id="122" dur="500" fill="hold"/>
                                        <p:tgtEl>
                                          <p:spTgt spid="17"/>
                                        </p:tgtEl>
                                        <p:attrNameLst>
                                          <p:attrName>ppt_x</p:attrName>
                                        </p:attrNameLst>
                                      </p:cBhvr>
                                      <p:tavLst>
                                        <p:tav tm="0">
                                          <p:val>
                                            <p:strVal val="#ppt_x"/>
                                          </p:val>
                                        </p:tav>
                                        <p:tav tm="100000">
                                          <p:val>
                                            <p:strVal val="#ppt_x"/>
                                          </p:val>
                                        </p:tav>
                                      </p:tavLst>
                                    </p:anim>
                                    <p:anim calcmode="lin" valueType="num">
                                      <p:cBhvr>
                                        <p:cTn id="123" dur="500" fill="hold"/>
                                        <p:tgtEl>
                                          <p:spTgt spid="17"/>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500"/>
                                        <p:tgtEl>
                                          <p:spTgt spid="30"/>
                                        </p:tgtEl>
                                      </p:cBhvr>
                                    </p:animEffect>
                                    <p:anim calcmode="lin" valueType="num">
                                      <p:cBhvr>
                                        <p:cTn id="132" dur="500" fill="hold"/>
                                        <p:tgtEl>
                                          <p:spTgt spid="30"/>
                                        </p:tgtEl>
                                        <p:attrNameLst>
                                          <p:attrName>ppt_x</p:attrName>
                                        </p:attrNameLst>
                                      </p:cBhvr>
                                      <p:tavLst>
                                        <p:tav tm="0">
                                          <p:val>
                                            <p:strVal val="#ppt_x"/>
                                          </p:val>
                                        </p:tav>
                                        <p:tav tm="100000">
                                          <p:val>
                                            <p:strVal val="#ppt_x"/>
                                          </p:val>
                                        </p:tav>
                                      </p:tavLst>
                                    </p:anim>
                                    <p:anim calcmode="lin" valueType="num">
                                      <p:cBhvr>
                                        <p:cTn id="133" dur="500" fill="hold"/>
                                        <p:tgtEl>
                                          <p:spTgt spid="30"/>
                                        </p:tgtEl>
                                        <p:attrNameLst>
                                          <p:attrName>ppt_y</p:attrName>
                                        </p:attrNameLst>
                                      </p:cBhvr>
                                      <p:tavLst>
                                        <p:tav tm="0">
                                          <p:val>
                                            <p:strVal val="#ppt_y-.1"/>
                                          </p:val>
                                        </p:tav>
                                        <p:tav tm="100000">
                                          <p:val>
                                            <p:strVal val="#ppt_y"/>
                                          </p:val>
                                        </p:tav>
                                      </p:tavLst>
                                    </p:anim>
                                  </p:childTnLst>
                                </p:cTn>
                              </p:par>
                            </p:childTnLst>
                          </p:cTn>
                        </p:par>
                        <p:par>
                          <p:cTn id="134" fill="hold">
                            <p:stCondLst>
                              <p:cond delay="5300"/>
                            </p:stCondLst>
                            <p:childTnLst>
                              <p:par>
                                <p:cTn id="135" presetID="22" presetClass="entr" presetSubtype="8"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left)">
                                      <p:cBhvr>
                                        <p:cTn id="137" dur="500"/>
                                        <p:tgtEl>
                                          <p:spTgt spid="33"/>
                                        </p:tgtEl>
                                      </p:cBhvr>
                                    </p:animEffect>
                                  </p:childTnLst>
                                </p:cTn>
                              </p:par>
                            </p:childTnLst>
                          </p:cTn>
                        </p:par>
                        <p:par>
                          <p:cTn id="138" fill="hold">
                            <p:stCondLst>
                              <p:cond delay="5800"/>
                            </p:stCondLst>
                            <p:childTnLst>
                              <p:par>
                                <p:cTn id="139" presetID="10" presetClass="entr" presetSubtype="0" fill="hold" grpId="0" nodeType="after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p:cTn id="141" dur="300" fill="hold"/>
                                        <p:tgtEl>
                                          <p:spTgt spid="32"/>
                                        </p:tgtEl>
                                        <p:attrNameLst>
                                          <p:attrName>ppt_w</p:attrName>
                                        </p:attrNameLst>
                                      </p:cBhvr>
                                      <p:tavLst>
                                        <p:tav tm="0">
                                          <p:val>
                                            <p:fltVal val="0"/>
                                          </p:val>
                                        </p:tav>
                                        <p:tav tm="100000">
                                          <p:val>
                                            <p:strVal val="#ppt_w"/>
                                          </p:val>
                                        </p:tav>
                                      </p:tavLst>
                                    </p:anim>
                                    <p:anim calcmode="lin" valueType="num">
                                      <p:cBhvr>
                                        <p:cTn id="142" dur="300" fill="hold"/>
                                        <p:tgtEl>
                                          <p:spTgt spid="32"/>
                                        </p:tgtEl>
                                        <p:attrNameLst>
                                          <p:attrName>ppt_h</p:attrName>
                                        </p:attrNameLst>
                                      </p:cBhvr>
                                      <p:tavLst>
                                        <p:tav tm="0">
                                          <p:val>
                                            <p:fltVal val="0"/>
                                          </p:val>
                                        </p:tav>
                                        <p:tav tm="100000">
                                          <p:val>
                                            <p:strVal val="#ppt_h"/>
                                          </p:val>
                                        </p:tav>
                                      </p:tavLst>
                                    </p:anim>
                                    <p:animEffect transition="in" filter="fade">
                                      <p:cBhvr>
                                        <p:cTn id="143" dur="300"/>
                                        <p:tgtEl>
                                          <p:spTgt spid="32"/>
                                        </p:tgtEl>
                                      </p:cBhvr>
                                    </p:animEffect>
                                  </p:childTnLst>
                                </p:cTn>
                              </p:par>
                            </p:childTnLst>
                          </p:cTn>
                        </p:par>
                        <p:par>
                          <p:cTn id="144" fill="hold">
                            <p:stCondLst>
                              <p:cond delay="6100"/>
                            </p:stCondLst>
                            <p:childTnLst>
                              <p:par>
                                <p:cTn id="145" presetID="22" presetClass="entr" presetSubtype="8" fill="hold" grpId="0" nodeType="after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wipe(left)">
                                      <p:cBhvr>
                                        <p:cTn id="147" dur="500"/>
                                        <p:tgtEl>
                                          <p:spTgt spid="36"/>
                                        </p:tgtEl>
                                      </p:cBhvr>
                                    </p:animEffect>
                                  </p:childTnLst>
                                </p:cTn>
                              </p:par>
                            </p:childTnLst>
                          </p:cTn>
                        </p:par>
                        <p:par>
                          <p:cTn id="148" fill="hold">
                            <p:stCondLst>
                              <p:cond delay="66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 calcmode="lin" valueType="num">
                                      <p:cBhvr>
                                        <p:cTn id="151" dur="300" fill="hold"/>
                                        <p:tgtEl>
                                          <p:spTgt spid="35"/>
                                        </p:tgtEl>
                                        <p:attrNameLst>
                                          <p:attrName>ppt_w</p:attrName>
                                        </p:attrNameLst>
                                      </p:cBhvr>
                                      <p:tavLst>
                                        <p:tav tm="0">
                                          <p:val>
                                            <p:fltVal val="0"/>
                                          </p:val>
                                        </p:tav>
                                        <p:tav tm="100000">
                                          <p:val>
                                            <p:strVal val="#ppt_w"/>
                                          </p:val>
                                        </p:tav>
                                      </p:tavLst>
                                    </p:anim>
                                    <p:anim calcmode="lin" valueType="num">
                                      <p:cBhvr>
                                        <p:cTn id="152" dur="300" fill="hold"/>
                                        <p:tgtEl>
                                          <p:spTgt spid="35"/>
                                        </p:tgtEl>
                                        <p:attrNameLst>
                                          <p:attrName>ppt_h</p:attrName>
                                        </p:attrNameLst>
                                      </p:cBhvr>
                                      <p:tavLst>
                                        <p:tav tm="0">
                                          <p:val>
                                            <p:fltVal val="0"/>
                                          </p:val>
                                        </p:tav>
                                        <p:tav tm="100000">
                                          <p:val>
                                            <p:strVal val="#ppt_h"/>
                                          </p:val>
                                        </p:tav>
                                      </p:tavLst>
                                    </p:anim>
                                    <p:animEffect transition="in" filter="fade">
                                      <p:cBhvr>
                                        <p:cTn id="153" dur="300"/>
                                        <p:tgtEl>
                                          <p:spTgt spid="35"/>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500"/>
                                        <p:tgtEl>
                                          <p:spTgt spid="37"/>
                                        </p:tgtEl>
                                      </p:cBhvr>
                                    </p:animEffect>
                                    <p:anim calcmode="lin" valueType="num">
                                      <p:cBhvr>
                                        <p:cTn id="162" dur="500" fill="hold"/>
                                        <p:tgtEl>
                                          <p:spTgt spid="37"/>
                                        </p:tgtEl>
                                        <p:attrNameLst>
                                          <p:attrName>ppt_x</p:attrName>
                                        </p:attrNameLst>
                                      </p:cBhvr>
                                      <p:tavLst>
                                        <p:tav tm="0">
                                          <p:val>
                                            <p:strVal val="#ppt_x"/>
                                          </p:val>
                                        </p:tav>
                                        <p:tav tm="100000">
                                          <p:val>
                                            <p:strVal val="#ppt_x"/>
                                          </p:val>
                                        </p:tav>
                                      </p:tavLst>
                                    </p:anim>
                                    <p:anim calcmode="lin" valueType="num">
                                      <p:cBhvr>
                                        <p:cTn id="163"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2" grpId="0" autoUpdateAnimBg="0"/>
      <p:bldP spid="23" grpId="0" autoUpdateAnimBg="0"/>
      <p:bldP spid="24" grpId="0" autoUpdateAnimBg="0"/>
      <p:bldP spid="25" grpId="0" autoUpdateAnimBg="0"/>
      <p:bldP spid="30" grpId="0" animBg="1"/>
      <p:bldP spid="31" grpId="0" autoUpdateAnimBg="0"/>
      <p:bldP spid="32" grpId="0" animBg="1"/>
      <p:bldP spid="33" grpId="0" animBg="1"/>
      <p:bldP spid="35" grpId="0" animBg="1"/>
      <p:bldP spid="36" grpId="0" animBg="1"/>
      <p:bldP spid="37" grpId="0" animBg="1"/>
      <p:bldP spid="3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01283" y="-101957"/>
            <a:ext cx="7095848" cy="717907"/>
          </a:xfrm>
        </p:spPr>
        <p:txBody>
          <a:bodyPr/>
          <a:lstStyle/>
          <a:p>
            <a:pPr eaLnBrk="1" hangingPunct="1"/>
            <a:r>
              <a:rPr lang="zh-CN" altLang="en-US" dirty="0" smtClean="0">
                <a:ea typeface="宋体" panose="02010600030101010101" pitchFamily="2" charset="-122"/>
              </a:rPr>
              <a:t>软件的设计过程图</a:t>
            </a:r>
            <a:endParaRPr lang="en-GB" altLang="zh-CN" dirty="0" smtClean="0">
              <a:ea typeface="宋体" panose="02010600030101010101" pitchFamily="2" charset="-122"/>
            </a:endParaRPr>
          </a:p>
        </p:txBody>
      </p:sp>
      <p:sp>
        <p:nvSpPr>
          <p:cNvPr id="41987" name="Rectangle 6"/>
          <p:cNvSpPr>
            <a:spLocks noChangeArrowheads="1"/>
          </p:cNvSpPr>
          <p:nvPr/>
        </p:nvSpPr>
        <p:spPr bwMode="auto">
          <a:xfrm>
            <a:off x="385335" y="1988565"/>
            <a:ext cx="8566126" cy="4130097"/>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pic>
        <p:nvPicPr>
          <p:cNvPr id="4198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01" y="2370982"/>
            <a:ext cx="8336677" cy="323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7500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bwMode="auto">
          <a:xfrm>
            <a:off x="374526" y="775390"/>
            <a:ext cx="8396536" cy="22983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zh-CN" altLang="en-US" sz="2610" dirty="0">
                <a:ea typeface="宋体" panose="02010600030101010101" pitchFamily="2" charset="-122"/>
              </a:rPr>
              <a:t>将设计内容“</a:t>
            </a:r>
            <a:r>
              <a:rPr lang="zh-CN" altLang="en-US" sz="2610" dirty="0">
                <a:solidFill>
                  <a:srgbClr val="FF0000"/>
                </a:solidFill>
                <a:ea typeface="宋体" panose="02010600030101010101" pitchFamily="2" charset="-122"/>
              </a:rPr>
              <a:t>翻译</a:t>
            </a:r>
            <a:r>
              <a:rPr lang="zh-CN" altLang="en-US" sz="2610" dirty="0">
                <a:ea typeface="宋体" panose="02010600030101010101" pitchFamily="2" charset="-122"/>
              </a:rPr>
              <a:t>”成一段程序代码，并去除错误的过程</a:t>
            </a:r>
            <a:endParaRPr lang="en-GB" altLang="zh-CN" sz="2610" dirty="0">
              <a:ea typeface="宋体" panose="02010600030101010101" pitchFamily="2" charset="-122"/>
            </a:endParaRPr>
          </a:p>
          <a:p>
            <a:pPr eaLnBrk="1" hangingPunct="1"/>
            <a:r>
              <a:rPr lang="zh-CN" altLang="en-US" sz="2610" dirty="0">
                <a:ea typeface="宋体" panose="02010600030101010101" pitchFamily="2" charset="-122"/>
              </a:rPr>
              <a:t>程序设计因人而异，没有统一的模式</a:t>
            </a:r>
            <a:endParaRPr lang="en-GB" altLang="zh-CN" sz="2610" dirty="0">
              <a:ea typeface="宋体" panose="02010600030101010101" pitchFamily="2" charset="-122"/>
            </a:endParaRPr>
          </a:p>
          <a:p>
            <a:pPr eaLnBrk="1" hangingPunct="1"/>
            <a:r>
              <a:rPr lang="zh-CN" altLang="en-US" sz="2610" dirty="0">
                <a:ea typeface="宋体" panose="02010600030101010101" pitchFamily="2" charset="-122"/>
              </a:rPr>
              <a:t>程序设计者要对自己开发的程序进行测试。这些程序中的一些明显的错误被发现及纠正的过程</a:t>
            </a:r>
            <a:r>
              <a:rPr lang="en-US" altLang="zh-CN" sz="2610" dirty="0">
                <a:ea typeface="宋体" panose="02010600030101010101" pitchFamily="2" charset="-122"/>
              </a:rPr>
              <a:t>—</a:t>
            </a:r>
            <a:r>
              <a:rPr lang="zh-CN" altLang="en-US" sz="2610" dirty="0">
                <a:solidFill>
                  <a:srgbClr val="FF0000"/>
                </a:solidFill>
                <a:ea typeface="宋体" panose="02010600030101010101" pitchFamily="2" charset="-122"/>
              </a:rPr>
              <a:t>调试</a:t>
            </a:r>
            <a:endParaRPr lang="en-GB" altLang="zh-CN" sz="2610" dirty="0">
              <a:solidFill>
                <a:srgbClr val="FF0000"/>
              </a:solidFill>
              <a:ea typeface="宋体" panose="02010600030101010101" pitchFamily="2" charset="-122"/>
            </a:endParaRPr>
          </a:p>
        </p:txBody>
      </p:sp>
      <p:sp>
        <p:nvSpPr>
          <p:cNvPr id="44037" name="AutoShape 6"/>
          <p:cNvSpPr>
            <a:spLocks noChangeAspect="1" noChangeArrowheads="1" noTextEdit="1"/>
          </p:cNvSpPr>
          <p:nvPr/>
        </p:nvSpPr>
        <p:spPr bwMode="auto">
          <a:xfrm>
            <a:off x="884070" y="4647953"/>
            <a:ext cx="7571844" cy="76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8" name="Rectangle 8"/>
          <p:cNvSpPr>
            <a:spLocks noChangeArrowheads="1"/>
          </p:cNvSpPr>
          <p:nvPr/>
        </p:nvSpPr>
        <p:spPr bwMode="auto">
          <a:xfrm>
            <a:off x="884070" y="4647953"/>
            <a:ext cx="7571844" cy="768020"/>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4039" name="Line 17"/>
          <p:cNvSpPr>
            <a:spLocks noChangeShapeType="1"/>
          </p:cNvSpPr>
          <p:nvPr/>
        </p:nvSpPr>
        <p:spPr bwMode="auto">
          <a:xfrm>
            <a:off x="2367526" y="4956275"/>
            <a:ext cx="434999" cy="1594"/>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404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537" y="4956275"/>
            <a:ext cx="127472" cy="5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Freeform 19"/>
          <p:cNvSpPr>
            <a:spLocks/>
          </p:cNvSpPr>
          <p:nvPr/>
        </p:nvSpPr>
        <p:spPr bwMode="auto">
          <a:xfrm>
            <a:off x="2726042" y="4930781"/>
            <a:ext cx="152967" cy="76483"/>
          </a:xfrm>
          <a:custGeom>
            <a:avLst/>
            <a:gdLst>
              <a:gd name="T0" fmla="*/ 2147483646 w 96"/>
              <a:gd name="T1" fmla="*/ 2147483646 h 48"/>
              <a:gd name="T2" fmla="*/ 0 w 96"/>
              <a:gd name="T3" fmla="*/ 0 h 48"/>
              <a:gd name="T4" fmla="*/ 2147483646 w 96"/>
              <a:gd name="T5" fmla="*/ 2147483646 h 48"/>
              <a:gd name="T6" fmla="*/ 0 w 96"/>
              <a:gd name="T7" fmla="*/ 2147483646 h 48"/>
              <a:gd name="T8" fmla="*/ 2147483646 w 96"/>
              <a:gd name="T9" fmla="*/ 2147483646 h 48"/>
              <a:gd name="T10" fmla="*/ 0 60000 65536"/>
              <a:gd name="T11" fmla="*/ 0 60000 65536"/>
              <a:gd name="T12" fmla="*/ 0 60000 65536"/>
              <a:gd name="T13" fmla="*/ 0 60000 65536"/>
              <a:gd name="T14" fmla="*/ 0 60000 65536"/>
              <a:gd name="T15" fmla="*/ 0 w 96"/>
              <a:gd name="T16" fmla="*/ 0 h 48"/>
              <a:gd name="T17" fmla="*/ 96 w 96"/>
              <a:gd name="T18" fmla="*/ 48 h 48"/>
            </a:gdLst>
            <a:ahLst/>
            <a:cxnLst>
              <a:cxn ang="T10">
                <a:pos x="T0" y="T1"/>
              </a:cxn>
              <a:cxn ang="T11">
                <a:pos x="T2" y="T3"/>
              </a:cxn>
              <a:cxn ang="T12">
                <a:pos x="T4" y="T5"/>
              </a:cxn>
              <a:cxn ang="T13">
                <a:pos x="T6" y="T7"/>
              </a:cxn>
              <a:cxn ang="T14">
                <a:pos x="T8" y="T9"/>
              </a:cxn>
            </a:cxnLst>
            <a:rect l="T15" t="T16" r="T17" b="T18"/>
            <a:pathLst>
              <a:path w="96" h="48">
                <a:moveTo>
                  <a:pt x="96" y="16"/>
                </a:moveTo>
                <a:lnTo>
                  <a:pt x="0" y="0"/>
                </a:lnTo>
                <a:lnTo>
                  <a:pt x="16" y="16"/>
                </a:lnTo>
                <a:lnTo>
                  <a:pt x="0" y="48"/>
                </a:lnTo>
                <a:lnTo>
                  <a:pt x="96" y="16"/>
                </a:lnTo>
                <a:close/>
              </a:path>
            </a:pathLst>
          </a:custGeom>
          <a:noFill/>
          <a:ln w="16">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2" name="Line 20"/>
          <p:cNvSpPr>
            <a:spLocks noChangeShapeType="1"/>
          </p:cNvSpPr>
          <p:nvPr/>
        </p:nvSpPr>
        <p:spPr bwMode="auto">
          <a:xfrm>
            <a:off x="4362465" y="4956275"/>
            <a:ext cx="434999" cy="1594"/>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404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475" y="4956275"/>
            <a:ext cx="127472" cy="5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Freeform 22"/>
          <p:cNvSpPr>
            <a:spLocks/>
          </p:cNvSpPr>
          <p:nvPr/>
        </p:nvSpPr>
        <p:spPr bwMode="auto">
          <a:xfrm>
            <a:off x="4720981" y="4930781"/>
            <a:ext cx="152967" cy="76483"/>
          </a:xfrm>
          <a:custGeom>
            <a:avLst/>
            <a:gdLst>
              <a:gd name="T0" fmla="*/ 2147483646 w 96"/>
              <a:gd name="T1" fmla="*/ 2147483646 h 48"/>
              <a:gd name="T2" fmla="*/ 0 w 96"/>
              <a:gd name="T3" fmla="*/ 0 h 48"/>
              <a:gd name="T4" fmla="*/ 2147483646 w 96"/>
              <a:gd name="T5" fmla="*/ 2147483646 h 48"/>
              <a:gd name="T6" fmla="*/ 0 w 96"/>
              <a:gd name="T7" fmla="*/ 2147483646 h 48"/>
              <a:gd name="T8" fmla="*/ 2147483646 w 96"/>
              <a:gd name="T9" fmla="*/ 2147483646 h 48"/>
              <a:gd name="T10" fmla="*/ 0 60000 65536"/>
              <a:gd name="T11" fmla="*/ 0 60000 65536"/>
              <a:gd name="T12" fmla="*/ 0 60000 65536"/>
              <a:gd name="T13" fmla="*/ 0 60000 65536"/>
              <a:gd name="T14" fmla="*/ 0 60000 65536"/>
              <a:gd name="T15" fmla="*/ 0 w 96"/>
              <a:gd name="T16" fmla="*/ 0 h 48"/>
              <a:gd name="T17" fmla="*/ 96 w 96"/>
              <a:gd name="T18" fmla="*/ 48 h 48"/>
            </a:gdLst>
            <a:ahLst/>
            <a:cxnLst>
              <a:cxn ang="T10">
                <a:pos x="T0" y="T1"/>
              </a:cxn>
              <a:cxn ang="T11">
                <a:pos x="T2" y="T3"/>
              </a:cxn>
              <a:cxn ang="T12">
                <a:pos x="T4" y="T5"/>
              </a:cxn>
              <a:cxn ang="T13">
                <a:pos x="T6" y="T7"/>
              </a:cxn>
              <a:cxn ang="T14">
                <a:pos x="T8" y="T9"/>
              </a:cxn>
            </a:cxnLst>
            <a:rect l="T15" t="T16" r="T17" b="T18"/>
            <a:pathLst>
              <a:path w="96" h="48">
                <a:moveTo>
                  <a:pt x="96" y="16"/>
                </a:moveTo>
                <a:lnTo>
                  <a:pt x="0" y="0"/>
                </a:lnTo>
                <a:lnTo>
                  <a:pt x="16" y="16"/>
                </a:lnTo>
                <a:lnTo>
                  <a:pt x="0" y="48"/>
                </a:lnTo>
                <a:lnTo>
                  <a:pt x="96" y="16"/>
                </a:lnTo>
                <a:close/>
              </a:path>
            </a:pathLst>
          </a:custGeom>
          <a:noFill/>
          <a:ln w="16">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5" name="Line 23"/>
          <p:cNvSpPr>
            <a:spLocks noChangeShapeType="1"/>
          </p:cNvSpPr>
          <p:nvPr/>
        </p:nvSpPr>
        <p:spPr bwMode="auto">
          <a:xfrm>
            <a:off x="6358998" y="4956275"/>
            <a:ext cx="433405" cy="1594"/>
          </a:xfrm>
          <a:prstGeom prst="line">
            <a:avLst/>
          </a:prstGeom>
          <a:noFill/>
          <a:ln w="16">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4046"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414" y="4956275"/>
            <a:ext cx="129065" cy="5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Freeform 25"/>
          <p:cNvSpPr>
            <a:spLocks/>
          </p:cNvSpPr>
          <p:nvPr/>
        </p:nvSpPr>
        <p:spPr bwMode="auto">
          <a:xfrm>
            <a:off x="6715920" y="4930781"/>
            <a:ext cx="154559" cy="76483"/>
          </a:xfrm>
          <a:custGeom>
            <a:avLst/>
            <a:gdLst>
              <a:gd name="T0" fmla="*/ 2147483646 w 97"/>
              <a:gd name="T1" fmla="*/ 2147483646 h 48"/>
              <a:gd name="T2" fmla="*/ 0 w 97"/>
              <a:gd name="T3" fmla="*/ 0 h 48"/>
              <a:gd name="T4" fmla="*/ 2147483646 w 97"/>
              <a:gd name="T5" fmla="*/ 2147483646 h 48"/>
              <a:gd name="T6" fmla="*/ 0 w 97"/>
              <a:gd name="T7" fmla="*/ 2147483646 h 48"/>
              <a:gd name="T8" fmla="*/ 2147483646 w 97"/>
              <a:gd name="T9" fmla="*/ 2147483646 h 48"/>
              <a:gd name="T10" fmla="*/ 0 60000 65536"/>
              <a:gd name="T11" fmla="*/ 0 60000 65536"/>
              <a:gd name="T12" fmla="*/ 0 60000 65536"/>
              <a:gd name="T13" fmla="*/ 0 60000 65536"/>
              <a:gd name="T14" fmla="*/ 0 60000 65536"/>
              <a:gd name="T15" fmla="*/ 0 w 97"/>
              <a:gd name="T16" fmla="*/ 0 h 48"/>
              <a:gd name="T17" fmla="*/ 97 w 97"/>
              <a:gd name="T18" fmla="*/ 48 h 48"/>
            </a:gdLst>
            <a:ahLst/>
            <a:cxnLst>
              <a:cxn ang="T10">
                <a:pos x="T0" y="T1"/>
              </a:cxn>
              <a:cxn ang="T11">
                <a:pos x="T2" y="T3"/>
              </a:cxn>
              <a:cxn ang="T12">
                <a:pos x="T4" y="T5"/>
              </a:cxn>
              <a:cxn ang="T13">
                <a:pos x="T6" y="T7"/>
              </a:cxn>
              <a:cxn ang="T14">
                <a:pos x="T8" y="T9"/>
              </a:cxn>
            </a:cxnLst>
            <a:rect l="T15" t="T16" r="T17" b="T18"/>
            <a:pathLst>
              <a:path w="97" h="48">
                <a:moveTo>
                  <a:pt x="97" y="16"/>
                </a:moveTo>
                <a:lnTo>
                  <a:pt x="0" y="0"/>
                </a:lnTo>
                <a:lnTo>
                  <a:pt x="16" y="16"/>
                </a:lnTo>
                <a:lnTo>
                  <a:pt x="0" y="48"/>
                </a:lnTo>
                <a:lnTo>
                  <a:pt x="97" y="16"/>
                </a:lnTo>
                <a:close/>
              </a:path>
            </a:pathLst>
          </a:custGeom>
          <a:noFill/>
          <a:ln w="16">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8" name="Oval 26"/>
          <p:cNvSpPr>
            <a:spLocks noChangeArrowheads="1"/>
          </p:cNvSpPr>
          <p:nvPr/>
        </p:nvSpPr>
        <p:spPr bwMode="auto">
          <a:xfrm>
            <a:off x="884070" y="4238448"/>
            <a:ext cx="1508951" cy="1485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7" name="Oval 27"/>
          <p:cNvSpPr>
            <a:spLocks noChangeArrowheads="1"/>
          </p:cNvSpPr>
          <p:nvPr/>
        </p:nvSpPr>
        <p:spPr bwMode="auto">
          <a:xfrm>
            <a:off x="935059" y="4289438"/>
            <a:ext cx="1406974" cy="1408567"/>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a:p>
        </p:txBody>
      </p:sp>
      <p:sp>
        <p:nvSpPr>
          <p:cNvPr id="44052" name="Oval 28"/>
          <p:cNvSpPr>
            <a:spLocks noChangeArrowheads="1"/>
          </p:cNvSpPr>
          <p:nvPr/>
        </p:nvSpPr>
        <p:spPr bwMode="auto">
          <a:xfrm>
            <a:off x="986048" y="4315728"/>
            <a:ext cx="1304995" cy="130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问题定位</a:t>
            </a:r>
          </a:p>
        </p:txBody>
      </p:sp>
      <p:sp>
        <p:nvSpPr>
          <p:cNvPr id="44053" name="Oval 39"/>
          <p:cNvSpPr>
            <a:spLocks noChangeArrowheads="1"/>
          </p:cNvSpPr>
          <p:nvPr/>
        </p:nvSpPr>
        <p:spPr bwMode="auto">
          <a:xfrm>
            <a:off x="1548518" y="4854298"/>
            <a:ext cx="180055" cy="2039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4054" name="Oval 40"/>
          <p:cNvSpPr>
            <a:spLocks noChangeArrowheads="1"/>
          </p:cNvSpPr>
          <p:nvPr/>
        </p:nvSpPr>
        <p:spPr bwMode="auto">
          <a:xfrm>
            <a:off x="1601101" y="4905286"/>
            <a:ext cx="76483" cy="1019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4055" name="Oval 47"/>
          <p:cNvSpPr>
            <a:spLocks noChangeArrowheads="1"/>
          </p:cNvSpPr>
          <p:nvPr/>
        </p:nvSpPr>
        <p:spPr bwMode="auto">
          <a:xfrm>
            <a:off x="2929998" y="4264739"/>
            <a:ext cx="1406973" cy="14085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7" name="Oval 48"/>
          <p:cNvSpPr>
            <a:spLocks noChangeArrowheads="1"/>
          </p:cNvSpPr>
          <p:nvPr/>
        </p:nvSpPr>
        <p:spPr bwMode="auto">
          <a:xfrm>
            <a:off x="2980986" y="4302184"/>
            <a:ext cx="1304996" cy="1306589"/>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a:p>
        </p:txBody>
      </p:sp>
      <p:sp>
        <p:nvSpPr>
          <p:cNvPr id="44059" name="Oval 49"/>
          <p:cNvSpPr>
            <a:spLocks noChangeArrowheads="1"/>
          </p:cNvSpPr>
          <p:nvPr/>
        </p:nvSpPr>
        <p:spPr bwMode="auto">
          <a:xfrm>
            <a:off x="3046316" y="4315727"/>
            <a:ext cx="1201425" cy="12189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问题修复设计</a:t>
            </a:r>
          </a:p>
        </p:txBody>
      </p:sp>
      <p:sp>
        <p:nvSpPr>
          <p:cNvPr id="44060" name="Oval 66"/>
          <p:cNvSpPr>
            <a:spLocks noChangeArrowheads="1"/>
          </p:cNvSpPr>
          <p:nvPr/>
        </p:nvSpPr>
        <p:spPr bwMode="auto">
          <a:xfrm>
            <a:off x="4873947" y="4213750"/>
            <a:ext cx="1510545" cy="1485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56" name="Oval 67"/>
          <p:cNvSpPr>
            <a:spLocks noChangeArrowheads="1"/>
          </p:cNvSpPr>
          <p:nvPr/>
        </p:nvSpPr>
        <p:spPr bwMode="auto">
          <a:xfrm>
            <a:off x="4926531" y="4264740"/>
            <a:ext cx="1406974" cy="1408567"/>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a:p>
        </p:txBody>
      </p:sp>
      <p:sp>
        <p:nvSpPr>
          <p:cNvPr id="44064" name="Oval 68"/>
          <p:cNvSpPr>
            <a:spLocks noChangeArrowheads="1"/>
          </p:cNvSpPr>
          <p:nvPr/>
        </p:nvSpPr>
        <p:spPr bwMode="auto">
          <a:xfrm>
            <a:off x="4977519" y="4315728"/>
            <a:ext cx="1303402" cy="130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修复问题</a:t>
            </a:r>
          </a:p>
        </p:txBody>
      </p:sp>
      <p:sp>
        <p:nvSpPr>
          <p:cNvPr id="44065" name="Oval 86"/>
          <p:cNvSpPr>
            <a:spLocks noChangeArrowheads="1"/>
          </p:cNvSpPr>
          <p:nvPr/>
        </p:nvSpPr>
        <p:spPr bwMode="auto">
          <a:xfrm>
            <a:off x="6870479" y="4213750"/>
            <a:ext cx="1508952" cy="1485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4066" name="Oval 87"/>
          <p:cNvSpPr>
            <a:spLocks noChangeArrowheads="1"/>
          </p:cNvSpPr>
          <p:nvPr/>
        </p:nvSpPr>
        <p:spPr bwMode="auto">
          <a:xfrm>
            <a:off x="6921468" y="4264739"/>
            <a:ext cx="1406974" cy="14085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77" name="Oval 88"/>
          <p:cNvSpPr>
            <a:spLocks noChangeArrowheads="1"/>
          </p:cNvSpPr>
          <p:nvPr/>
        </p:nvSpPr>
        <p:spPr bwMode="auto">
          <a:xfrm>
            <a:off x="6972458" y="4315729"/>
            <a:ext cx="1304996" cy="1306589"/>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a:p>
        </p:txBody>
      </p:sp>
      <p:sp>
        <p:nvSpPr>
          <p:cNvPr id="44070" name="Oval 89"/>
          <p:cNvSpPr>
            <a:spLocks noChangeArrowheads="1"/>
          </p:cNvSpPr>
          <p:nvPr/>
        </p:nvSpPr>
        <p:spPr bwMode="auto">
          <a:xfrm>
            <a:off x="7023446" y="4366717"/>
            <a:ext cx="1203019" cy="12030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回归测试</a:t>
            </a:r>
          </a:p>
        </p:txBody>
      </p:sp>
      <p:sp>
        <p:nvSpPr>
          <p:cNvPr id="31" name="Rectangle 2"/>
          <p:cNvSpPr txBox="1">
            <a:spLocks noChangeArrowheads="1"/>
          </p:cNvSpPr>
          <p:nvPr/>
        </p:nvSpPr>
        <p:spPr bwMode="auto">
          <a:xfrm>
            <a:off x="501283" y="-101957"/>
            <a:ext cx="7095848" cy="71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编程与调试</a:t>
            </a:r>
            <a:endParaRPr lang="en-GB" altLang="zh-CN" dirty="0" smtClean="0">
              <a:ea typeface="宋体" panose="02010600030101010101" pitchFamily="2" charset="-122"/>
            </a:endParaRPr>
          </a:p>
        </p:txBody>
      </p:sp>
      <p:cxnSp>
        <p:nvCxnSpPr>
          <p:cNvPr id="32"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10931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179">
                                            <p:txEl>
                                              <p:pRg st="2" end="2"/>
                                            </p:txEl>
                                          </p:spTgt>
                                        </p:tgtEl>
                                        <p:attrNameLst>
                                          <p:attrName>style.visibility</p:attrName>
                                        </p:attrNameLst>
                                      </p:cBhvr>
                                      <p:to>
                                        <p:strVal val="visible"/>
                                      </p:to>
                                    </p:set>
                                    <p:anim calcmode="lin" valueType="num">
                                      <p:cBhvr additive="base">
                                        <p:cTn id="19"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9">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300" fill="hold"/>
                                        <p:tgtEl>
                                          <p:spTgt spid="33"/>
                                        </p:tgtEl>
                                        <p:attrNameLst>
                                          <p:attrName>ppt_x</p:attrName>
                                        </p:attrNameLst>
                                      </p:cBhvr>
                                      <p:tavLst>
                                        <p:tav tm="0">
                                          <p:val>
                                            <p:strVal val="0-#ppt_w/2"/>
                                          </p:val>
                                        </p:tav>
                                        <p:tav tm="100000">
                                          <p:val>
                                            <p:strVal val="#ppt_x"/>
                                          </p:val>
                                        </p:tav>
                                      </p:tavLst>
                                    </p:anim>
                                    <p:anim calcmode="lin" valueType="num">
                                      <p:cBhvr additive="base">
                                        <p:cTn id="25" dur="300" fill="hold"/>
                                        <p:tgtEl>
                                          <p:spTgt spid="33"/>
                                        </p:tgtEl>
                                        <p:attrNameLst>
                                          <p:attrName>ppt_y</p:attrName>
                                        </p:attrNameLst>
                                      </p:cBhvr>
                                      <p:tavLst>
                                        <p:tav tm="0">
                                          <p:val>
                                            <p:strVal val="#ppt_y"/>
                                          </p:val>
                                        </p:tav>
                                        <p:tav tm="100000">
                                          <p:val>
                                            <p:strVal val="#ppt_y"/>
                                          </p:val>
                                        </p:tav>
                                      </p:tavLst>
                                    </p:anim>
                                  </p:childTnLst>
                                </p:cTn>
                              </p:par>
                            </p:childTnLst>
                          </p:cTn>
                        </p:par>
                        <p:par>
                          <p:cTn id="26" fill="hold">
                            <p:stCondLst>
                              <p:cond delay="800"/>
                            </p:stCondLst>
                            <p:childTnLst>
                              <p:par>
                                <p:cTn id="27" presetID="22" presetClass="entr" presetSubtype="8"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bwMode="auto">
          <a:xfrm>
            <a:off x="468193" y="1021371"/>
            <a:ext cx="8225138" cy="75144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pPr>
            <a:r>
              <a:rPr lang="en-GB" altLang="zh-CN" smtClean="0">
                <a:solidFill>
                  <a:srgbClr val="FF0000"/>
                </a:solidFill>
                <a:ea typeface="宋体" panose="02010600030101010101" pitchFamily="2" charset="-122"/>
              </a:rPr>
              <a:t>Verification and validation (V &amp; V) </a:t>
            </a:r>
            <a:r>
              <a:rPr lang="zh-CN" altLang="en-US" dirty="0" smtClean="0">
                <a:ea typeface="宋体" panose="02010600030101010101" pitchFamily="2" charset="-122"/>
              </a:rPr>
              <a:t>的目的是在于验证系统实现了系统需求，同时该系统需求和用户的期望是相符的</a:t>
            </a:r>
            <a:endParaRPr lang="en-GB" altLang="zh-CN" dirty="0" smtClean="0">
              <a:ea typeface="宋体" panose="02010600030101010101" pitchFamily="2" charset="-122"/>
            </a:endParaRPr>
          </a:p>
        </p:txBody>
      </p:sp>
      <p:sp>
        <p:nvSpPr>
          <p:cNvPr id="32" name="Rectangle 2"/>
          <p:cNvSpPr txBox="1">
            <a:spLocks noChangeArrowheads="1"/>
          </p:cNvSpPr>
          <p:nvPr/>
        </p:nvSpPr>
        <p:spPr bwMode="auto">
          <a:xfrm>
            <a:off x="501283" y="-101957"/>
            <a:ext cx="7095848" cy="71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软件有效性验证</a:t>
            </a:r>
            <a:endParaRPr lang="en-GB" altLang="zh-CN" dirty="0" smtClean="0">
              <a:ea typeface="宋体" panose="02010600030101010101" pitchFamily="2" charset="-122"/>
            </a:endParaRPr>
          </a:p>
        </p:txBody>
      </p:sp>
      <p:cxnSp>
        <p:nvCxnSpPr>
          <p:cNvPr id="33"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Rectangle 3"/>
          <p:cNvSpPr txBox="1">
            <a:spLocks noChangeArrowheads="1"/>
          </p:cNvSpPr>
          <p:nvPr/>
        </p:nvSpPr>
        <p:spPr bwMode="auto">
          <a:xfrm>
            <a:off x="918150" y="1988840"/>
            <a:ext cx="7801294" cy="413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576" indent="-342576" eaLnBrk="1" hangingPunct="1">
              <a:lnSpc>
                <a:spcPct val="90000"/>
              </a:lnSpc>
              <a:buFont typeface="Cambria" panose="02040503050406030204" pitchFamily="18" charset="0"/>
              <a:buChar char="+"/>
            </a:pPr>
            <a:r>
              <a:rPr lang="zh-CN" altLang="en-US" smtClean="0">
                <a:ea typeface="宋体" panose="02010600030101010101" pitchFamily="2" charset="-122"/>
              </a:rPr>
              <a:t>组件（或单元）测试</a:t>
            </a:r>
            <a:endParaRPr lang="en-GB"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测试单个的组件，以确保其操作的正确性。</a:t>
            </a:r>
            <a:r>
              <a:rPr lang="en-GB" altLang="zh-CN" smtClean="0">
                <a:ea typeface="宋体" panose="02010600030101010101" pitchFamily="2" charset="-122"/>
              </a:rPr>
              <a:t> </a:t>
            </a: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独立测试每个组件，而不受其他组件的影响</a:t>
            </a:r>
            <a:endParaRPr lang="en-GB" altLang="zh-CN" smtClean="0">
              <a:ea typeface="宋体" panose="02010600030101010101" pitchFamily="2" charset="-122"/>
            </a:endParaRPr>
          </a:p>
          <a:p>
            <a:pPr marL="342576" indent="-342576" eaLnBrk="1" hangingPunct="1">
              <a:lnSpc>
                <a:spcPct val="90000"/>
              </a:lnSpc>
              <a:buFont typeface="Cambria" panose="02040503050406030204" pitchFamily="18" charset="0"/>
              <a:buChar char="+"/>
            </a:pPr>
            <a:r>
              <a:rPr lang="zh-CN" altLang="en-US" smtClean="0">
                <a:ea typeface="宋体" panose="02010600030101010101" pitchFamily="2" charset="-122"/>
              </a:rPr>
              <a:t>系统测试</a:t>
            </a:r>
            <a:endParaRPr lang="en-GB"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组件得以集成形成系统。</a:t>
            </a:r>
            <a:endParaRPr lang="en-US"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侧重找出组件间非预期的交互行为和接口问题</a:t>
            </a:r>
            <a:endParaRPr lang="en-GB" altLang="zh-CN" smtClean="0">
              <a:ea typeface="宋体" panose="02010600030101010101" pitchFamily="2" charset="-122"/>
            </a:endParaRPr>
          </a:p>
          <a:p>
            <a:pPr marL="342576" indent="-342576" eaLnBrk="1" hangingPunct="1">
              <a:lnSpc>
                <a:spcPct val="90000"/>
              </a:lnSpc>
              <a:buFont typeface="Cambria" panose="02040503050406030204" pitchFamily="18" charset="0"/>
              <a:buChar char="+"/>
            </a:pPr>
            <a:r>
              <a:rPr lang="zh-CN" altLang="en-US" smtClean="0">
                <a:ea typeface="宋体" panose="02010600030101010101" pitchFamily="2" charset="-122"/>
              </a:rPr>
              <a:t>验收测试</a:t>
            </a:r>
            <a:endParaRPr lang="en-GB"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用户参与进行的测试</a:t>
            </a:r>
            <a:endParaRPr lang="en-US"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在运行前的最后阶段测试</a:t>
            </a:r>
            <a:endParaRPr lang="en-US" altLang="zh-CN" smtClean="0">
              <a:ea typeface="宋体" panose="02010600030101010101" pitchFamily="2" charset="-122"/>
            </a:endParaRPr>
          </a:p>
          <a:p>
            <a:pPr marL="742512" lvl="1" indent="-285214" eaLnBrk="1" hangingPunct="1">
              <a:lnSpc>
                <a:spcPct val="90000"/>
              </a:lnSpc>
              <a:buFont typeface="Cambria" panose="02040503050406030204" pitchFamily="18" charset="0"/>
              <a:buChar char="–"/>
            </a:pPr>
            <a:r>
              <a:rPr lang="zh-CN" altLang="en-US" smtClean="0">
                <a:ea typeface="宋体" panose="02010600030101010101" pitchFamily="2" charset="-122"/>
              </a:rPr>
              <a:t>一般用用户提供的真实数据进行测试。</a:t>
            </a:r>
            <a:endParaRPr lang="en-GB" altLang="zh-CN" dirty="0" smtClean="0">
              <a:ea typeface="宋体" panose="02010600030101010101" pitchFamily="2" charset="-122"/>
            </a:endParaRPr>
          </a:p>
        </p:txBody>
      </p:sp>
    </p:spTree>
    <p:extLst>
      <p:ext uri="{BB962C8B-B14F-4D97-AF65-F5344CB8AC3E}">
        <p14:creationId xmlns:p14="http://schemas.microsoft.com/office/powerpoint/2010/main" val="122479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300" fill="hold"/>
                                        <p:tgtEl>
                                          <p:spTgt spid="34"/>
                                        </p:tgtEl>
                                        <p:attrNameLst>
                                          <p:attrName>ppt_x</p:attrName>
                                        </p:attrNameLst>
                                      </p:cBhvr>
                                      <p:tavLst>
                                        <p:tav tm="0">
                                          <p:val>
                                            <p:strVal val="0-#ppt_w/2"/>
                                          </p:val>
                                        </p:tav>
                                        <p:tav tm="100000">
                                          <p:val>
                                            <p:strVal val="#ppt_x"/>
                                          </p:val>
                                        </p:tav>
                                      </p:tavLst>
                                    </p:anim>
                                    <p:anim calcmode="lin" valueType="num">
                                      <p:cBhvr additive="base">
                                        <p:cTn id="13" dur="300" fill="hold"/>
                                        <p:tgtEl>
                                          <p:spTgt spid="34"/>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 calcmode="lin" valueType="num">
                                      <p:cBhvr additive="base">
                                        <p:cTn id="2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6">
                                            <p:txEl>
                                              <p:pRg st="1" end="1"/>
                                            </p:txEl>
                                          </p:spTgt>
                                        </p:tgtEl>
                                        <p:attrNameLst>
                                          <p:attrName>style.visibility</p:attrName>
                                        </p:attrNameLst>
                                      </p:cBhvr>
                                      <p:to>
                                        <p:strVal val="visible"/>
                                      </p:to>
                                    </p:set>
                                    <p:anim calcmode="lin" valueType="num">
                                      <p:cBhvr additive="base">
                                        <p:cTn id="26" dur="500" fill="hold"/>
                                        <p:tgtEl>
                                          <p:spTgt spid="3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6">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6">
                                            <p:txEl>
                                              <p:pRg st="2" end="2"/>
                                            </p:txEl>
                                          </p:spTgt>
                                        </p:tgtEl>
                                        <p:attrNameLst>
                                          <p:attrName>style.visibility</p:attrName>
                                        </p:attrNameLst>
                                      </p:cBhvr>
                                      <p:to>
                                        <p:strVal val="visible"/>
                                      </p:to>
                                    </p:set>
                                    <p:anim calcmode="lin" valueType="num">
                                      <p:cBhvr additive="base">
                                        <p:cTn id="30" dur="500" fill="hold"/>
                                        <p:tgtEl>
                                          <p:spTgt spid="3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6">
                                            <p:txEl>
                                              <p:pRg st="3" end="3"/>
                                            </p:txEl>
                                          </p:spTgt>
                                        </p:tgtEl>
                                        <p:attrNameLst>
                                          <p:attrName>style.visibility</p:attrName>
                                        </p:attrNameLst>
                                      </p:cBhvr>
                                      <p:to>
                                        <p:strVal val="visible"/>
                                      </p:to>
                                    </p:set>
                                    <p:anim calcmode="lin" valueType="num">
                                      <p:cBhvr additive="base">
                                        <p:cTn id="36" dur="500" fill="hold"/>
                                        <p:tgtEl>
                                          <p:spTgt spid="36">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6">
                                            <p:txEl>
                                              <p:pRg st="3" end="3"/>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6">
                                            <p:txEl>
                                              <p:pRg st="4" end="4"/>
                                            </p:txEl>
                                          </p:spTgt>
                                        </p:tgtEl>
                                        <p:attrNameLst>
                                          <p:attrName>style.visibility</p:attrName>
                                        </p:attrNameLst>
                                      </p:cBhvr>
                                      <p:to>
                                        <p:strVal val="visible"/>
                                      </p:to>
                                    </p:set>
                                    <p:anim calcmode="lin" valueType="num">
                                      <p:cBhvr additive="base">
                                        <p:cTn id="40" dur="500" fill="hold"/>
                                        <p:tgtEl>
                                          <p:spTgt spid="36">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6">
                                            <p:txEl>
                                              <p:pRg st="4" end="4"/>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6">
                                            <p:txEl>
                                              <p:pRg st="5" end="5"/>
                                            </p:txEl>
                                          </p:spTgt>
                                        </p:tgtEl>
                                        <p:attrNameLst>
                                          <p:attrName>style.visibility</p:attrName>
                                        </p:attrNameLst>
                                      </p:cBhvr>
                                      <p:to>
                                        <p:strVal val="visible"/>
                                      </p:to>
                                    </p:set>
                                    <p:anim calcmode="lin" valueType="num">
                                      <p:cBhvr additive="base">
                                        <p:cTn id="44" dur="500" fill="hold"/>
                                        <p:tgtEl>
                                          <p:spTgt spid="36">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6">
                                            <p:txEl>
                                              <p:pRg st="6" end="6"/>
                                            </p:txEl>
                                          </p:spTgt>
                                        </p:tgtEl>
                                        <p:attrNameLst>
                                          <p:attrName>style.visibility</p:attrName>
                                        </p:attrNameLst>
                                      </p:cBhvr>
                                      <p:to>
                                        <p:strVal val="visible"/>
                                      </p:to>
                                    </p:set>
                                    <p:anim calcmode="lin" valueType="num">
                                      <p:cBhvr additive="base">
                                        <p:cTn id="50" dur="500" fill="hold"/>
                                        <p:tgtEl>
                                          <p:spTgt spid="36">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6">
                                            <p:txEl>
                                              <p:pRg st="6" end="6"/>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6">
                                            <p:txEl>
                                              <p:pRg st="7" end="7"/>
                                            </p:txEl>
                                          </p:spTgt>
                                        </p:tgtEl>
                                        <p:attrNameLst>
                                          <p:attrName>style.visibility</p:attrName>
                                        </p:attrNameLst>
                                      </p:cBhvr>
                                      <p:to>
                                        <p:strVal val="visible"/>
                                      </p:to>
                                    </p:set>
                                    <p:anim calcmode="lin" valueType="num">
                                      <p:cBhvr additive="base">
                                        <p:cTn id="54" dur="500" fill="hold"/>
                                        <p:tgtEl>
                                          <p:spTgt spid="36">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6">
                                            <p:txEl>
                                              <p:pRg st="7" end="7"/>
                                            </p:txEl>
                                          </p:spTgt>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6">
                                            <p:txEl>
                                              <p:pRg st="8" end="8"/>
                                            </p:txEl>
                                          </p:spTgt>
                                        </p:tgtEl>
                                        <p:attrNameLst>
                                          <p:attrName>style.visibility</p:attrName>
                                        </p:attrNameLst>
                                      </p:cBhvr>
                                      <p:to>
                                        <p:strVal val="visible"/>
                                      </p:to>
                                    </p:set>
                                    <p:anim calcmode="lin" valueType="num">
                                      <p:cBhvr additive="base">
                                        <p:cTn id="58" dur="500" fill="hold"/>
                                        <p:tgtEl>
                                          <p:spTgt spid="36">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6">
                                            <p:txEl>
                                              <p:pRg st="8" end="8"/>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6">
                                            <p:txEl>
                                              <p:pRg st="9" end="9"/>
                                            </p:txEl>
                                          </p:spTgt>
                                        </p:tgtEl>
                                        <p:attrNameLst>
                                          <p:attrName>style.visibility</p:attrName>
                                        </p:attrNameLst>
                                      </p:cBhvr>
                                      <p:to>
                                        <p:strVal val="visible"/>
                                      </p:to>
                                    </p:set>
                                    <p:anim calcmode="lin" valueType="num">
                                      <p:cBhvr additive="base">
                                        <p:cTn id="62" dur="500" fill="hold"/>
                                        <p:tgtEl>
                                          <p:spTgt spid="36">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34" grpId="0" animBg="1"/>
      <p:bldP spid="3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9" name="直接连接符 3"/>
          <p:cNvCxnSpPr>
            <a:cxnSpLocks noChangeShapeType="1"/>
          </p:cNvCxnSpPr>
          <p:nvPr/>
        </p:nvCxnSpPr>
        <p:spPr bwMode="auto">
          <a:xfrm>
            <a:off x="4140200" y="2997200"/>
            <a:ext cx="500538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0" name="TextBox 5"/>
          <p:cNvSpPr txBox="1">
            <a:spLocks noChangeArrowheads="1"/>
          </p:cNvSpPr>
          <p:nvPr/>
        </p:nvSpPr>
        <p:spPr bwMode="auto">
          <a:xfrm>
            <a:off x="7672388" y="23495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a:solidFill>
                  <a:schemeClr val="bg1"/>
                </a:solidFill>
                <a:latin typeface="微软雅黑" panose="020B0503020204020204" pitchFamily="34" charset="-122"/>
              </a:rPr>
              <a:t>目录</a:t>
            </a:r>
          </a:p>
        </p:txBody>
      </p:sp>
      <p:sp>
        <p:nvSpPr>
          <p:cNvPr id="9221" name="TextBox 6"/>
          <p:cNvSpPr txBox="1">
            <a:spLocks noChangeArrowheads="1"/>
          </p:cNvSpPr>
          <p:nvPr/>
        </p:nvSpPr>
        <p:spPr bwMode="auto">
          <a:xfrm>
            <a:off x="6705600" y="25638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Contents</a:t>
            </a:r>
            <a:endParaRPr lang="zh-CN" altLang="en-US" sz="1800">
              <a:solidFill>
                <a:schemeClr val="bg1"/>
              </a:solidFill>
            </a:endParaRPr>
          </a:p>
        </p:txBody>
      </p:sp>
      <p:sp>
        <p:nvSpPr>
          <p:cNvPr id="9222" name="矩形 7"/>
          <p:cNvSpPr>
            <a:spLocks noChangeArrowheads="1"/>
          </p:cNvSpPr>
          <p:nvPr/>
        </p:nvSpPr>
        <p:spPr bwMode="auto">
          <a:xfrm>
            <a:off x="8704263" y="2420938"/>
            <a:ext cx="441325" cy="441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3" name="AutoShape 3"/>
          <p:cNvSpPr>
            <a:spLocks noChangeAspect="1" noChangeArrowheads="1" noTextEdit="1"/>
          </p:cNvSpPr>
          <p:nvPr/>
        </p:nvSpPr>
        <p:spPr bwMode="auto">
          <a:xfrm>
            <a:off x="4140200" y="32654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4" name="Oval 5"/>
          <p:cNvSpPr>
            <a:spLocks noChangeArrowheads="1"/>
          </p:cNvSpPr>
          <p:nvPr/>
        </p:nvSpPr>
        <p:spPr bwMode="auto">
          <a:xfrm>
            <a:off x="4140200" y="32654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5" name="Oval 6"/>
          <p:cNvSpPr>
            <a:spLocks noChangeArrowheads="1"/>
          </p:cNvSpPr>
          <p:nvPr/>
        </p:nvSpPr>
        <p:spPr bwMode="auto">
          <a:xfrm>
            <a:off x="4194175" y="33194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6" name="TextBox 14"/>
          <p:cNvSpPr txBox="1">
            <a:spLocks noChangeArrowheads="1"/>
          </p:cNvSpPr>
          <p:nvPr/>
        </p:nvSpPr>
        <p:spPr bwMode="auto">
          <a:xfrm>
            <a:off x="4273550" y="33321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1</a:t>
            </a:r>
            <a:endParaRPr lang="zh-CN" altLang="en-US" sz="2400">
              <a:solidFill>
                <a:srgbClr val="FFFFFF"/>
              </a:solidFill>
              <a:latin typeface="微软雅黑" panose="020B0503020204020204" pitchFamily="34" charset="-122"/>
            </a:endParaRPr>
          </a:p>
        </p:txBody>
      </p:sp>
      <p:sp>
        <p:nvSpPr>
          <p:cNvPr id="9227" name="TextBox 15"/>
          <p:cNvSpPr txBox="1">
            <a:spLocks noChangeArrowheads="1"/>
          </p:cNvSpPr>
          <p:nvPr/>
        </p:nvSpPr>
        <p:spPr bwMode="auto">
          <a:xfrm>
            <a:off x="4789488" y="3297238"/>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smtClean="0">
                <a:solidFill>
                  <a:srgbClr val="FF0000"/>
                </a:solidFill>
                <a:latin typeface="微软雅黑" panose="020B0503020204020204" pitchFamily="34" charset="-122"/>
              </a:rPr>
              <a:t>过程模型</a:t>
            </a:r>
            <a:endParaRPr lang="zh-CN" altLang="en-US" sz="2600" dirty="0">
              <a:solidFill>
                <a:srgbClr val="FF0000"/>
              </a:solidFill>
              <a:latin typeface="微软雅黑" panose="020B0503020204020204" pitchFamily="34" charset="-122"/>
            </a:endParaRPr>
          </a:p>
        </p:txBody>
      </p:sp>
      <p:sp>
        <p:nvSpPr>
          <p:cNvPr id="9228" name="AutoShape 3"/>
          <p:cNvSpPr>
            <a:spLocks noChangeAspect="1" noChangeArrowheads="1" noTextEdit="1"/>
          </p:cNvSpPr>
          <p:nvPr/>
        </p:nvSpPr>
        <p:spPr bwMode="auto">
          <a:xfrm>
            <a:off x="4140200" y="40020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Oval 5"/>
          <p:cNvSpPr>
            <a:spLocks noChangeArrowheads="1"/>
          </p:cNvSpPr>
          <p:nvPr/>
        </p:nvSpPr>
        <p:spPr bwMode="auto">
          <a:xfrm>
            <a:off x="4140200" y="40020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0" name="Oval 6"/>
          <p:cNvSpPr>
            <a:spLocks noChangeArrowheads="1"/>
          </p:cNvSpPr>
          <p:nvPr/>
        </p:nvSpPr>
        <p:spPr bwMode="auto">
          <a:xfrm>
            <a:off x="4194175" y="40560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1" name="TextBox 19"/>
          <p:cNvSpPr txBox="1">
            <a:spLocks noChangeArrowheads="1"/>
          </p:cNvSpPr>
          <p:nvPr/>
        </p:nvSpPr>
        <p:spPr bwMode="auto">
          <a:xfrm>
            <a:off x="4273550" y="40687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2</a:t>
            </a:r>
            <a:endParaRPr lang="zh-CN" altLang="en-US" sz="2400">
              <a:solidFill>
                <a:srgbClr val="FFFFFF"/>
              </a:solidFill>
              <a:latin typeface="微软雅黑" panose="020B0503020204020204" pitchFamily="34" charset="-122"/>
            </a:endParaRPr>
          </a:p>
        </p:txBody>
      </p:sp>
      <p:sp>
        <p:nvSpPr>
          <p:cNvPr id="9232" name="TextBox 20"/>
          <p:cNvSpPr txBox="1">
            <a:spLocks noChangeArrowheads="1"/>
          </p:cNvSpPr>
          <p:nvPr/>
        </p:nvSpPr>
        <p:spPr bwMode="auto">
          <a:xfrm>
            <a:off x="4789488" y="4033838"/>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smtClean="0">
                <a:solidFill>
                  <a:srgbClr val="FF0000"/>
                </a:solidFill>
                <a:latin typeface="微软雅黑" panose="020B0503020204020204" pitchFamily="34" charset="-122"/>
              </a:rPr>
              <a:t>过程迭代</a:t>
            </a:r>
            <a:endParaRPr lang="zh-CN" altLang="en-US" sz="2600" dirty="0">
              <a:solidFill>
                <a:srgbClr val="FF0000"/>
              </a:solidFill>
              <a:latin typeface="微软雅黑" panose="020B0503020204020204" pitchFamily="34" charset="-122"/>
            </a:endParaRPr>
          </a:p>
        </p:txBody>
      </p:sp>
      <p:sp>
        <p:nvSpPr>
          <p:cNvPr id="9233" name="AutoShape 3"/>
          <p:cNvSpPr>
            <a:spLocks noChangeAspect="1" noChangeArrowheads="1" noTextEdit="1"/>
          </p:cNvSpPr>
          <p:nvPr/>
        </p:nvSpPr>
        <p:spPr bwMode="auto">
          <a:xfrm>
            <a:off x="4140200" y="4806950"/>
            <a:ext cx="5969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34" name="Oval 5"/>
          <p:cNvSpPr>
            <a:spLocks noChangeArrowheads="1"/>
          </p:cNvSpPr>
          <p:nvPr/>
        </p:nvSpPr>
        <p:spPr bwMode="auto">
          <a:xfrm>
            <a:off x="4140200" y="4806950"/>
            <a:ext cx="603250" cy="6016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5" name="Oval 6"/>
          <p:cNvSpPr>
            <a:spLocks noChangeArrowheads="1"/>
          </p:cNvSpPr>
          <p:nvPr/>
        </p:nvSpPr>
        <p:spPr bwMode="auto">
          <a:xfrm>
            <a:off x="4194175" y="4860925"/>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6" name="TextBox 24"/>
          <p:cNvSpPr txBox="1">
            <a:spLocks noChangeArrowheads="1"/>
          </p:cNvSpPr>
          <p:nvPr/>
        </p:nvSpPr>
        <p:spPr bwMode="auto">
          <a:xfrm>
            <a:off x="4273550" y="4875213"/>
            <a:ext cx="365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3</a:t>
            </a:r>
            <a:endParaRPr lang="zh-CN" altLang="en-US" sz="2400">
              <a:solidFill>
                <a:srgbClr val="FFFFFF"/>
              </a:solidFill>
              <a:latin typeface="微软雅黑" panose="020B0503020204020204" pitchFamily="34" charset="-122"/>
            </a:endParaRPr>
          </a:p>
        </p:txBody>
      </p:sp>
      <p:sp>
        <p:nvSpPr>
          <p:cNvPr id="9237" name="TextBox 25"/>
          <p:cNvSpPr txBox="1">
            <a:spLocks noChangeArrowheads="1"/>
          </p:cNvSpPr>
          <p:nvPr/>
        </p:nvSpPr>
        <p:spPr bwMode="auto">
          <a:xfrm>
            <a:off x="4789488" y="4838700"/>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smtClean="0">
                <a:solidFill>
                  <a:schemeClr val="bg1"/>
                </a:solidFill>
                <a:latin typeface="微软雅黑" panose="020B0503020204020204" pitchFamily="34" charset="-122"/>
              </a:rPr>
              <a:t>过程活动</a:t>
            </a:r>
            <a:endParaRPr lang="zh-CN" altLang="en-US" sz="2600" dirty="0">
              <a:solidFill>
                <a:schemeClr val="bg1"/>
              </a:solidFill>
              <a:latin typeface="微软雅黑" panose="020B0503020204020204" pitchFamily="34" charset="-122"/>
            </a:endParaRPr>
          </a:p>
        </p:txBody>
      </p:sp>
      <p:sp>
        <p:nvSpPr>
          <p:cNvPr id="9238" name="AutoShape 3"/>
          <p:cNvSpPr>
            <a:spLocks noChangeAspect="1" noChangeArrowheads="1" noTextEdit="1"/>
          </p:cNvSpPr>
          <p:nvPr/>
        </p:nvSpPr>
        <p:spPr bwMode="auto">
          <a:xfrm>
            <a:off x="4140200" y="5599113"/>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39" name="Oval 5"/>
          <p:cNvSpPr>
            <a:spLocks noChangeArrowheads="1"/>
          </p:cNvSpPr>
          <p:nvPr/>
        </p:nvSpPr>
        <p:spPr bwMode="auto">
          <a:xfrm>
            <a:off x="4140200" y="5599113"/>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40" name="Oval 6"/>
          <p:cNvSpPr>
            <a:spLocks noChangeArrowheads="1"/>
          </p:cNvSpPr>
          <p:nvPr/>
        </p:nvSpPr>
        <p:spPr bwMode="auto">
          <a:xfrm>
            <a:off x="4194175" y="5653088"/>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41" name="TextBox 29"/>
          <p:cNvSpPr txBox="1">
            <a:spLocks noChangeArrowheads="1"/>
          </p:cNvSpPr>
          <p:nvPr/>
        </p:nvSpPr>
        <p:spPr bwMode="auto">
          <a:xfrm>
            <a:off x="4273550" y="5665788"/>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4</a:t>
            </a:r>
            <a:endParaRPr lang="zh-CN" altLang="en-US" sz="2400">
              <a:solidFill>
                <a:srgbClr val="FFFFFF"/>
              </a:solidFill>
              <a:latin typeface="微软雅黑" panose="020B0503020204020204" pitchFamily="34" charset="-122"/>
            </a:endParaRPr>
          </a:p>
        </p:txBody>
      </p:sp>
      <p:sp>
        <p:nvSpPr>
          <p:cNvPr id="9242" name="TextBox 30"/>
          <p:cNvSpPr txBox="1">
            <a:spLocks noChangeArrowheads="1"/>
          </p:cNvSpPr>
          <p:nvPr/>
        </p:nvSpPr>
        <p:spPr bwMode="auto">
          <a:xfrm>
            <a:off x="4789488" y="5630863"/>
            <a:ext cx="42478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600" dirty="0" smtClean="0">
                <a:solidFill>
                  <a:schemeClr val="bg1"/>
                </a:solidFill>
                <a:latin typeface="微软雅黑" panose="020B0503020204020204" pitchFamily="34" charset="-122"/>
              </a:rPr>
              <a:t>RUP</a:t>
            </a:r>
            <a:r>
              <a:rPr lang="zh-CN" altLang="en-US" sz="2600" dirty="0">
                <a:solidFill>
                  <a:schemeClr val="bg1"/>
                </a:solidFill>
                <a:latin typeface="微软雅黑" panose="020B0503020204020204" pitchFamily="34" charset="-122"/>
              </a:rPr>
              <a:t>概览</a:t>
            </a:r>
          </a:p>
        </p:txBody>
      </p:sp>
      <p:cxnSp>
        <p:nvCxnSpPr>
          <p:cNvPr id="6171" name="直接连接符 32"/>
          <p:cNvCxnSpPr>
            <a:cxnSpLocks noChangeShapeType="1"/>
          </p:cNvCxnSpPr>
          <p:nvPr/>
        </p:nvCxnSpPr>
        <p:spPr bwMode="auto">
          <a:xfrm flipH="1">
            <a:off x="8174038" y="5653088"/>
            <a:ext cx="971550" cy="12049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直接连接符 34"/>
          <p:cNvCxnSpPr>
            <a:cxnSpLocks noChangeShapeType="1"/>
          </p:cNvCxnSpPr>
          <p:nvPr/>
        </p:nvCxnSpPr>
        <p:spPr bwMode="auto">
          <a:xfrm flipH="1">
            <a:off x="7453313" y="6122988"/>
            <a:ext cx="1692275" cy="7350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left)">
                                      <p:cBhvr>
                                        <p:cTn id="12" dur="500"/>
                                        <p:tgtEl>
                                          <p:spTgt spid="9219"/>
                                        </p:tgtEl>
                                      </p:cBhvr>
                                    </p:animEffect>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9222"/>
                                        </p:tgtEl>
                                        <p:attrNameLst>
                                          <p:attrName>style.visibility</p:attrName>
                                        </p:attrNameLst>
                                      </p:cBhvr>
                                      <p:to>
                                        <p:strVal val="visible"/>
                                      </p:to>
                                    </p:set>
                                    <p:anim calcmode="lin" valueType="num">
                                      <p:cBhvr additive="base">
                                        <p:cTn id="16" dur="500" fill="hold"/>
                                        <p:tgtEl>
                                          <p:spTgt spid="9222"/>
                                        </p:tgtEl>
                                        <p:attrNameLst>
                                          <p:attrName>ppt_x</p:attrName>
                                        </p:attrNameLst>
                                      </p:cBhvr>
                                      <p:tavLst>
                                        <p:tav tm="0">
                                          <p:val>
                                            <p:strVal val="1+#ppt_w/2"/>
                                          </p:val>
                                        </p:tav>
                                        <p:tav tm="100000">
                                          <p:val>
                                            <p:strVal val="#ppt_x"/>
                                          </p:val>
                                        </p:tav>
                                      </p:tavLst>
                                    </p:anim>
                                    <p:anim calcmode="lin" valueType="num">
                                      <p:cBhvr additive="base">
                                        <p:cTn id="17" dur="500" fill="hold"/>
                                        <p:tgtEl>
                                          <p:spTgt spid="922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221"/>
                                        </p:tgtEl>
                                        <p:attrNameLst>
                                          <p:attrName>style.visibility</p:attrName>
                                        </p:attrNameLst>
                                      </p:cBhvr>
                                      <p:to>
                                        <p:strVal val="visible"/>
                                      </p:to>
                                    </p:set>
                                    <p:anim calcmode="lin" valueType="num">
                                      <p:cBhvr>
                                        <p:cTn id="21" dur="500" fill="hold"/>
                                        <p:tgtEl>
                                          <p:spTgt spid="92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221"/>
                                        </p:tgtEl>
                                        <p:attrNameLst>
                                          <p:attrName>ppt_y</p:attrName>
                                        </p:attrNameLst>
                                      </p:cBhvr>
                                      <p:tavLst>
                                        <p:tav tm="0">
                                          <p:val>
                                            <p:strVal val="#ppt_y"/>
                                          </p:val>
                                        </p:tav>
                                        <p:tav tm="100000">
                                          <p:val>
                                            <p:strVal val="#ppt_y"/>
                                          </p:val>
                                        </p:tav>
                                      </p:tavLst>
                                    </p:anim>
                                    <p:anim calcmode="lin" valueType="num">
                                      <p:cBhvr>
                                        <p:cTn id="23" dur="500" fill="hold"/>
                                        <p:tgtEl>
                                          <p:spTgt spid="92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2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22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220"/>
                                        </p:tgtEl>
                                        <p:attrNameLst>
                                          <p:attrName>style.visibility</p:attrName>
                                        </p:attrNameLst>
                                      </p:cBhvr>
                                      <p:to>
                                        <p:strVal val="visible"/>
                                      </p:to>
                                    </p:set>
                                    <p:anim calcmode="lin" valueType="num">
                                      <p:cBhvr>
                                        <p:cTn id="28" dur="500" fill="hold"/>
                                        <p:tgtEl>
                                          <p:spTgt spid="92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220"/>
                                        </p:tgtEl>
                                        <p:attrNameLst>
                                          <p:attrName>ppt_y</p:attrName>
                                        </p:attrNameLst>
                                      </p:cBhvr>
                                      <p:tavLst>
                                        <p:tav tm="0">
                                          <p:val>
                                            <p:strVal val="#ppt_y"/>
                                          </p:val>
                                        </p:tav>
                                        <p:tav tm="100000">
                                          <p:val>
                                            <p:strVal val="#ppt_y"/>
                                          </p:val>
                                        </p:tav>
                                      </p:tavLst>
                                    </p:anim>
                                    <p:anim calcmode="lin" valueType="num">
                                      <p:cBhvr>
                                        <p:cTn id="30" dur="500" fill="hold"/>
                                        <p:tgtEl>
                                          <p:spTgt spid="92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2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220"/>
                                        </p:tgtEl>
                                      </p:cBhvr>
                                    </p:animEffect>
                                  </p:childTnLst>
                                </p:cTn>
                              </p:par>
                            </p:childTnLst>
                          </p:cTn>
                        </p:par>
                        <p:par>
                          <p:cTn id="33" fill="hold" nodeType="afterGroup">
                            <p:stCondLst>
                              <p:cond delay="2350"/>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223"/>
                                        </p:tgtEl>
                                        <p:attrNameLst>
                                          <p:attrName>style.visibility</p:attrName>
                                        </p:attrNameLst>
                                      </p:cBhvr>
                                      <p:to>
                                        <p:strVal val="visible"/>
                                      </p:to>
                                    </p:set>
                                    <p:animScale>
                                      <p:cBhvr>
                                        <p:cTn id="36" dur="1000" decel="50000" fill="hold">
                                          <p:stCondLst>
                                            <p:cond delay="0"/>
                                          </p:stCondLst>
                                        </p:cTn>
                                        <p:tgtEl>
                                          <p:spTgt spid="92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9223"/>
                                        </p:tgtEl>
                                        <p:attrNameLst>
                                          <p:attrName>ppt_x,ppt_y</p:attrName>
                                        </p:attrNameLst>
                                      </p:cBhvr>
                                      <p:rCtr x="0" y="0"/>
                                    </p:animMotion>
                                    <p:animEffect transition="in" filter="fade">
                                      <p:cBhvr>
                                        <p:cTn id="38" dur="1000"/>
                                        <p:tgtEl>
                                          <p:spTgt spid="9223"/>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9224"/>
                                        </p:tgtEl>
                                        <p:attrNameLst>
                                          <p:attrName>style.visibility</p:attrName>
                                        </p:attrNameLst>
                                      </p:cBhvr>
                                      <p:to>
                                        <p:strVal val="visible"/>
                                      </p:to>
                                    </p:set>
                                    <p:animScale>
                                      <p:cBhvr>
                                        <p:cTn id="41"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9224"/>
                                        </p:tgtEl>
                                        <p:attrNameLst>
                                          <p:attrName>ppt_x,ppt_y</p:attrName>
                                        </p:attrNameLst>
                                      </p:cBhvr>
                                      <p:rCtr x="0" y="0"/>
                                    </p:animMotion>
                                    <p:animEffect transition="in" filter="fade">
                                      <p:cBhvr>
                                        <p:cTn id="43" dur="1000"/>
                                        <p:tgtEl>
                                          <p:spTgt spid="92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9225"/>
                                        </p:tgtEl>
                                        <p:attrNameLst>
                                          <p:attrName>style.visibility</p:attrName>
                                        </p:attrNameLst>
                                      </p:cBhvr>
                                      <p:to>
                                        <p:strVal val="visible"/>
                                      </p:to>
                                    </p:set>
                                    <p:animScale>
                                      <p:cBhvr>
                                        <p:cTn id="46" dur="1000" decel="50000" fill="hold">
                                          <p:stCondLst>
                                            <p:cond delay="0"/>
                                          </p:stCondLst>
                                        </p:cTn>
                                        <p:tgtEl>
                                          <p:spTgt spid="92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9225"/>
                                        </p:tgtEl>
                                        <p:attrNameLst>
                                          <p:attrName>ppt_x,ppt_y</p:attrName>
                                        </p:attrNameLst>
                                      </p:cBhvr>
                                      <p:rCtr x="0" y="0"/>
                                    </p:animMotion>
                                    <p:animEffect transition="in" filter="fade">
                                      <p:cBhvr>
                                        <p:cTn id="48" dur="1000"/>
                                        <p:tgtEl>
                                          <p:spTgt spid="9225"/>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226"/>
                                        </p:tgtEl>
                                        <p:attrNameLst>
                                          <p:attrName>style.visibility</p:attrName>
                                        </p:attrNameLst>
                                      </p:cBhvr>
                                      <p:to>
                                        <p:strVal val="visible"/>
                                      </p:to>
                                    </p:set>
                                    <p:animScale>
                                      <p:cBhvr>
                                        <p:cTn id="51" dur="1000" decel="50000" fill="hold">
                                          <p:stCondLst>
                                            <p:cond delay="0"/>
                                          </p:stCondLst>
                                        </p:cTn>
                                        <p:tgtEl>
                                          <p:spTgt spid="92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226"/>
                                        </p:tgtEl>
                                        <p:attrNameLst>
                                          <p:attrName>ppt_x,ppt_y</p:attrName>
                                        </p:attrNameLst>
                                      </p:cBhvr>
                                      <p:rCtr x="0" y="0"/>
                                    </p:animMotion>
                                    <p:animEffect transition="in" filter="fade">
                                      <p:cBhvr>
                                        <p:cTn id="53" dur="1000"/>
                                        <p:tgtEl>
                                          <p:spTgt spid="9226"/>
                                        </p:tgtEl>
                                      </p:cBhvr>
                                    </p:animEffect>
                                  </p:childTnLst>
                                </p:cTn>
                              </p:par>
                            </p:childTnLst>
                          </p:cTn>
                        </p:par>
                        <p:par>
                          <p:cTn id="54" fill="hold" nodeType="afterGroup">
                            <p:stCondLst>
                              <p:cond delay="3350"/>
                            </p:stCondLst>
                            <p:childTnLst>
                              <p:par>
                                <p:cTn id="55" presetID="22" presetClass="entr" presetSubtype="8" fill="hold" grpId="0" nodeType="afterEffect">
                                  <p:stCondLst>
                                    <p:cond delay="0"/>
                                  </p:stCondLst>
                                  <p:childTnLst>
                                    <p:set>
                                      <p:cBhvr>
                                        <p:cTn id="56" dur="1" fill="hold">
                                          <p:stCondLst>
                                            <p:cond delay="0"/>
                                          </p:stCondLst>
                                        </p:cTn>
                                        <p:tgtEl>
                                          <p:spTgt spid="9227"/>
                                        </p:tgtEl>
                                        <p:attrNameLst>
                                          <p:attrName>style.visibility</p:attrName>
                                        </p:attrNameLst>
                                      </p:cBhvr>
                                      <p:to>
                                        <p:strVal val="visible"/>
                                      </p:to>
                                    </p:set>
                                    <p:animEffect transition="in" filter="wipe(left)">
                                      <p:cBhvr>
                                        <p:cTn id="57" dur="500"/>
                                        <p:tgtEl>
                                          <p:spTgt spid="9227"/>
                                        </p:tgtEl>
                                      </p:cBhvr>
                                    </p:animEffect>
                                  </p:childTnLst>
                                </p:cTn>
                              </p:par>
                            </p:childTnLst>
                          </p:cTn>
                        </p:par>
                        <p:par>
                          <p:cTn id="58" fill="hold" nodeType="afterGroup">
                            <p:stCondLst>
                              <p:cond delay="3850"/>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9228"/>
                                        </p:tgtEl>
                                        <p:attrNameLst>
                                          <p:attrName>style.visibility</p:attrName>
                                        </p:attrNameLst>
                                      </p:cBhvr>
                                      <p:to>
                                        <p:strVal val="visible"/>
                                      </p:to>
                                    </p:set>
                                    <p:animScale>
                                      <p:cBhvr>
                                        <p:cTn id="61"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9228"/>
                                        </p:tgtEl>
                                        <p:attrNameLst>
                                          <p:attrName>ppt_x,ppt_y</p:attrName>
                                        </p:attrNameLst>
                                      </p:cBhvr>
                                      <p:rCtr x="0" y="0"/>
                                    </p:animMotion>
                                    <p:animEffect transition="in" filter="fade">
                                      <p:cBhvr>
                                        <p:cTn id="63" dur="1000"/>
                                        <p:tgtEl>
                                          <p:spTgt spid="9228"/>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9229"/>
                                        </p:tgtEl>
                                        <p:attrNameLst>
                                          <p:attrName>style.visibility</p:attrName>
                                        </p:attrNameLst>
                                      </p:cBhvr>
                                      <p:to>
                                        <p:strVal val="visible"/>
                                      </p:to>
                                    </p:set>
                                    <p:animScale>
                                      <p:cBhvr>
                                        <p:cTn id="66" dur="1000" decel="50000" fill="hold">
                                          <p:stCondLst>
                                            <p:cond delay="0"/>
                                          </p:stCondLst>
                                        </p:cTn>
                                        <p:tgtEl>
                                          <p:spTgt spid="92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9229"/>
                                        </p:tgtEl>
                                        <p:attrNameLst>
                                          <p:attrName>ppt_x,ppt_y</p:attrName>
                                        </p:attrNameLst>
                                      </p:cBhvr>
                                      <p:rCtr x="0" y="0"/>
                                    </p:animMotion>
                                    <p:animEffect transition="in" filter="fade">
                                      <p:cBhvr>
                                        <p:cTn id="68" dur="1000"/>
                                        <p:tgtEl>
                                          <p:spTgt spid="9229"/>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9230"/>
                                        </p:tgtEl>
                                        <p:attrNameLst>
                                          <p:attrName>style.visibility</p:attrName>
                                        </p:attrNameLst>
                                      </p:cBhvr>
                                      <p:to>
                                        <p:strVal val="visible"/>
                                      </p:to>
                                    </p:set>
                                    <p:animScale>
                                      <p:cBhvr>
                                        <p:cTn id="71" dur="1000" decel="50000" fill="hold">
                                          <p:stCondLst>
                                            <p:cond delay="0"/>
                                          </p:stCondLst>
                                        </p:cTn>
                                        <p:tgtEl>
                                          <p:spTgt spid="92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9230"/>
                                        </p:tgtEl>
                                        <p:attrNameLst>
                                          <p:attrName>ppt_x,ppt_y</p:attrName>
                                        </p:attrNameLst>
                                      </p:cBhvr>
                                      <p:rCtr x="0" y="0"/>
                                    </p:animMotion>
                                    <p:animEffect transition="in" filter="fade">
                                      <p:cBhvr>
                                        <p:cTn id="73" dur="1000"/>
                                        <p:tgtEl>
                                          <p:spTgt spid="923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9231"/>
                                        </p:tgtEl>
                                        <p:attrNameLst>
                                          <p:attrName>style.visibility</p:attrName>
                                        </p:attrNameLst>
                                      </p:cBhvr>
                                      <p:to>
                                        <p:strVal val="visible"/>
                                      </p:to>
                                    </p:set>
                                    <p:animScale>
                                      <p:cBhvr>
                                        <p:cTn id="76" dur="1000" decel="50000" fill="hold">
                                          <p:stCondLst>
                                            <p:cond delay="0"/>
                                          </p:stCondLst>
                                        </p:cTn>
                                        <p:tgtEl>
                                          <p:spTgt spid="92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9231"/>
                                        </p:tgtEl>
                                        <p:attrNameLst>
                                          <p:attrName>ppt_x,ppt_y</p:attrName>
                                        </p:attrNameLst>
                                      </p:cBhvr>
                                      <p:rCtr x="0" y="0"/>
                                    </p:animMotion>
                                    <p:animEffect transition="in" filter="fade">
                                      <p:cBhvr>
                                        <p:cTn id="78" dur="1000"/>
                                        <p:tgtEl>
                                          <p:spTgt spid="9231"/>
                                        </p:tgtEl>
                                      </p:cBhvr>
                                    </p:animEffect>
                                  </p:childTnLst>
                                </p:cTn>
                              </p:par>
                            </p:childTnLst>
                          </p:cTn>
                        </p:par>
                        <p:par>
                          <p:cTn id="79" fill="hold" nodeType="afterGroup">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9232"/>
                                        </p:tgtEl>
                                        <p:attrNameLst>
                                          <p:attrName>style.visibility</p:attrName>
                                        </p:attrNameLst>
                                      </p:cBhvr>
                                      <p:to>
                                        <p:strVal val="visible"/>
                                      </p:to>
                                    </p:set>
                                    <p:animEffect transition="in" filter="wipe(left)">
                                      <p:cBhvr>
                                        <p:cTn id="82" dur="500"/>
                                        <p:tgtEl>
                                          <p:spTgt spid="9232"/>
                                        </p:tgtEl>
                                      </p:cBhvr>
                                    </p:animEffect>
                                  </p:childTnLst>
                                </p:cTn>
                              </p:par>
                            </p:childTnLst>
                          </p:cTn>
                        </p:par>
                        <p:par>
                          <p:cTn id="83" fill="hold" nodeType="afterGroup">
                            <p:stCondLst>
                              <p:cond delay="5350"/>
                            </p:stCondLst>
                            <p:childTnLst>
                              <p:par>
                                <p:cTn id="84" presetID="52" presetClass="entr" presetSubtype="0" fill="hold" grpId="0" nodeType="afterEffect" nodePh="1">
                                  <p:stCondLst>
                                    <p:cond delay="0"/>
                                  </p:stCondLst>
                                  <p:endCondLst>
                                    <p:cond evt="begin" delay="0">
                                      <p:tn val="84"/>
                                    </p:cond>
                                  </p:endCondLst>
                                  <p:childTnLst>
                                    <p:set>
                                      <p:cBhvr>
                                        <p:cTn id="85" dur="1" fill="hold">
                                          <p:stCondLst>
                                            <p:cond delay="0"/>
                                          </p:stCondLst>
                                        </p:cTn>
                                        <p:tgtEl>
                                          <p:spTgt spid="9233"/>
                                        </p:tgtEl>
                                        <p:attrNameLst>
                                          <p:attrName>style.visibility</p:attrName>
                                        </p:attrNameLst>
                                      </p:cBhvr>
                                      <p:to>
                                        <p:strVal val="visible"/>
                                      </p:to>
                                    </p:set>
                                    <p:animScale>
                                      <p:cBhvr>
                                        <p:cTn id="86" dur="1000" decel="50000" fill="hold">
                                          <p:stCondLst>
                                            <p:cond delay="0"/>
                                          </p:stCondLst>
                                        </p:cTn>
                                        <p:tgtEl>
                                          <p:spTgt spid="92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9233"/>
                                        </p:tgtEl>
                                        <p:attrNameLst>
                                          <p:attrName>ppt_x,ppt_y</p:attrName>
                                        </p:attrNameLst>
                                      </p:cBhvr>
                                      <p:rCtr x="0" y="0"/>
                                    </p:animMotion>
                                    <p:animEffect transition="in" filter="fade">
                                      <p:cBhvr>
                                        <p:cTn id="88" dur="1000"/>
                                        <p:tgtEl>
                                          <p:spTgt spid="9233"/>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9234"/>
                                        </p:tgtEl>
                                        <p:attrNameLst>
                                          <p:attrName>style.visibility</p:attrName>
                                        </p:attrNameLst>
                                      </p:cBhvr>
                                      <p:to>
                                        <p:strVal val="visible"/>
                                      </p:to>
                                    </p:set>
                                    <p:animScale>
                                      <p:cBhvr>
                                        <p:cTn id="91" dur="1000" decel="50000" fill="hold">
                                          <p:stCondLst>
                                            <p:cond delay="0"/>
                                          </p:stCondLst>
                                        </p:cTn>
                                        <p:tgtEl>
                                          <p:spTgt spid="92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2" dur="1000" decel="50000" fill="hold">
                                          <p:stCondLst>
                                            <p:cond delay="0"/>
                                          </p:stCondLst>
                                        </p:cTn>
                                        <p:tgtEl>
                                          <p:spTgt spid="9234"/>
                                        </p:tgtEl>
                                        <p:attrNameLst>
                                          <p:attrName>ppt_x,ppt_y</p:attrName>
                                        </p:attrNameLst>
                                      </p:cBhvr>
                                      <p:rCtr x="0" y="0"/>
                                    </p:animMotion>
                                    <p:animEffect transition="in" filter="fade">
                                      <p:cBhvr>
                                        <p:cTn id="93" dur="1000"/>
                                        <p:tgtEl>
                                          <p:spTgt spid="9234"/>
                                        </p:tgtEl>
                                      </p:cBhvr>
                                    </p:animEffect>
                                  </p:childTnLst>
                                </p:cTn>
                              </p:par>
                              <p:par>
                                <p:cTn id="94" presetID="52" presetClass="entr" presetSubtype="0" fill="hold" grpId="0" nodeType="withEffect">
                                  <p:stCondLst>
                                    <p:cond delay="0"/>
                                  </p:stCondLst>
                                  <p:childTnLst>
                                    <p:set>
                                      <p:cBhvr>
                                        <p:cTn id="95" dur="1" fill="hold">
                                          <p:stCondLst>
                                            <p:cond delay="0"/>
                                          </p:stCondLst>
                                        </p:cTn>
                                        <p:tgtEl>
                                          <p:spTgt spid="9235"/>
                                        </p:tgtEl>
                                        <p:attrNameLst>
                                          <p:attrName>style.visibility</p:attrName>
                                        </p:attrNameLst>
                                      </p:cBhvr>
                                      <p:to>
                                        <p:strVal val="visible"/>
                                      </p:to>
                                    </p:set>
                                    <p:animScale>
                                      <p:cBhvr>
                                        <p:cTn id="96" dur="1000" decel="50000" fill="hold">
                                          <p:stCondLst>
                                            <p:cond delay="0"/>
                                          </p:stCondLst>
                                        </p:cTn>
                                        <p:tgtEl>
                                          <p:spTgt spid="92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7" dur="1000" decel="50000" fill="hold">
                                          <p:stCondLst>
                                            <p:cond delay="0"/>
                                          </p:stCondLst>
                                        </p:cTn>
                                        <p:tgtEl>
                                          <p:spTgt spid="9235"/>
                                        </p:tgtEl>
                                        <p:attrNameLst>
                                          <p:attrName>ppt_x,ppt_y</p:attrName>
                                        </p:attrNameLst>
                                      </p:cBhvr>
                                      <p:rCtr x="0" y="0"/>
                                    </p:animMotion>
                                    <p:animEffect transition="in" filter="fade">
                                      <p:cBhvr>
                                        <p:cTn id="98" dur="1000"/>
                                        <p:tgtEl>
                                          <p:spTgt spid="9235"/>
                                        </p:tgtEl>
                                      </p:cBhvr>
                                    </p:animEffect>
                                  </p:childTnLst>
                                </p:cTn>
                              </p:par>
                              <p:par>
                                <p:cTn id="99" presetID="52" presetClass="entr" presetSubtype="0" fill="hold" grpId="0" nodeType="withEffect">
                                  <p:stCondLst>
                                    <p:cond delay="0"/>
                                  </p:stCondLst>
                                  <p:childTnLst>
                                    <p:set>
                                      <p:cBhvr>
                                        <p:cTn id="100" dur="1" fill="hold">
                                          <p:stCondLst>
                                            <p:cond delay="0"/>
                                          </p:stCondLst>
                                        </p:cTn>
                                        <p:tgtEl>
                                          <p:spTgt spid="9236"/>
                                        </p:tgtEl>
                                        <p:attrNameLst>
                                          <p:attrName>style.visibility</p:attrName>
                                        </p:attrNameLst>
                                      </p:cBhvr>
                                      <p:to>
                                        <p:strVal val="visible"/>
                                      </p:to>
                                    </p:set>
                                    <p:animScale>
                                      <p:cBhvr>
                                        <p:cTn id="101" dur="1000" decel="50000" fill="hold">
                                          <p:stCondLst>
                                            <p:cond delay="0"/>
                                          </p:stCondLst>
                                        </p:cTn>
                                        <p:tgtEl>
                                          <p:spTgt spid="92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2" dur="1000" decel="50000" fill="hold">
                                          <p:stCondLst>
                                            <p:cond delay="0"/>
                                          </p:stCondLst>
                                        </p:cTn>
                                        <p:tgtEl>
                                          <p:spTgt spid="9236"/>
                                        </p:tgtEl>
                                        <p:attrNameLst>
                                          <p:attrName>ppt_x,ppt_y</p:attrName>
                                        </p:attrNameLst>
                                      </p:cBhvr>
                                      <p:rCtr x="0" y="0"/>
                                    </p:animMotion>
                                    <p:animEffect transition="in" filter="fade">
                                      <p:cBhvr>
                                        <p:cTn id="103" dur="1000"/>
                                        <p:tgtEl>
                                          <p:spTgt spid="9236"/>
                                        </p:tgtEl>
                                      </p:cBhvr>
                                    </p:animEffect>
                                  </p:childTnLst>
                                </p:cTn>
                              </p:par>
                            </p:childTnLst>
                          </p:cTn>
                        </p:par>
                        <p:par>
                          <p:cTn id="104" fill="hold" nodeType="afterGroup">
                            <p:stCondLst>
                              <p:cond delay="6350"/>
                            </p:stCondLst>
                            <p:childTnLst>
                              <p:par>
                                <p:cTn id="105" presetID="22" presetClass="entr" presetSubtype="8" fill="hold" grpId="0" nodeType="afterEffect">
                                  <p:stCondLst>
                                    <p:cond delay="0"/>
                                  </p:stCondLst>
                                  <p:childTnLst>
                                    <p:set>
                                      <p:cBhvr>
                                        <p:cTn id="106" dur="1" fill="hold">
                                          <p:stCondLst>
                                            <p:cond delay="0"/>
                                          </p:stCondLst>
                                        </p:cTn>
                                        <p:tgtEl>
                                          <p:spTgt spid="9237"/>
                                        </p:tgtEl>
                                        <p:attrNameLst>
                                          <p:attrName>style.visibility</p:attrName>
                                        </p:attrNameLst>
                                      </p:cBhvr>
                                      <p:to>
                                        <p:strVal val="visible"/>
                                      </p:to>
                                    </p:set>
                                    <p:animEffect transition="in" filter="wipe(left)">
                                      <p:cBhvr>
                                        <p:cTn id="107" dur="500"/>
                                        <p:tgtEl>
                                          <p:spTgt spid="9237"/>
                                        </p:tgtEl>
                                      </p:cBhvr>
                                    </p:animEffect>
                                  </p:childTnLst>
                                </p:cTn>
                              </p:par>
                            </p:childTnLst>
                          </p:cTn>
                        </p:par>
                        <p:par>
                          <p:cTn id="108" fill="hold" nodeType="afterGroup">
                            <p:stCondLst>
                              <p:cond delay="6850"/>
                            </p:stCondLst>
                            <p:childTnLst>
                              <p:par>
                                <p:cTn id="109" presetID="52" presetClass="entr" presetSubtype="0" fill="hold" grpId="0" nodeType="afterEffect" nodePh="1">
                                  <p:stCondLst>
                                    <p:cond delay="0"/>
                                  </p:stCondLst>
                                  <p:endCondLst>
                                    <p:cond evt="begin" delay="0">
                                      <p:tn val="109"/>
                                    </p:cond>
                                  </p:endCondLst>
                                  <p:childTnLst>
                                    <p:set>
                                      <p:cBhvr>
                                        <p:cTn id="110" dur="1" fill="hold">
                                          <p:stCondLst>
                                            <p:cond delay="0"/>
                                          </p:stCondLst>
                                        </p:cTn>
                                        <p:tgtEl>
                                          <p:spTgt spid="9238"/>
                                        </p:tgtEl>
                                        <p:attrNameLst>
                                          <p:attrName>style.visibility</p:attrName>
                                        </p:attrNameLst>
                                      </p:cBhvr>
                                      <p:to>
                                        <p:strVal val="visible"/>
                                      </p:to>
                                    </p:set>
                                    <p:animScale>
                                      <p:cBhvr>
                                        <p:cTn id="111" dur="1000" decel="50000" fill="hold">
                                          <p:stCondLst>
                                            <p:cond delay="0"/>
                                          </p:stCondLst>
                                        </p:cTn>
                                        <p:tgtEl>
                                          <p:spTgt spid="92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2" dur="1000" decel="50000" fill="hold">
                                          <p:stCondLst>
                                            <p:cond delay="0"/>
                                          </p:stCondLst>
                                        </p:cTn>
                                        <p:tgtEl>
                                          <p:spTgt spid="9238"/>
                                        </p:tgtEl>
                                        <p:attrNameLst>
                                          <p:attrName>ppt_x,ppt_y</p:attrName>
                                        </p:attrNameLst>
                                      </p:cBhvr>
                                      <p:rCtr x="0" y="0"/>
                                    </p:animMotion>
                                    <p:animEffect transition="in" filter="fade">
                                      <p:cBhvr>
                                        <p:cTn id="113" dur="1000"/>
                                        <p:tgtEl>
                                          <p:spTgt spid="9238"/>
                                        </p:tgtEl>
                                      </p:cBhvr>
                                    </p:animEffect>
                                  </p:childTnLst>
                                </p:cTn>
                              </p:par>
                              <p:par>
                                <p:cTn id="114" presetID="52" presetClass="entr" presetSubtype="0" fill="hold" grpId="0" nodeType="withEffect">
                                  <p:stCondLst>
                                    <p:cond delay="0"/>
                                  </p:stCondLst>
                                  <p:childTnLst>
                                    <p:set>
                                      <p:cBhvr>
                                        <p:cTn id="115" dur="1" fill="hold">
                                          <p:stCondLst>
                                            <p:cond delay="0"/>
                                          </p:stCondLst>
                                        </p:cTn>
                                        <p:tgtEl>
                                          <p:spTgt spid="9239"/>
                                        </p:tgtEl>
                                        <p:attrNameLst>
                                          <p:attrName>style.visibility</p:attrName>
                                        </p:attrNameLst>
                                      </p:cBhvr>
                                      <p:to>
                                        <p:strVal val="visible"/>
                                      </p:to>
                                    </p:set>
                                    <p:animScale>
                                      <p:cBhvr>
                                        <p:cTn id="116" dur="1000" decel="50000" fill="hold">
                                          <p:stCondLst>
                                            <p:cond delay="0"/>
                                          </p:stCondLst>
                                        </p:cTn>
                                        <p:tgtEl>
                                          <p:spTgt spid="92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7" dur="1000" decel="50000" fill="hold">
                                          <p:stCondLst>
                                            <p:cond delay="0"/>
                                          </p:stCondLst>
                                        </p:cTn>
                                        <p:tgtEl>
                                          <p:spTgt spid="9239"/>
                                        </p:tgtEl>
                                        <p:attrNameLst>
                                          <p:attrName>ppt_x,ppt_y</p:attrName>
                                        </p:attrNameLst>
                                      </p:cBhvr>
                                      <p:rCtr x="0" y="0"/>
                                    </p:animMotion>
                                    <p:animEffect transition="in" filter="fade">
                                      <p:cBhvr>
                                        <p:cTn id="118" dur="1000"/>
                                        <p:tgtEl>
                                          <p:spTgt spid="9239"/>
                                        </p:tgtEl>
                                      </p:cBhvr>
                                    </p:animEffect>
                                  </p:childTnLst>
                                </p:cTn>
                              </p:par>
                              <p:par>
                                <p:cTn id="119" presetID="52" presetClass="entr" presetSubtype="0" fill="hold" grpId="0" nodeType="withEffect">
                                  <p:stCondLst>
                                    <p:cond delay="0"/>
                                  </p:stCondLst>
                                  <p:childTnLst>
                                    <p:set>
                                      <p:cBhvr>
                                        <p:cTn id="120" dur="1" fill="hold">
                                          <p:stCondLst>
                                            <p:cond delay="0"/>
                                          </p:stCondLst>
                                        </p:cTn>
                                        <p:tgtEl>
                                          <p:spTgt spid="9240"/>
                                        </p:tgtEl>
                                        <p:attrNameLst>
                                          <p:attrName>style.visibility</p:attrName>
                                        </p:attrNameLst>
                                      </p:cBhvr>
                                      <p:to>
                                        <p:strVal val="visible"/>
                                      </p:to>
                                    </p:set>
                                    <p:animScale>
                                      <p:cBhvr>
                                        <p:cTn id="121" dur="1000" decel="50000" fill="hold">
                                          <p:stCondLst>
                                            <p:cond delay="0"/>
                                          </p:stCondLst>
                                        </p:cTn>
                                        <p:tgtEl>
                                          <p:spTgt spid="92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2" dur="1000" decel="50000" fill="hold">
                                          <p:stCondLst>
                                            <p:cond delay="0"/>
                                          </p:stCondLst>
                                        </p:cTn>
                                        <p:tgtEl>
                                          <p:spTgt spid="9240"/>
                                        </p:tgtEl>
                                        <p:attrNameLst>
                                          <p:attrName>ppt_x,ppt_y</p:attrName>
                                        </p:attrNameLst>
                                      </p:cBhvr>
                                      <p:rCtr x="0" y="0"/>
                                    </p:animMotion>
                                    <p:animEffect transition="in" filter="fade">
                                      <p:cBhvr>
                                        <p:cTn id="123" dur="1000"/>
                                        <p:tgtEl>
                                          <p:spTgt spid="9240"/>
                                        </p:tgtEl>
                                      </p:cBhvr>
                                    </p:animEffect>
                                  </p:childTnLst>
                                </p:cTn>
                              </p:par>
                              <p:par>
                                <p:cTn id="124" presetID="52" presetClass="entr" presetSubtype="0" fill="hold" grpId="0" nodeType="withEffect">
                                  <p:stCondLst>
                                    <p:cond delay="0"/>
                                  </p:stCondLst>
                                  <p:childTnLst>
                                    <p:set>
                                      <p:cBhvr>
                                        <p:cTn id="125" dur="1" fill="hold">
                                          <p:stCondLst>
                                            <p:cond delay="0"/>
                                          </p:stCondLst>
                                        </p:cTn>
                                        <p:tgtEl>
                                          <p:spTgt spid="9241"/>
                                        </p:tgtEl>
                                        <p:attrNameLst>
                                          <p:attrName>style.visibility</p:attrName>
                                        </p:attrNameLst>
                                      </p:cBhvr>
                                      <p:to>
                                        <p:strVal val="visible"/>
                                      </p:to>
                                    </p:set>
                                    <p:animScale>
                                      <p:cBhvr>
                                        <p:cTn id="126" dur="1000" decel="50000" fill="hold">
                                          <p:stCondLst>
                                            <p:cond delay="0"/>
                                          </p:stCondLst>
                                        </p:cTn>
                                        <p:tgtEl>
                                          <p:spTgt spid="92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7" dur="1000" decel="50000" fill="hold">
                                          <p:stCondLst>
                                            <p:cond delay="0"/>
                                          </p:stCondLst>
                                        </p:cTn>
                                        <p:tgtEl>
                                          <p:spTgt spid="9241"/>
                                        </p:tgtEl>
                                        <p:attrNameLst>
                                          <p:attrName>ppt_x,ppt_y</p:attrName>
                                        </p:attrNameLst>
                                      </p:cBhvr>
                                      <p:rCtr x="0" y="0"/>
                                    </p:animMotion>
                                    <p:animEffect transition="in" filter="fade">
                                      <p:cBhvr>
                                        <p:cTn id="128" dur="1000"/>
                                        <p:tgtEl>
                                          <p:spTgt spid="9241"/>
                                        </p:tgtEl>
                                      </p:cBhvr>
                                    </p:animEffect>
                                  </p:childTnLst>
                                </p:cTn>
                              </p:par>
                            </p:childTnLst>
                          </p:cTn>
                        </p:par>
                        <p:par>
                          <p:cTn id="129" fill="hold" nodeType="afterGroup">
                            <p:stCondLst>
                              <p:cond delay="7850"/>
                            </p:stCondLst>
                            <p:childTnLst>
                              <p:par>
                                <p:cTn id="130" presetID="22" presetClass="entr" presetSubtype="8" fill="hold" grpId="0" nodeType="afterEffect">
                                  <p:stCondLst>
                                    <p:cond delay="0"/>
                                  </p:stCondLst>
                                  <p:childTnLst>
                                    <p:set>
                                      <p:cBhvr>
                                        <p:cTn id="131" dur="1" fill="hold">
                                          <p:stCondLst>
                                            <p:cond delay="0"/>
                                          </p:stCondLst>
                                        </p:cTn>
                                        <p:tgtEl>
                                          <p:spTgt spid="9242"/>
                                        </p:tgtEl>
                                        <p:attrNameLst>
                                          <p:attrName>style.visibility</p:attrName>
                                        </p:attrNameLst>
                                      </p:cBhvr>
                                      <p:to>
                                        <p:strVal val="visible"/>
                                      </p:to>
                                    </p:set>
                                    <p:animEffect transition="in" filter="wipe(left)">
                                      <p:cBhvr>
                                        <p:cTn id="132" dur="500"/>
                                        <p:tgtEl>
                                          <p:spTgt spid="9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nimBg="1" autoUpdateAnimBg="0"/>
      <p:bldP spid="9223" grpId="0" animBg="1"/>
      <p:bldP spid="9224" grpId="0" animBg="1" autoUpdateAnimBg="0"/>
      <p:bldP spid="9225" grpId="0" animBg="1" autoUpdateAnimBg="0"/>
      <p:bldP spid="9226" grpId="0" autoUpdateAnimBg="0"/>
      <p:bldP spid="9227" grpId="0" autoUpdateAnimBg="0"/>
      <p:bldP spid="9228" grpId="0" animBg="1"/>
      <p:bldP spid="9229" grpId="0" animBg="1" autoUpdateAnimBg="0"/>
      <p:bldP spid="9230" grpId="0" animBg="1" autoUpdateAnimBg="0"/>
      <p:bldP spid="9231" grpId="0" autoUpdateAnimBg="0"/>
      <p:bldP spid="9232" grpId="0" autoUpdateAnimBg="0"/>
      <p:bldP spid="9233" grpId="0" animBg="1"/>
      <p:bldP spid="9234" grpId="0" animBg="1" autoUpdateAnimBg="0"/>
      <p:bldP spid="9235" grpId="0" animBg="1" autoUpdateAnimBg="0"/>
      <p:bldP spid="9236" grpId="0" autoUpdateAnimBg="0"/>
      <p:bldP spid="9237" grpId="0" autoUpdateAnimBg="0"/>
      <p:bldP spid="9238" grpId="0" animBg="1"/>
      <p:bldP spid="9239" grpId="0" animBg="1" autoUpdateAnimBg="0"/>
      <p:bldP spid="9240" grpId="0" animBg="1" autoUpdateAnimBg="0"/>
      <p:bldP spid="9241" grpId="0" autoUpdateAnimBg="0"/>
      <p:bldP spid="924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9" name="Group 7"/>
          <p:cNvGrpSpPr>
            <a:grpSpLocks noChangeAspect="1"/>
          </p:cNvGrpSpPr>
          <p:nvPr/>
        </p:nvGrpSpPr>
        <p:grpSpPr bwMode="auto">
          <a:xfrm>
            <a:off x="557422" y="2210049"/>
            <a:ext cx="8260193" cy="2818727"/>
            <a:chOff x="336" y="1680"/>
            <a:chExt cx="5184" cy="1769"/>
          </a:xfrm>
        </p:grpSpPr>
        <p:sp>
          <p:nvSpPr>
            <p:cNvPr id="47110" name="AutoShape 6"/>
            <p:cNvSpPr>
              <a:spLocks noChangeAspect="1" noChangeArrowheads="1" noTextEdit="1"/>
            </p:cNvSpPr>
            <p:nvPr/>
          </p:nvSpPr>
          <p:spPr bwMode="auto">
            <a:xfrm>
              <a:off x="336" y="1680"/>
              <a:ext cx="5184" cy="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11" name="Rectangle 8"/>
            <p:cNvSpPr>
              <a:spLocks noChangeArrowheads="1"/>
            </p:cNvSpPr>
            <p:nvPr/>
          </p:nvSpPr>
          <p:spPr bwMode="auto">
            <a:xfrm>
              <a:off x="336" y="1680"/>
              <a:ext cx="5184" cy="1769"/>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2" name="Oval 9"/>
            <p:cNvSpPr>
              <a:spLocks noChangeArrowheads="1"/>
            </p:cNvSpPr>
            <p:nvPr/>
          </p:nvSpPr>
          <p:spPr bwMode="auto">
            <a:xfrm>
              <a:off x="483" y="3142"/>
              <a:ext cx="602" cy="295"/>
            </a:xfrm>
            <a:prstGeom prst="ellipse">
              <a:avLst/>
            </a:prstGeom>
            <a:solidFill>
              <a:srgbClr val="00AFE9"/>
            </a:solidFill>
            <a:ln w="12">
              <a:solidFill>
                <a:srgbClr val="00AFE9"/>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3" name="AutoShape 10"/>
            <p:cNvSpPr>
              <a:spLocks noChangeArrowheads="1"/>
            </p:cNvSpPr>
            <p:nvPr/>
          </p:nvSpPr>
          <p:spPr bwMode="auto">
            <a:xfrm>
              <a:off x="385" y="1717"/>
              <a:ext cx="811" cy="307"/>
            </a:xfrm>
            <a:prstGeom prst="roundRect">
              <a:avLst>
                <a:gd name="adj" fmla="val 48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4" name="AutoShape 11"/>
            <p:cNvSpPr>
              <a:spLocks noChangeArrowheads="1"/>
            </p:cNvSpPr>
            <p:nvPr/>
          </p:nvSpPr>
          <p:spPr bwMode="auto">
            <a:xfrm>
              <a:off x="385" y="1717"/>
              <a:ext cx="823" cy="319"/>
            </a:xfrm>
            <a:prstGeom prst="roundRect">
              <a:avLst>
                <a:gd name="adj" fmla="val 46153"/>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5" name="AutoShape 12"/>
            <p:cNvSpPr>
              <a:spLocks noChangeArrowheads="1"/>
            </p:cNvSpPr>
            <p:nvPr/>
          </p:nvSpPr>
          <p:spPr bwMode="auto">
            <a:xfrm>
              <a:off x="1466" y="1717"/>
              <a:ext cx="811" cy="307"/>
            </a:xfrm>
            <a:prstGeom prst="roundRect">
              <a:avLst>
                <a:gd name="adj" fmla="val 48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6" name="AutoShape 13"/>
            <p:cNvSpPr>
              <a:spLocks noChangeArrowheads="1"/>
            </p:cNvSpPr>
            <p:nvPr/>
          </p:nvSpPr>
          <p:spPr bwMode="auto">
            <a:xfrm>
              <a:off x="1466" y="1717"/>
              <a:ext cx="823" cy="319"/>
            </a:xfrm>
            <a:prstGeom prst="roundRect">
              <a:avLst>
                <a:gd name="adj" fmla="val 46153"/>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7" name="AutoShape 14"/>
            <p:cNvSpPr>
              <a:spLocks noChangeArrowheads="1"/>
            </p:cNvSpPr>
            <p:nvPr/>
          </p:nvSpPr>
          <p:spPr bwMode="auto">
            <a:xfrm>
              <a:off x="2535" y="1717"/>
              <a:ext cx="811" cy="307"/>
            </a:xfrm>
            <a:prstGeom prst="roundRect">
              <a:avLst>
                <a:gd name="adj" fmla="val 48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8" name="AutoShape 15"/>
            <p:cNvSpPr>
              <a:spLocks noChangeArrowheads="1"/>
            </p:cNvSpPr>
            <p:nvPr/>
          </p:nvSpPr>
          <p:spPr bwMode="auto">
            <a:xfrm>
              <a:off x="2535" y="1717"/>
              <a:ext cx="823" cy="319"/>
            </a:xfrm>
            <a:prstGeom prst="roundRect">
              <a:avLst>
                <a:gd name="adj" fmla="val 46153"/>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19" name="AutoShape 16"/>
            <p:cNvSpPr>
              <a:spLocks noChangeArrowheads="1"/>
            </p:cNvSpPr>
            <p:nvPr/>
          </p:nvSpPr>
          <p:spPr bwMode="auto">
            <a:xfrm>
              <a:off x="3616" y="1717"/>
              <a:ext cx="811" cy="307"/>
            </a:xfrm>
            <a:prstGeom prst="roundRect">
              <a:avLst>
                <a:gd name="adj" fmla="val 48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0" name="AutoShape 17"/>
            <p:cNvSpPr>
              <a:spLocks noChangeArrowheads="1"/>
            </p:cNvSpPr>
            <p:nvPr/>
          </p:nvSpPr>
          <p:spPr bwMode="auto">
            <a:xfrm>
              <a:off x="3616" y="1717"/>
              <a:ext cx="823" cy="319"/>
            </a:xfrm>
            <a:prstGeom prst="roundRect">
              <a:avLst>
                <a:gd name="adj" fmla="val 46153"/>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1" name="AutoShape 18"/>
            <p:cNvSpPr>
              <a:spLocks noChangeArrowheads="1"/>
            </p:cNvSpPr>
            <p:nvPr/>
          </p:nvSpPr>
          <p:spPr bwMode="auto">
            <a:xfrm>
              <a:off x="4697" y="2368"/>
              <a:ext cx="811" cy="430"/>
            </a:xfrm>
            <a:prstGeom prst="roundRect">
              <a:avLst>
                <a:gd name="adj" fmla="val 45713"/>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2" name="AutoShape 19"/>
            <p:cNvSpPr>
              <a:spLocks noChangeArrowheads="1"/>
            </p:cNvSpPr>
            <p:nvPr/>
          </p:nvSpPr>
          <p:spPr bwMode="auto">
            <a:xfrm>
              <a:off x="4697" y="2368"/>
              <a:ext cx="823" cy="442"/>
            </a:xfrm>
            <a:prstGeom prst="roundRect">
              <a:avLst>
                <a:gd name="adj" fmla="val 44444"/>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3" name="Rectangle 20"/>
            <p:cNvSpPr>
              <a:spLocks noChangeArrowheads="1"/>
            </p:cNvSpPr>
            <p:nvPr/>
          </p:nvSpPr>
          <p:spPr bwMode="auto">
            <a:xfrm>
              <a:off x="3075" y="2368"/>
              <a:ext cx="811"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4" name="Rectangle 21"/>
            <p:cNvSpPr>
              <a:spLocks noChangeArrowheads="1"/>
            </p:cNvSpPr>
            <p:nvPr/>
          </p:nvSpPr>
          <p:spPr bwMode="auto">
            <a:xfrm>
              <a:off x="3075" y="2368"/>
              <a:ext cx="823" cy="442"/>
            </a:xfrm>
            <a:prstGeom prst="rect">
              <a:avLst/>
            </a:prstGeom>
            <a:noFill/>
            <a:ln w="12">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5" name="Rectangle 22"/>
            <p:cNvSpPr>
              <a:spLocks noChangeArrowheads="1"/>
            </p:cNvSpPr>
            <p:nvPr/>
          </p:nvSpPr>
          <p:spPr bwMode="auto">
            <a:xfrm>
              <a:off x="2007" y="2368"/>
              <a:ext cx="798"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6" name="Rectangle 23"/>
            <p:cNvSpPr>
              <a:spLocks noChangeArrowheads="1"/>
            </p:cNvSpPr>
            <p:nvPr/>
          </p:nvSpPr>
          <p:spPr bwMode="auto">
            <a:xfrm>
              <a:off x="2007" y="2368"/>
              <a:ext cx="810" cy="442"/>
            </a:xfrm>
            <a:prstGeom prst="rect">
              <a:avLst/>
            </a:prstGeom>
            <a:noFill/>
            <a:ln w="12">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7" name="Rectangle 24"/>
            <p:cNvSpPr>
              <a:spLocks noChangeArrowheads="1"/>
            </p:cNvSpPr>
            <p:nvPr/>
          </p:nvSpPr>
          <p:spPr bwMode="auto">
            <a:xfrm>
              <a:off x="926" y="2368"/>
              <a:ext cx="810" cy="430"/>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8" name="Rectangle 25"/>
            <p:cNvSpPr>
              <a:spLocks noChangeArrowheads="1"/>
            </p:cNvSpPr>
            <p:nvPr/>
          </p:nvSpPr>
          <p:spPr bwMode="auto">
            <a:xfrm>
              <a:off x="926" y="2368"/>
              <a:ext cx="823" cy="442"/>
            </a:xfrm>
            <a:prstGeom prst="rect">
              <a:avLst/>
            </a:prstGeom>
            <a:noFill/>
            <a:ln w="12">
              <a:solidFill>
                <a:srgbClr val="00AFE9"/>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29" name="AutoShape 26"/>
            <p:cNvSpPr>
              <a:spLocks noChangeArrowheads="1"/>
            </p:cNvSpPr>
            <p:nvPr/>
          </p:nvSpPr>
          <p:spPr bwMode="auto">
            <a:xfrm>
              <a:off x="1466" y="3142"/>
              <a:ext cx="811" cy="295"/>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0" name="AutoShape 27"/>
            <p:cNvSpPr>
              <a:spLocks noChangeArrowheads="1"/>
            </p:cNvSpPr>
            <p:nvPr/>
          </p:nvSpPr>
          <p:spPr bwMode="auto">
            <a:xfrm>
              <a:off x="1466" y="3142"/>
              <a:ext cx="823" cy="307"/>
            </a:xfrm>
            <a:prstGeom prst="roundRect">
              <a:avLst>
                <a:gd name="adj" fmla="val 48000"/>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1" name="AutoShape 28"/>
            <p:cNvSpPr>
              <a:spLocks noChangeArrowheads="1"/>
            </p:cNvSpPr>
            <p:nvPr/>
          </p:nvSpPr>
          <p:spPr bwMode="auto">
            <a:xfrm>
              <a:off x="2535" y="3142"/>
              <a:ext cx="811" cy="295"/>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2" name="AutoShape 29"/>
            <p:cNvSpPr>
              <a:spLocks noChangeArrowheads="1"/>
            </p:cNvSpPr>
            <p:nvPr/>
          </p:nvSpPr>
          <p:spPr bwMode="auto">
            <a:xfrm>
              <a:off x="2535" y="3142"/>
              <a:ext cx="823" cy="307"/>
            </a:xfrm>
            <a:prstGeom prst="roundRect">
              <a:avLst>
                <a:gd name="adj" fmla="val 48000"/>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3" name="AutoShape 30"/>
            <p:cNvSpPr>
              <a:spLocks noChangeArrowheads="1"/>
            </p:cNvSpPr>
            <p:nvPr/>
          </p:nvSpPr>
          <p:spPr bwMode="auto">
            <a:xfrm>
              <a:off x="3616" y="3142"/>
              <a:ext cx="811" cy="295"/>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4" name="AutoShape 31"/>
            <p:cNvSpPr>
              <a:spLocks noChangeArrowheads="1"/>
            </p:cNvSpPr>
            <p:nvPr/>
          </p:nvSpPr>
          <p:spPr bwMode="auto">
            <a:xfrm>
              <a:off x="3616" y="3142"/>
              <a:ext cx="823" cy="307"/>
            </a:xfrm>
            <a:prstGeom prst="roundRect">
              <a:avLst>
                <a:gd name="adj" fmla="val 48000"/>
              </a:avLst>
            </a:prstGeom>
            <a:noFill/>
            <a:ln w="12">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35" name="Line 32"/>
            <p:cNvSpPr>
              <a:spLocks noChangeShapeType="1"/>
            </p:cNvSpPr>
            <p:nvPr/>
          </p:nvSpPr>
          <p:spPr bwMode="auto">
            <a:xfrm flipH="1">
              <a:off x="1098" y="3252"/>
              <a:ext cx="331"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36"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 y="3240"/>
              <a:ext cx="73"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Freeform 34"/>
            <p:cNvSpPr>
              <a:spLocks/>
            </p:cNvSpPr>
            <p:nvPr/>
          </p:nvSpPr>
          <p:spPr bwMode="auto">
            <a:xfrm>
              <a:off x="1061" y="3228"/>
              <a:ext cx="86" cy="49"/>
            </a:xfrm>
            <a:custGeom>
              <a:avLst/>
              <a:gdLst>
                <a:gd name="T0" fmla="*/ 0 w 86"/>
                <a:gd name="T1" fmla="*/ 24 h 49"/>
                <a:gd name="T2" fmla="*/ 86 w 86"/>
                <a:gd name="T3" fmla="*/ 49 h 49"/>
                <a:gd name="T4" fmla="*/ 61 w 86"/>
                <a:gd name="T5" fmla="*/ 24 h 49"/>
                <a:gd name="T6" fmla="*/ 86 w 86"/>
                <a:gd name="T7" fmla="*/ 0 h 49"/>
                <a:gd name="T8" fmla="*/ 0 w 86"/>
                <a:gd name="T9" fmla="*/ 24 h 49"/>
                <a:gd name="T10" fmla="*/ 0 60000 65536"/>
                <a:gd name="T11" fmla="*/ 0 60000 65536"/>
                <a:gd name="T12" fmla="*/ 0 60000 65536"/>
                <a:gd name="T13" fmla="*/ 0 60000 65536"/>
                <a:gd name="T14" fmla="*/ 0 60000 65536"/>
                <a:gd name="T15" fmla="*/ 0 w 86"/>
                <a:gd name="T16" fmla="*/ 0 h 49"/>
                <a:gd name="T17" fmla="*/ 86 w 86"/>
                <a:gd name="T18" fmla="*/ 49 h 49"/>
              </a:gdLst>
              <a:ahLst/>
              <a:cxnLst>
                <a:cxn ang="T10">
                  <a:pos x="T0" y="T1"/>
                </a:cxn>
                <a:cxn ang="T11">
                  <a:pos x="T2" y="T3"/>
                </a:cxn>
                <a:cxn ang="T12">
                  <a:pos x="T4" y="T5"/>
                </a:cxn>
                <a:cxn ang="T13">
                  <a:pos x="T6" y="T7"/>
                </a:cxn>
                <a:cxn ang="T14">
                  <a:pos x="T8" y="T9"/>
                </a:cxn>
              </a:cxnLst>
              <a:rect l="T15" t="T16" r="T17" b="T18"/>
              <a:pathLst>
                <a:path w="86" h="49">
                  <a:moveTo>
                    <a:pt x="0" y="24"/>
                  </a:moveTo>
                  <a:lnTo>
                    <a:pt x="86" y="49"/>
                  </a:lnTo>
                  <a:lnTo>
                    <a:pt x="61" y="24"/>
                  </a:lnTo>
                  <a:lnTo>
                    <a:pt x="86" y="0"/>
                  </a:lnTo>
                  <a:lnTo>
                    <a:pt x="0" y="2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38" name="Line 35"/>
            <p:cNvSpPr>
              <a:spLocks noChangeShapeType="1"/>
            </p:cNvSpPr>
            <p:nvPr/>
          </p:nvSpPr>
          <p:spPr bwMode="auto">
            <a:xfrm flipH="1">
              <a:off x="2277" y="3252"/>
              <a:ext cx="233"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39"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 y="3240"/>
              <a:ext cx="86"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0" name="Freeform 37"/>
            <p:cNvSpPr>
              <a:spLocks/>
            </p:cNvSpPr>
            <p:nvPr/>
          </p:nvSpPr>
          <p:spPr bwMode="auto">
            <a:xfrm>
              <a:off x="2240" y="3228"/>
              <a:ext cx="86" cy="49"/>
            </a:xfrm>
            <a:custGeom>
              <a:avLst/>
              <a:gdLst>
                <a:gd name="T0" fmla="*/ 0 w 86"/>
                <a:gd name="T1" fmla="*/ 24 h 49"/>
                <a:gd name="T2" fmla="*/ 86 w 86"/>
                <a:gd name="T3" fmla="*/ 49 h 49"/>
                <a:gd name="T4" fmla="*/ 74 w 86"/>
                <a:gd name="T5" fmla="*/ 24 h 49"/>
                <a:gd name="T6" fmla="*/ 86 w 86"/>
                <a:gd name="T7" fmla="*/ 0 h 49"/>
                <a:gd name="T8" fmla="*/ 0 w 86"/>
                <a:gd name="T9" fmla="*/ 24 h 49"/>
                <a:gd name="T10" fmla="*/ 0 60000 65536"/>
                <a:gd name="T11" fmla="*/ 0 60000 65536"/>
                <a:gd name="T12" fmla="*/ 0 60000 65536"/>
                <a:gd name="T13" fmla="*/ 0 60000 65536"/>
                <a:gd name="T14" fmla="*/ 0 60000 65536"/>
                <a:gd name="T15" fmla="*/ 0 w 86"/>
                <a:gd name="T16" fmla="*/ 0 h 49"/>
                <a:gd name="T17" fmla="*/ 86 w 86"/>
                <a:gd name="T18" fmla="*/ 49 h 49"/>
              </a:gdLst>
              <a:ahLst/>
              <a:cxnLst>
                <a:cxn ang="T10">
                  <a:pos x="T0" y="T1"/>
                </a:cxn>
                <a:cxn ang="T11">
                  <a:pos x="T2" y="T3"/>
                </a:cxn>
                <a:cxn ang="T12">
                  <a:pos x="T4" y="T5"/>
                </a:cxn>
                <a:cxn ang="T13">
                  <a:pos x="T6" y="T7"/>
                </a:cxn>
                <a:cxn ang="T14">
                  <a:pos x="T8" y="T9"/>
                </a:cxn>
              </a:cxnLst>
              <a:rect l="T15" t="T16" r="T17" b="T18"/>
              <a:pathLst>
                <a:path w="86" h="49">
                  <a:moveTo>
                    <a:pt x="0" y="24"/>
                  </a:moveTo>
                  <a:lnTo>
                    <a:pt x="86" y="49"/>
                  </a:lnTo>
                  <a:lnTo>
                    <a:pt x="74" y="24"/>
                  </a:lnTo>
                  <a:lnTo>
                    <a:pt x="86" y="0"/>
                  </a:lnTo>
                  <a:lnTo>
                    <a:pt x="0" y="2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41" name="Line 38"/>
            <p:cNvSpPr>
              <a:spLocks noChangeShapeType="1"/>
            </p:cNvSpPr>
            <p:nvPr/>
          </p:nvSpPr>
          <p:spPr bwMode="auto">
            <a:xfrm flipH="1">
              <a:off x="3358" y="3252"/>
              <a:ext cx="221"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42"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 y="3240"/>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3" name="Freeform 40"/>
            <p:cNvSpPr>
              <a:spLocks/>
            </p:cNvSpPr>
            <p:nvPr/>
          </p:nvSpPr>
          <p:spPr bwMode="auto">
            <a:xfrm>
              <a:off x="3321" y="3228"/>
              <a:ext cx="86" cy="49"/>
            </a:xfrm>
            <a:custGeom>
              <a:avLst/>
              <a:gdLst>
                <a:gd name="T0" fmla="*/ 0 w 86"/>
                <a:gd name="T1" fmla="*/ 24 h 49"/>
                <a:gd name="T2" fmla="*/ 86 w 86"/>
                <a:gd name="T3" fmla="*/ 49 h 49"/>
                <a:gd name="T4" fmla="*/ 62 w 86"/>
                <a:gd name="T5" fmla="*/ 24 h 49"/>
                <a:gd name="T6" fmla="*/ 86 w 86"/>
                <a:gd name="T7" fmla="*/ 0 h 49"/>
                <a:gd name="T8" fmla="*/ 0 w 86"/>
                <a:gd name="T9" fmla="*/ 24 h 49"/>
                <a:gd name="T10" fmla="*/ 0 60000 65536"/>
                <a:gd name="T11" fmla="*/ 0 60000 65536"/>
                <a:gd name="T12" fmla="*/ 0 60000 65536"/>
                <a:gd name="T13" fmla="*/ 0 60000 65536"/>
                <a:gd name="T14" fmla="*/ 0 60000 65536"/>
                <a:gd name="T15" fmla="*/ 0 w 86"/>
                <a:gd name="T16" fmla="*/ 0 h 49"/>
                <a:gd name="T17" fmla="*/ 86 w 86"/>
                <a:gd name="T18" fmla="*/ 49 h 49"/>
              </a:gdLst>
              <a:ahLst/>
              <a:cxnLst>
                <a:cxn ang="T10">
                  <a:pos x="T0" y="T1"/>
                </a:cxn>
                <a:cxn ang="T11">
                  <a:pos x="T2" y="T3"/>
                </a:cxn>
                <a:cxn ang="T12">
                  <a:pos x="T4" y="T5"/>
                </a:cxn>
                <a:cxn ang="T13">
                  <a:pos x="T6" y="T7"/>
                </a:cxn>
                <a:cxn ang="T14">
                  <a:pos x="T8" y="T9"/>
                </a:cxn>
              </a:cxnLst>
              <a:rect l="T15" t="T16" r="T17" b="T18"/>
              <a:pathLst>
                <a:path w="86" h="49">
                  <a:moveTo>
                    <a:pt x="0" y="24"/>
                  </a:moveTo>
                  <a:lnTo>
                    <a:pt x="86" y="49"/>
                  </a:lnTo>
                  <a:lnTo>
                    <a:pt x="62" y="24"/>
                  </a:lnTo>
                  <a:lnTo>
                    <a:pt x="86" y="0"/>
                  </a:lnTo>
                  <a:lnTo>
                    <a:pt x="0" y="2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44" name="Line 41"/>
            <p:cNvSpPr>
              <a:spLocks noChangeShapeType="1"/>
            </p:cNvSpPr>
            <p:nvPr/>
          </p:nvSpPr>
          <p:spPr bwMode="auto">
            <a:xfrm>
              <a:off x="1601" y="2761"/>
              <a:ext cx="1" cy="295"/>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45"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3031"/>
              <a:ext cx="25"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6" name="Freeform 43"/>
            <p:cNvSpPr>
              <a:spLocks/>
            </p:cNvSpPr>
            <p:nvPr/>
          </p:nvSpPr>
          <p:spPr bwMode="auto">
            <a:xfrm>
              <a:off x="1577" y="3019"/>
              <a:ext cx="37" cy="74"/>
            </a:xfrm>
            <a:custGeom>
              <a:avLst/>
              <a:gdLst>
                <a:gd name="T0" fmla="*/ 24 w 37"/>
                <a:gd name="T1" fmla="*/ 74 h 74"/>
                <a:gd name="T2" fmla="*/ 37 w 37"/>
                <a:gd name="T3" fmla="*/ 0 h 74"/>
                <a:gd name="T4" fmla="*/ 24 w 37"/>
                <a:gd name="T5" fmla="*/ 12 h 74"/>
                <a:gd name="T6" fmla="*/ 0 w 37"/>
                <a:gd name="T7" fmla="*/ 0 h 74"/>
                <a:gd name="T8" fmla="*/ 24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24" y="74"/>
                  </a:moveTo>
                  <a:lnTo>
                    <a:pt x="37" y="0"/>
                  </a:lnTo>
                  <a:lnTo>
                    <a:pt x="24" y="12"/>
                  </a:lnTo>
                  <a:lnTo>
                    <a:pt x="0" y="0"/>
                  </a:lnTo>
                  <a:lnTo>
                    <a:pt x="24"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47" name="Line 44"/>
            <p:cNvSpPr>
              <a:spLocks noChangeShapeType="1"/>
            </p:cNvSpPr>
            <p:nvPr/>
          </p:nvSpPr>
          <p:spPr bwMode="auto">
            <a:xfrm>
              <a:off x="2670" y="2761"/>
              <a:ext cx="1" cy="295"/>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48"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 y="3031"/>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9" name="Freeform 46"/>
            <p:cNvSpPr>
              <a:spLocks/>
            </p:cNvSpPr>
            <p:nvPr/>
          </p:nvSpPr>
          <p:spPr bwMode="auto">
            <a:xfrm>
              <a:off x="2658" y="3019"/>
              <a:ext cx="37" cy="74"/>
            </a:xfrm>
            <a:custGeom>
              <a:avLst/>
              <a:gdLst>
                <a:gd name="T0" fmla="*/ 12 w 37"/>
                <a:gd name="T1" fmla="*/ 74 h 74"/>
                <a:gd name="T2" fmla="*/ 37 w 37"/>
                <a:gd name="T3" fmla="*/ 0 h 74"/>
                <a:gd name="T4" fmla="*/ 12 w 37"/>
                <a:gd name="T5" fmla="*/ 12 h 74"/>
                <a:gd name="T6" fmla="*/ 0 w 37"/>
                <a:gd name="T7" fmla="*/ 0 h 74"/>
                <a:gd name="T8" fmla="*/ 12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12" y="74"/>
                  </a:moveTo>
                  <a:lnTo>
                    <a:pt x="37" y="0"/>
                  </a:lnTo>
                  <a:lnTo>
                    <a:pt x="12" y="12"/>
                  </a:lnTo>
                  <a:lnTo>
                    <a:pt x="0" y="0"/>
                  </a:lnTo>
                  <a:lnTo>
                    <a:pt x="12"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50" name="Line 47"/>
            <p:cNvSpPr>
              <a:spLocks noChangeShapeType="1"/>
            </p:cNvSpPr>
            <p:nvPr/>
          </p:nvSpPr>
          <p:spPr bwMode="auto">
            <a:xfrm>
              <a:off x="3751" y="2761"/>
              <a:ext cx="1" cy="295"/>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51"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9" y="3031"/>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2" name="Freeform 49"/>
            <p:cNvSpPr>
              <a:spLocks/>
            </p:cNvSpPr>
            <p:nvPr/>
          </p:nvSpPr>
          <p:spPr bwMode="auto">
            <a:xfrm>
              <a:off x="3726" y="3019"/>
              <a:ext cx="50" cy="74"/>
            </a:xfrm>
            <a:custGeom>
              <a:avLst/>
              <a:gdLst>
                <a:gd name="T0" fmla="*/ 25 w 50"/>
                <a:gd name="T1" fmla="*/ 74 h 74"/>
                <a:gd name="T2" fmla="*/ 50 w 50"/>
                <a:gd name="T3" fmla="*/ 0 h 74"/>
                <a:gd name="T4" fmla="*/ 25 w 50"/>
                <a:gd name="T5" fmla="*/ 12 h 74"/>
                <a:gd name="T6" fmla="*/ 0 w 50"/>
                <a:gd name="T7" fmla="*/ 0 h 74"/>
                <a:gd name="T8" fmla="*/ 25 w 50"/>
                <a:gd name="T9" fmla="*/ 74 h 74"/>
                <a:gd name="T10" fmla="*/ 0 60000 65536"/>
                <a:gd name="T11" fmla="*/ 0 60000 65536"/>
                <a:gd name="T12" fmla="*/ 0 60000 65536"/>
                <a:gd name="T13" fmla="*/ 0 60000 65536"/>
                <a:gd name="T14" fmla="*/ 0 60000 65536"/>
                <a:gd name="T15" fmla="*/ 0 w 50"/>
                <a:gd name="T16" fmla="*/ 0 h 74"/>
                <a:gd name="T17" fmla="*/ 50 w 50"/>
                <a:gd name="T18" fmla="*/ 74 h 74"/>
              </a:gdLst>
              <a:ahLst/>
              <a:cxnLst>
                <a:cxn ang="T10">
                  <a:pos x="T0" y="T1"/>
                </a:cxn>
                <a:cxn ang="T11">
                  <a:pos x="T2" y="T3"/>
                </a:cxn>
                <a:cxn ang="T12">
                  <a:pos x="T4" y="T5"/>
                </a:cxn>
                <a:cxn ang="T13">
                  <a:pos x="T6" y="T7"/>
                </a:cxn>
                <a:cxn ang="T14">
                  <a:pos x="T8" y="T9"/>
                </a:cxn>
              </a:cxnLst>
              <a:rect l="T15" t="T16" r="T17" b="T18"/>
              <a:pathLst>
                <a:path w="50" h="74">
                  <a:moveTo>
                    <a:pt x="25" y="74"/>
                  </a:moveTo>
                  <a:lnTo>
                    <a:pt x="50" y="0"/>
                  </a:lnTo>
                  <a:lnTo>
                    <a:pt x="25" y="12"/>
                  </a:lnTo>
                  <a:lnTo>
                    <a:pt x="0" y="0"/>
                  </a:lnTo>
                  <a:lnTo>
                    <a:pt x="25"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53" name="Line 50"/>
            <p:cNvSpPr>
              <a:spLocks noChangeShapeType="1"/>
            </p:cNvSpPr>
            <p:nvPr/>
          </p:nvSpPr>
          <p:spPr bwMode="auto">
            <a:xfrm>
              <a:off x="3751"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54"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9" y="224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5" name="Freeform 52"/>
            <p:cNvSpPr>
              <a:spLocks/>
            </p:cNvSpPr>
            <p:nvPr/>
          </p:nvSpPr>
          <p:spPr bwMode="auto">
            <a:xfrm>
              <a:off x="3726" y="2233"/>
              <a:ext cx="50" cy="74"/>
            </a:xfrm>
            <a:custGeom>
              <a:avLst/>
              <a:gdLst>
                <a:gd name="T0" fmla="*/ 25 w 50"/>
                <a:gd name="T1" fmla="*/ 74 h 74"/>
                <a:gd name="T2" fmla="*/ 50 w 50"/>
                <a:gd name="T3" fmla="*/ 0 h 74"/>
                <a:gd name="T4" fmla="*/ 25 w 50"/>
                <a:gd name="T5" fmla="*/ 12 h 74"/>
                <a:gd name="T6" fmla="*/ 0 w 50"/>
                <a:gd name="T7" fmla="*/ 0 h 74"/>
                <a:gd name="T8" fmla="*/ 25 w 50"/>
                <a:gd name="T9" fmla="*/ 74 h 74"/>
                <a:gd name="T10" fmla="*/ 0 60000 65536"/>
                <a:gd name="T11" fmla="*/ 0 60000 65536"/>
                <a:gd name="T12" fmla="*/ 0 60000 65536"/>
                <a:gd name="T13" fmla="*/ 0 60000 65536"/>
                <a:gd name="T14" fmla="*/ 0 60000 65536"/>
                <a:gd name="T15" fmla="*/ 0 w 50"/>
                <a:gd name="T16" fmla="*/ 0 h 74"/>
                <a:gd name="T17" fmla="*/ 50 w 50"/>
                <a:gd name="T18" fmla="*/ 74 h 74"/>
              </a:gdLst>
              <a:ahLst/>
              <a:cxnLst>
                <a:cxn ang="T10">
                  <a:pos x="T0" y="T1"/>
                </a:cxn>
                <a:cxn ang="T11">
                  <a:pos x="T2" y="T3"/>
                </a:cxn>
                <a:cxn ang="T12">
                  <a:pos x="T4" y="T5"/>
                </a:cxn>
                <a:cxn ang="T13">
                  <a:pos x="T6" y="T7"/>
                </a:cxn>
                <a:cxn ang="T14">
                  <a:pos x="T8" y="T9"/>
                </a:cxn>
              </a:cxnLst>
              <a:rect l="T15" t="T16" r="T17" b="T18"/>
              <a:pathLst>
                <a:path w="50" h="74">
                  <a:moveTo>
                    <a:pt x="25" y="74"/>
                  </a:moveTo>
                  <a:lnTo>
                    <a:pt x="50" y="0"/>
                  </a:lnTo>
                  <a:lnTo>
                    <a:pt x="25" y="12"/>
                  </a:lnTo>
                  <a:lnTo>
                    <a:pt x="0" y="0"/>
                  </a:lnTo>
                  <a:lnTo>
                    <a:pt x="25"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56" name="Line 53"/>
            <p:cNvSpPr>
              <a:spLocks noChangeShapeType="1"/>
            </p:cNvSpPr>
            <p:nvPr/>
          </p:nvSpPr>
          <p:spPr bwMode="auto">
            <a:xfrm>
              <a:off x="3149"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57"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 y="224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8" name="Freeform 55"/>
            <p:cNvSpPr>
              <a:spLocks/>
            </p:cNvSpPr>
            <p:nvPr/>
          </p:nvSpPr>
          <p:spPr bwMode="auto">
            <a:xfrm>
              <a:off x="3125" y="2233"/>
              <a:ext cx="49" cy="74"/>
            </a:xfrm>
            <a:custGeom>
              <a:avLst/>
              <a:gdLst>
                <a:gd name="T0" fmla="*/ 24 w 49"/>
                <a:gd name="T1" fmla="*/ 74 h 74"/>
                <a:gd name="T2" fmla="*/ 49 w 49"/>
                <a:gd name="T3" fmla="*/ 0 h 74"/>
                <a:gd name="T4" fmla="*/ 24 w 49"/>
                <a:gd name="T5" fmla="*/ 12 h 74"/>
                <a:gd name="T6" fmla="*/ 0 w 49"/>
                <a:gd name="T7" fmla="*/ 0 h 74"/>
                <a:gd name="T8" fmla="*/ 24 w 49"/>
                <a:gd name="T9" fmla="*/ 74 h 74"/>
                <a:gd name="T10" fmla="*/ 0 60000 65536"/>
                <a:gd name="T11" fmla="*/ 0 60000 65536"/>
                <a:gd name="T12" fmla="*/ 0 60000 65536"/>
                <a:gd name="T13" fmla="*/ 0 60000 65536"/>
                <a:gd name="T14" fmla="*/ 0 60000 65536"/>
                <a:gd name="T15" fmla="*/ 0 w 49"/>
                <a:gd name="T16" fmla="*/ 0 h 74"/>
                <a:gd name="T17" fmla="*/ 49 w 49"/>
                <a:gd name="T18" fmla="*/ 74 h 74"/>
              </a:gdLst>
              <a:ahLst/>
              <a:cxnLst>
                <a:cxn ang="T10">
                  <a:pos x="T0" y="T1"/>
                </a:cxn>
                <a:cxn ang="T11">
                  <a:pos x="T2" y="T3"/>
                </a:cxn>
                <a:cxn ang="T12">
                  <a:pos x="T4" y="T5"/>
                </a:cxn>
                <a:cxn ang="T13">
                  <a:pos x="T6" y="T7"/>
                </a:cxn>
                <a:cxn ang="T14">
                  <a:pos x="T8" y="T9"/>
                </a:cxn>
              </a:cxnLst>
              <a:rect l="T15" t="T16" r="T17" b="T18"/>
              <a:pathLst>
                <a:path w="49" h="74">
                  <a:moveTo>
                    <a:pt x="24" y="74"/>
                  </a:moveTo>
                  <a:lnTo>
                    <a:pt x="49" y="0"/>
                  </a:lnTo>
                  <a:lnTo>
                    <a:pt x="24" y="12"/>
                  </a:lnTo>
                  <a:lnTo>
                    <a:pt x="0" y="0"/>
                  </a:lnTo>
                  <a:lnTo>
                    <a:pt x="24"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59" name="Line 56"/>
            <p:cNvSpPr>
              <a:spLocks noChangeShapeType="1"/>
            </p:cNvSpPr>
            <p:nvPr/>
          </p:nvSpPr>
          <p:spPr bwMode="auto">
            <a:xfrm>
              <a:off x="2670"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6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 y="224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61" name="Freeform 58"/>
            <p:cNvSpPr>
              <a:spLocks/>
            </p:cNvSpPr>
            <p:nvPr/>
          </p:nvSpPr>
          <p:spPr bwMode="auto">
            <a:xfrm>
              <a:off x="2658" y="2233"/>
              <a:ext cx="37" cy="74"/>
            </a:xfrm>
            <a:custGeom>
              <a:avLst/>
              <a:gdLst>
                <a:gd name="T0" fmla="*/ 12 w 37"/>
                <a:gd name="T1" fmla="*/ 74 h 74"/>
                <a:gd name="T2" fmla="*/ 37 w 37"/>
                <a:gd name="T3" fmla="*/ 0 h 74"/>
                <a:gd name="T4" fmla="*/ 12 w 37"/>
                <a:gd name="T5" fmla="*/ 12 h 74"/>
                <a:gd name="T6" fmla="*/ 0 w 37"/>
                <a:gd name="T7" fmla="*/ 0 h 74"/>
                <a:gd name="T8" fmla="*/ 12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12" y="74"/>
                  </a:moveTo>
                  <a:lnTo>
                    <a:pt x="37" y="0"/>
                  </a:lnTo>
                  <a:lnTo>
                    <a:pt x="12" y="12"/>
                  </a:lnTo>
                  <a:lnTo>
                    <a:pt x="0" y="0"/>
                  </a:lnTo>
                  <a:lnTo>
                    <a:pt x="12"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62" name="Line 59"/>
            <p:cNvSpPr>
              <a:spLocks noChangeShapeType="1"/>
            </p:cNvSpPr>
            <p:nvPr/>
          </p:nvSpPr>
          <p:spPr bwMode="auto">
            <a:xfrm>
              <a:off x="2068"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63" name="Picture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 y="224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64" name="Freeform 61"/>
            <p:cNvSpPr>
              <a:spLocks/>
            </p:cNvSpPr>
            <p:nvPr/>
          </p:nvSpPr>
          <p:spPr bwMode="auto">
            <a:xfrm>
              <a:off x="2044" y="2233"/>
              <a:ext cx="49" cy="74"/>
            </a:xfrm>
            <a:custGeom>
              <a:avLst/>
              <a:gdLst>
                <a:gd name="T0" fmla="*/ 24 w 49"/>
                <a:gd name="T1" fmla="*/ 74 h 74"/>
                <a:gd name="T2" fmla="*/ 49 w 49"/>
                <a:gd name="T3" fmla="*/ 0 h 74"/>
                <a:gd name="T4" fmla="*/ 24 w 49"/>
                <a:gd name="T5" fmla="*/ 12 h 74"/>
                <a:gd name="T6" fmla="*/ 0 w 49"/>
                <a:gd name="T7" fmla="*/ 0 h 74"/>
                <a:gd name="T8" fmla="*/ 24 w 49"/>
                <a:gd name="T9" fmla="*/ 74 h 74"/>
                <a:gd name="T10" fmla="*/ 0 60000 65536"/>
                <a:gd name="T11" fmla="*/ 0 60000 65536"/>
                <a:gd name="T12" fmla="*/ 0 60000 65536"/>
                <a:gd name="T13" fmla="*/ 0 60000 65536"/>
                <a:gd name="T14" fmla="*/ 0 60000 65536"/>
                <a:gd name="T15" fmla="*/ 0 w 49"/>
                <a:gd name="T16" fmla="*/ 0 h 74"/>
                <a:gd name="T17" fmla="*/ 49 w 49"/>
                <a:gd name="T18" fmla="*/ 74 h 74"/>
              </a:gdLst>
              <a:ahLst/>
              <a:cxnLst>
                <a:cxn ang="T10">
                  <a:pos x="T0" y="T1"/>
                </a:cxn>
                <a:cxn ang="T11">
                  <a:pos x="T2" y="T3"/>
                </a:cxn>
                <a:cxn ang="T12">
                  <a:pos x="T4" y="T5"/>
                </a:cxn>
                <a:cxn ang="T13">
                  <a:pos x="T6" y="T7"/>
                </a:cxn>
                <a:cxn ang="T14">
                  <a:pos x="T8" y="T9"/>
                </a:cxn>
              </a:cxnLst>
              <a:rect l="T15" t="T16" r="T17" b="T18"/>
              <a:pathLst>
                <a:path w="49" h="74">
                  <a:moveTo>
                    <a:pt x="24" y="74"/>
                  </a:moveTo>
                  <a:lnTo>
                    <a:pt x="49" y="0"/>
                  </a:lnTo>
                  <a:lnTo>
                    <a:pt x="24" y="12"/>
                  </a:lnTo>
                  <a:lnTo>
                    <a:pt x="0" y="0"/>
                  </a:lnTo>
                  <a:lnTo>
                    <a:pt x="24"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65" name="Line 62"/>
            <p:cNvSpPr>
              <a:spLocks noChangeShapeType="1"/>
            </p:cNvSpPr>
            <p:nvPr/>
          </p:nvSpPr>
          <p:spPr bwMode="auto">
            <a:xfrm>
              <a:off x="1601"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66"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2245"/>
              <a:ext cx="25"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67" name="Freeform 64"/>
            <p:cNvSpPr>
              <a:spLocks/>
            </p:cNvSpPr>
            <p:nvPr/>
          </p:nvSpPr>
          <p:spPr bwMode="auto">
            <a:xfrm>
              <a:off x="1577" y="2233"/>
              <a:ext cx="37" cy="74"/>
            </a:xfrm>
            <a:custGeom>
              <a:avLst/>
              <a:gdLst>
                <a:gd name="T0" fmla="*/ 24 w 37"/>
                <a:gd name="T1" fmla="*/ 74 h 74"/>
                <a:gd name="T2" fmla="*/ 37 w 37"/>
                <a:gd name="T3" fmla="*/ 0 h 74"/>
                <a:gd name="T4" fmla="*/ 24 w 37"/>
                <a:gd name="T5" fmla="*/ 12 h 74"/>
                <a:gd name="T6" fmla="*/ 0 w 37"/>
                <a:gd name="T7" fmla="*/ 0 h 74"/>
                <a:gd name="T8" fmla="*/ 24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24" y="74"/>
                  </a:moveTo>
                  <a:lnTo>
                    <a:pt x="37" y="0"/>
                  </a:lnTo>
                  <a:lnTo>
                    <a:pt x="24" y="12"/>
                  </a:lnTo>
                  <a:lnTo>
                    <a:pt x="0" y="0"/>
                  </a:lnTo>
                  <a:lnTo>
                    <a:pt x="24"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68" name="Line 65"/>
            <p:cNvSpPr>
              <a:spLocks noChangeShapeType="1"/>
            </p:cNvSpPr>
            <p:nvPr/>
          </p:nvSpPr>
          <p:spPr bwMode="auto">
            <a:xfrm>
              <a:off x="987" y="1987"/>
              <a:ext cx="1" cy="283"/>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69"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 y="224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70" name="Freeform 67"/>
            <p:cNvSpPr>
              <a:spLocks/>
            </p:cNvSpPr>
            <p:nvPr/>
          </p:nvSpPr>
          <p:spPr bwMode="auto">
            <a:xfrm>
              <a:off x="963" y="2233"/>
              <a:ext cx="49" cy="74"/>
            </a:xfrm>
            <a:custGeom>
              <a:avLst/>
              <a:gdLst>
                <a:gd name="T0" fmla="*/ 24 w 49"/>
                <a:gd name="T1" fmla="*/ 74 h 74"/>
                <a:gd name="T2" fmla="*/ 49 w 49"/>
                <a:gd name="T3" fmla="*/ 0 h 74"/>
                <a:gd name="T4" fmla="*/ 24 w 49"/>
                <a:gd name="T5" fmla="*/ 12 h 74"/>
                <a:gd name="T6" fmla="*/ 0 w 49"/>
                <a:gd name="T7" fmla="*/ 0 h 74"/>
                <a:gd name="T8" fmla="*/ 24 w 49"/>
                <a:gd name="T9" fmla="*/ 74 h 74"/>
                <a:gd name="T10" fmla="*/ 0 60000 65536"/>
                <a:gd name="T11" fmla="*/ 0 60000 65536"/>
                <a:gd name="T12" fmla="*/ 0 60000 65536"/>
                <a:gd name="T13" fmla="*/ 0 60000 65536"/>
                <a:gd name="T14" fmla="*/ 0 60000 65536"/>
                <a:gd name="T15" fmla="*/ 0 w 49"/>
                <a:gd name="T16" fmla="*/ 0 h 74"/>
                <a:gd name="T17" fmla="*/ 49 w 49"/>
                <a:gd name="T18" fmla="*/ 74 h 74"/>
              </a:gdLst>
              <a:ahLst/>
              <a:cxnLst>
                <a:cxn ang="T10">
                  <a:pos x="T0" y="T1"/>
                </a:cxn>
                <a:cxn ang="T11">
                  <a:pos x="T2" y="T3"/>
                </a:cxn>
                <a:cxn ang="T12">
                  <a:pos x="T4" y="T5"/>
                </a:cxn>
                <a:cxn ang="T13">
                  <a:pos x="T6" y="T7"/>
                </a:cxn>
                <a:cxn ang="T14">
                  <a:pos x="T8" y="T9"/>
                </a:cxn>
              </a:cxnLst>
              <a:rect l="T15" t="T16" r="T17" b="T18"/>
              <a:pathLst>
                <a:path w="49" h="74">
                  <a:moveTo>
                    <a:pt x="24" y="74"/>
                  </a:moveTo>
                  <a:lnTo>
                    <a:pt x="49" y="0"/>
                  </a:lnTo>
                  <a:lnTo>
                    <a:pt x="24" y="12"/>
                  </a:lnTo>
                  <a:lnTo>
                    <a:pt x="0" y="0"/>
                  </a:lnTo>
                  <a:lnTo>
                    <a:pt x="24" y="74"/>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71" name="Line 68"/>
            <p:cNvSpPr>
              <a:spLocks noChangeShapeType="1"/>
            </p:cNvSpPr>
            <p:nvPr/>
          </p:nvSpPr>
          <p:spPr bwMode="auto">
            <a:xfrm>
              <a:off x="1159" y="1840"/>
              <a:ext cx="221"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72" name="Picture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 y="1827"/>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73" name="Freeform 70"/>
            <p:cNvSpPr>
              <a:spLocks/>
            </p:cNvSpPr>
            <p:nvPr/>
          </p:nvSpPr>
          <p:spPr bwMode="auto">
            <a:xfrm>
              <a:off x="1331" y="1815"/>
              <a:ext cx="86" cy="49"/>
            </a:xfrm>
            <a:custGeom>
              <a:avLst/>
              <a:gdLst>
                <a:gd name="T0" fmla="*/ 86 w 86"/>
                <a:gd name="T1" fmla="*/ 25 h 49"/>
                <a:gd name="T2" fmla="*/ 0 w 86"/>
                <a:gd name="T3" fmla="*/ 0 h 49"/>
                <a:gd name="T4" fmla="*/ 25 w 86"/>
                <a:gd name="T5" fmla="*/ 25 h 49"/>
                <a:gd name="T6" fmla="*/ 0 w 86"/>
                <a:gd name="T7" fmla="*/ 49 h 49"/>
                <a:gd name="T8" fmla="*/ 86 w 86"/>
                <a:gd name="T9" fmla="*/ 25 h 49"/>
                <a:gd name="T10" fmla="*/ 0 60000 65536"/>
                <a:gd name="T11" fmla="*/ 0 60000 65536"/>
                <a:gd name="T12" fmla="*/ 0 60000 65536"/>
                <a:gd name="T13" fmla="*/ 0 60000 65536"/>
                <a:gd name="T14" fmla="*/ 0 60000 65536"/>
                <a:gd name="T15" fmla="*/ 0 w 86"/>
                <a:gd name="T16" fmla="*/ 0 h 49"/>
                <a:gd name="T17" fmla="*/ 86 w 86"/>
                <a:gd name="T18" fmla="*/ 49 h 49"/>
              </a:gdLst>
              <a:ahLst/>
              <a:cxnLst>
                <a:cxn ang="T10">
                  <a:pos x="T0" y="T1"/>
                </a:cxn>
                <a:cxn ang="T11">
                  <a:pos x="T2" y="T3"/>
                </a:cxn>
                <a:cxn ang="T12">
                  <a:pos x="T4" y="T5"/>
                </a:cxn>
                <a:cxn ang="T13">
                  <a:pos x="T6" y="T7"/>
                </a:cxn>
                <a:cxn ang="T14">
                  <a:pos x="T8" y="T9"/>
                </a:cxn>
              </a:cxnLst>
              <a:rect l="T15" t="T16" r="T17" b="T18"/>
              <a:pathLst>
                <a:path w="86" h="49">
                  <a:moveTo>
                    <a:pt x="86" y="25"/>
                  </a:moveTo>
                  <a:lnTo>
                    <a:pt x="0" y="0"/>
                  </a:lnTo>
                  <a:lnTo>
                    <a:pt x="25" y="25"/>
                  </a:lnTo>
                  <a:lnTo>
                    <a:pt x="0" y="49"/>
                  </a:lnTo>
                  <a:lnTo>
                    <a:pt x="86" y="25"/>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74" name="Line 71"/>
            <p:cNvSpPr>
              <a:spLocks noChangeShapeType="1"/>
            </p:cNvSpPr>
            <p:nvPr/>
          </p:nvSpPr>
          <p:spPr bwMode="auto">
            <a:xfrm>
              <a:off x="2240" y="1840"/>
              <a:ext cx="221"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75"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4" y="1827"/>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76" name="Freeform 73"/>
            <p:cNvSpPr>
              <a:spLocks/>
            </p:cNvSpPr>
            <p:nvPr/>
          </p:nvSpPr>
          <p:spPr bwMode="auto">
            <a:xfrm>
              <a:off x="2412" y="1815"/>
              <a:ext cx="86" cy="49"/>
            </a:xfrm>
            <a:custGeom>
              <a:avLst/>
              <a:gdLst>
                <a:gd name="T0" fmla="*/ 86 w 86"/>
                <a:gd name="T1" fmla="*/ 25 h 49"/>
                <a:gd name="T2" fmla="*/ 0 w 86"/>
                <a:gd name="T3" fmla="*/ 0 h 49"/>
                <a:gd name="T4" fmla="*/ 12 w 86"/>
                <a:gd name="T5" fmla="*/ 25 h 49"/>
                <a:gd name="T6" fmla="*/ 0 w 86"/>
                <a:gd name="T7" fmla="*/ 49 h 49"/>
                <a:gd name="T8" fmla="*/ 86 w 86"/>
                <a:gd name="T9" fmla="*/ 25 h 49"/>
                <a:gd name="T10" fmla="*/ 0 60000 65536"/>
                <a:gd name="T11" fmla="*/ 0 60000 65536"/>
                <a:gd name="T12" fmla="*/ 0 60000 65536"/>
                <a:gd name="T13" fmla="*/ 0 60000 65536"/>
                <a:gd name="T14" fmla="*/ 0 60000 65536"/>
                <a:gd name="T15" fmla="*/ 0 w 86"/>
                <a:gd name="T16" fmla="*/ 0 h 49"/>
                <a:gd name="T17" fmla="*/ 86 w 86"/>
                <a:gd name="T18" fmla="*/ 49 h 49"/>
              </a:gdLst>
              <a:ahLst/>
              <a:cxnLst>
                <a:cxn ang="T10">
                  <a:pos x="T0" y="T1"/>
                </a:cxn>
                <a:cxn ang="T11">
                  <a:pos x="T2" y="T3"/>
                </a:cxn>
                <a:cxn ang="T12">
                  <a:pos x="T4" y="T5"/>
                </a:cxn>
                <a:cxn ang="T13">
                  <a:pos x="T6" y="T7"/>
                </a:cxn>
                <a:cxn ang="T14">
                  <a:pos x="T8" y="T9"/>
                </a:cxn>
              </a:cxnLst>
              <a:rect l="T15" t="T16" r="T17" b="T18"/>
              <a:pathLst>
                <a:path w="86" h="49">
                  <a:moveTo>
                    <a:pt x="86" y="25"/>
                  </a:moveTo>
                  <a:lnTo>
                    <a:pt x="0" y="0"/>
                  </a:lnTo>
                  <a:lnTo>
                    <a:pt x="12" y="25"/>
                  </a:lnTo>
                  <a:lnTo>
                    <a:pt x="0" y="49"/>
                  </a:lnTo>
                  <a:lnTo>
                    <a:pt x="86" y="25"/>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77" name="Line 74"/>
            <p:cNvSpPr>
              <a:spLocks noChangeShapeType="1"/>
            </p:cNvSpPr>
            <p:nvPr/>
          </p:nvSpPr>
          <p:spPr bwMode="auto">
            <a:xfrm>
              <a:off x="3309" y="1840"/>
              <a:ext cx="221" cy="1"/>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78" name="Picture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 y="1827"/>
              <a:ext cx="6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79" name="Freeform 76"/>
            <p:cNvSpPr>
              <a:spLocks/>
            </p:cNvSpPr>
            <p:nvPr/>
          </p:nvSpPr>
          <p:spPr bwMode="auto">
            <a:xfrm>
              <a:off x="3493" y="1815"/>
              <a:ext cx="74" cy="49"/>
            </a:xfrm>
            <a:custGeom>
              <a:avLst/>
              <a:gdLst>
                <a:gd name="T0" fmla="*/ 74 w 74"/>
                <a:gd name="T1" fmla="*/ 25 h 49"/>
                <a:gd name="T2" fmla="*/ 0 w 74"/>
                <a:gd name="T3" fmla="*/ 0 h 49"/>
                <a:gd name="T4" fmla="*/ 12 w 74"/>
                <a:gd name="T5" fmla="*/ 25 h 49"/>
                <a:gd name="T6" fmla="*/ 0 w 74"/>
                <a:gd name="T7" fmla="*/ 49 h 49"/>
                <a:gd name="T8" fmla="*/ 74 w 74"/>
                <a:gd name="T9" fmla="*/ 25 h 49"/>
                <a:gd name="T10" fmla="*/ 0 60000 65536"/>
                <a:gd name="T11" fmla="*/ 0 60000 65536"/>
                <a:gd name="T12" fmla="*/ 0 60000 65536"/>
                <a:gd name="T13" fmla="*/ 0 60000 65536"/>
                <a:gd name="T14" fmla="*/ 0 60000 65536"/>
                <a:gd name="T15" fmla="*/ 0 w 74"/>
                <a:gd name="T16" fmla="*/ 0 h 49"/>
                <a:gd name="T17" fmla="*/ 74 w 74"/>
                <a:gd name="T18" fmla="*/ 49 h 49"/>
              </a:gdLst>
              <a:ahLst/>
              <a:cxnLst>
                <a:cxn ang="T10">
                  <a:pos x="T0" y="T1"/>
                </a:cxn>
                <a:cxn ang="T11">
                  <a:pos x="T2" y="T3"/>
                </a:cxn>
                <a:cxn ang="T12">
                  <a:pos x="T4" y="T5"/>
                </a:cxn>
                <a:cxn ang="T13">
                  <a:pos x="T6" y="T7"/>
                </a:cxn>
                <a:cxn ang="T14">
                  <a:pos x="T8" y="T9"/>
                </a:cxn>
              </a:cxnLst>
              <a:rect l="T15" t="T16" r="T17" b="T18"/>
              <a:pathLst>
                <a:path w="74" h="49">
                  <a:moveTo>
                    <a:pt x="74" y="25"/>
                  </a:moveTo>
                  <a:lnTo>
                    <a:pt x="0" y="0"/>
                  </a:lnTo>
                  <a:lnTo>
                    <a:pt x="12" y="25"/>
                  </a:lnTo>
                  <a:lnTo>
                    <a:pt x="0" y="49"/>
                  </a:lnTo>
                  <a:lnTo>
                    <a:pt x="74" y="25"/>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80" name="Line 77"/>
            <p:cNvSpPr>
              <a:spLocks noChangeShapeType="1"/>
            </p:cNvSpPr>
            <p:nvPr/>
          </p:nvSpPr>
          <p:spPr bwMode="auto">
            <a:xfrm flipH="1">
              <a:off x="4353" y="2552"/>
              <a:ext cx="712" cy="528"/>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81" name="Picture 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1" y="3068"/>
              <a:ext cx="61"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82" name="Freeform 79"/>
            <p:cNvSpPr>
              <a:spLocks/>
            </p:cNvSpPr>
            <p:nvPr/>
          </p:nvSpPr>
          <p:spPr bwMode="auto">
            <a:xfrm>
              <a:off x="4328" y="3044"/>
              <a:ext cx="74" cy="61"/>
            </a:xfrm>
            <a:custGeom>
              <a:avLst/>
              <a:gdLst>
                <a:gd name="T0" fmla="*/ 0 w 74"/>
                <a:gd name="T1" fmla="*/ 61 h 61"/>
                <a:gd name="T2" fmla="*/ 74 w 74"/>
                <a:gd name="T3" fmla="*/ 36 h 61"/>
                <a:gd name="T4" fmla="*/ 50 w 74"/>
                <a:gd name="T5" fmla="*/ 24 h 61"/>
                <a:gd name="T6" fmla="*/ 50 w 74"/>
                <a:gd name="T7" fmla="*/ 0 h 61"/>
                <a:gd name="T8" fmla="*/ 0 w 74"/>
                <a:gd name="T9" fmla="*/ 61 h 61"/>
                <a:gd name="T10" fmla="*/ 0 60000 65536"/>
                <a:gd name="T11" fmla="*/ 0 60000 65536"/>
                <a:gd name="T12" fmla="*/ 0 60000 65536"/>
                <a:gd name="T13" fmla="*/ 0 60000 65536"/>
                <a:gd name="T14" fmla="*/ 0 60000 65536"/>
                <a:gd name="T15" fmla="*/ 0 w 74"/>
                <a:gd name="T16" fmla="*/ 0 h 61"/>
                <a:gd name="T17" fmla="*/ 74 w 74"/>
                <a:gd name="T18" fmla="*/ 61 h 61"/>
              </a:gdLst>
              <a:ahLst/>
              <a:cxnLst>
                <a:cxn ang="T10">
                  <a:pos x="T0" y="T1"/>
                </a:cxn>
                <a:cxn ang="T11">
                  <a:pos x="T2" y="T3"/>
                </a:cxn>
                <a:cxn ang="T12">
                  <a:pos x="T4" y="T5"/>
                </a:cxn>
                <a:cxn ang="T13">
                  <a:pos x="T6" y="T7"/>
                </a:cxn>
                <a:cxn ang="T14">
                  <a:pos x="T8" y="T9"/>
                </a:cxn>
              </a:cxnLst>
              <a:rect l="T15" t="T16" r="T17" b="T18"/>
              <a:pathLst>
                <a:path w="74" h="61">
                  <a:moveTo>
                    <a:pt x="0" y="61"/>
                  </a:moveTo>
                  <a:lnTo>
                    <a:pt x="74" y="36"/>
                  </a:lnTo>
                  <a:lnTo>
                    <a:pt x="50" y="24"/>
                  </a:lnTo>
                  <a:lnTo>
                    <a:pt x="50" y="0"/>
                  </a:lnTo>
                  <a:lnTo>
                    <a:pt x="0" y="61"/>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83" name="Line 80"/>
            <p:cNvSpPr>
              <a:spLocks noChangeShapeType="1"/>
            </p:cNvSpPr>
            <p:nvPr/>
          </p:nvSpPr>
          <p:spPr bwMode="auto">
            <a:xfrm>
              <a:off x="3984" y="1840"/>
              <a:ext cx="701" cy="516"/>
            </a:xfrm>
            <a:prstGeom prst="line">
              <a:avLst/>
            </a:prstGeom>
            <a:noFill/>
            <a:ln w="12">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7184" name="Picture 8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6" y="2331"/>
              <a:ext cx="73"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85" name="Freeform 82"/>
            <p:cNvSpPr>
              <a:spLocks/>
            </p:cNvSpPr>
            <p:nvPr/>
          </p:nvSpPr>
          <p:spPr bwMode="auto">
            <a:xfrm>
              <a:off x="4636" y="2319"/>
              <a:ext cx="73" cy="61"/>
            </a:xfrm>
            <a:custGeom>
              <a:avLst/>
              <a:gdLst>
                <a:gd name="T0" fmla="*/ 73 w 73"/>
                <a:gd name="T1" fmla="*/ 61 h 61"/>
                <a:gd name="T2" fmla="*/ 24 w 73"/>
                <a:gd name="T3" fmla="*/ 0 h 61"/>
                <a:gd name="T4" fmla="*/ 24 w 73"/>
                <a:gd name="T5" fmla="*/ 24 h 61"/>
                <a:gd name="T6" fmla="*/ 0 w 73"/>
                <a:gd name="T7" fmla="*/ 37 h 61"/>
                <a:gd name="T8" fmla="*/ 73 w 73"/>
                <a:gd name="T9" fmla="*/ 61 h 61"/>
                <a:gd name="T10" fmla="*/ 0 60000 65536"/>
                <a:gd name="T11" fmla="*/ 0 60000 65536"/>
                <a:gd name="T12" fmla="*/ 0 60000 65536"/>
                <a:gd name="T13" fmla="*/ 0 60000 65536"/>
                <a:gd name="T14" fmla="*/ 0 60000 65536"/>
                <a:gd name="T15" fmla="*/ 0 w 73"/>
                <a:gd name="T16" fmla="*/ 0 h 61"/>
                <a:gd name="T17" fmla="*/ 73 w 73"/>
                <a:gd name="T18" fmla="*/ 61 h 61"/>
              </a:gdLst>
              <a:ahLst/>
              <a:cxnLst>
                <a:cxn ang="T10">
                  <a:pos x="T0" y="T1"/>
                </a:cxn>
                <a:cxn ang="T11">
                  <a:pos x="T2" y="T3"/>
                </a:cxn>
                <a:cxn ang="T12">
                  <a:pos x="T4" y="T5"/>
                </a:cxn>
                <a:cxn ang="T13">
                  <a:pos x="T6" y="T7"/>
                </a:cxn>
                <a:cxn ang="T14">
                  <a:pos x="T8" y="T9"/>
                </a:cxn>
              </a:cxnLst>
              <a:rect l="T15" t="T16" r="T17" b="T18"/>
              <a:pathLst>
                <a:path w="73" h="61">
                  <a:moveTo>
                    <a:pt x="73" y="61"/>
                  </a:moveTo>
                  <a:lnTo>
                    <a:pt x="24" y="0"/>
                  </a:lnTo>
                  <a:lnTo>
                    <a:pt x="24" y="24"/>
                  </a:lnTo>
                  <a:lnTo>
                    <a:pt x="0" y="37"/>
                  </a:lnTo>
                  <a:lnTo>
                    <a:pt x="73" y="61"/>
                  </a:lnTo>
                  <a:close/>
                </a:path>
              </a:pathLst>
            </a:custGeom>
            <a:noFill/>
            <a:ln w="1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86" name="Oval 83"/>
            <p:cNvSpPr>
              <a:spLocks noChangeArrowheads="1"/>
            </p:cNvSpPr>
            <p:nvPr/>
          </p:nvSpPr>
          <p:spPr bwMode="auto">
            <a:xfrm>
              <a:off x="447" y="3105"/>
              <a:ext cx="614" cy="307"/>
            </a:xfrm>
            <a:prstGeom prst="ellipse">
              <a:avLst/>
            </a:prstGeom>
            <a:solidFill>
              <a:srgbClr val="FFFFFF"/>
            </a:solidFill>
            <a:ln w="12">
              <a:solidFill>
                <a:srgbClr val="0083D7"/>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87" name="AutoShape 84"/>
            <p:cNvSpPr>
              <a:spLocks noChangeArrowheads="1"/>
            </p:cNvSpPr>
            <p:nvPr/>
          </p:nvSpPr>
          <p:spPr bwMode="auto">
            <a:xfrm>
              <a:off x="348" y="1692"/>
              <a:ext cx="811" cy="295"/>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88" name="AutoShape 85"/>
            <p:cNvSpPr>
              <a:spLocks noChangeArrowheads="1"/>
            </p:cNvSpPr>
            <p:nvPr/>
          </p:nvSpPr>
          <p:spPr bwMode="auto">
            <a:xfrm>
              <a:off x="348" y="1692"/>
              <a:ext cx="823" cy="307"/>
            </a:xfrm>
            <a:prstGeom prst="roundRect">
              <a:avLst>
                <a:gd name="adj" fmla="val 48000"/>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89" name="Rectangle 86"/>
            <p:cNvSpPr>
              <a:spLocks noChangeArrowheads="1"/>
            </p:cNvSpPr>
            <p:nvPr/>
          </p:nvSpPr>
          <p:spPr bwMode="auto">
            <a:xfrm>
              <a:off x="459" y="1705"/>
              <a:ext cx="7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R</a:t>
              </a:r>
              <a:endParaRPr lang="zh-CN" altLang="zh-CN" sz="2409"/>
            </a:p>
          </p:txBody>
        </p:sp>
        <p:sp>
          <p:nvSpPr>
            <p:cNvPr id="47190" name="Rectangle 87"/>
            <p:cNvSpPr>
              <a:spLocks noChangeArrowheads="1"/>
            </p:cNvSpPr>
            <p:nvPr/>
          </p:nvSpPr>
          <p:spPr bwMode="auto">
            <a:xfrm>
              <a:off x="508" y="1705"/>
              <a:ext cx="21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equir</a:t>
              </a:r>
              <a:endParaRPr lang="zh-CN" altLang="zh-CN" sz="2409"/>
            </a:p>
          </p:txBody>
        </p:sp>
        <p:sp>
          <p:nvSpPr>
            <p:cNvPr id="47191" name="Rectangle 88"/>
            <p:cNvSpPr>
              <a:spLocks noChangeArrowheads="1"/>
            </p:cNvSpPr>
            <p:nvPr/>
          </p:nvSpPr>
          <p:spPr bwMode="auto">
            <a:xfrm>
              <a:off x="729" y="1705"/>
              <a:ext cx="32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ements</a:t>
              </a:r>
              <a:endParaRPr lang="zh-CN" altLang="zh-CN" sz="2409"/>
            </a:p>
          </p:txBody>
        </p:sp>
        <p:sp>
          <p:nvSpPr>
            <p:cNvPr id="47192" name="Rectangle 89"/>
            <p:cNvSpPr>
              <a:spLocks noChangeArrowheads="1"/>
            </p:cNvSpPr>
            <p:nvPr/>
          </p:nvSpPr>
          <p:spPr bwMode="auto">
            <a:xfrm>
              <a:off x="483" y="1828"/>
              <a:ext cx="37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specifica</a:t>
              </a:r>
              <a:endParaRPr lang="zh-CN" altLang="zh-CN" sz="2409"/>
            </a:p>
          </p:txBody>
        </p:sp>
        <p:sp>
          <p:nvSpPr>
            <p:cNvPr id="47193" name="Rectangle 90"/>
            <p:cNvSpPr>
              <a:spLocks noChangeArrowheads="1"/>
            </p:cNvSpPr>
            <p:nvPr/>
          </p:nvSpPr>
          <p:spPr bwMode="auto">
            <a:xfrm>
              <a:off x="852" y="1828"/>
              <a:ext cx="1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a:t>
              </a:r>
              <a:endParaRPr lang="zh-CN" altLang="zh-CN" sz="2409"/>
            </a:p>
          </p:txBody>
        </p:sp>
        <p:sp>
          <p:nvSpPr>
            <p:cNvPr id="47194" name="AutoShape 91"/>
            <p:cNvSpPr>
              <a:spLocks noChangeArrowheads="1"/>
            </p:cNvSpPr>
            <p:nvPr/>
          </p:nvSpPr>
          <p:spPr bwMode="auto">
            <a:xfrm>
              <a:off x="1429" y="1692"/>
              <a:ext cx="811" cy="295"/>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95" name="AutoShape 92"/>
            <p:cNvSpPr>
              <a:spLocks noChangeArrowheads="1"/>
            </p:cNvSpPr>
            <p:nvPr/>
          </p:nvSpPr>
          <p:spPr bwMode="auto">
            <a:xfrm>
              <a:off x="1429" y="1692"/>
              <a:ext cx="823" cy="307"/>
            </a:xfrm>
            <a:prstGeom prst="roundRect">
              <a:avLst>
                <a:gd name="adj" fmla="val 48000"/>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196" name="Rectangle 93"/>
            <p:cNvSpPr>
              <a:spLocks noChangeArrowheads="1"/>
            </p:cNvSpPr>
            <p:nvPr/>
          </p:nvSpPr>
          <p:spPr bwMode="auto">
            <a:xfrm>
              <a:off x="1675" y="1705"/>
              <a:ext cx="6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a:t>
              </a:r>
              <a:endParaRPr lang="zh-CN" altLang="zh-CN" sz="2409"/>
            </a:p>
          </p:txBody>
        </p:sp>
        <p:sp>
          <p:nvSpPr>
            <p:cNvPr id="47197" name="Rectangle 94"/>
            <p:cNvSpPr>
              <a:spLocks noChangeArrowheads="1"/>
            </p:cNvSpPr>
            <p:nvPr/>
          </p:nvSpPr>
          <p:spPr bwMode="auto">
            <a:xfrm>
              <a:off x="1724" y="1705"/>
              <a:ext cx="26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ystem</a:t>
              </a:r>
              <a:endParaRPr lang="zh-CN" altLang="zh-CN" sz="2409"/>
            </a:p>
          </p:txBody>
        </p:sp>
        <p:sp>
          <p:nvSpPr>
            <p:cNvPr id="47198" name="Rectangle 95"/>
            <p:cNvSpPr>
              <a:spLocks noChangeArrowheads="1"/>
            </p:cNvSpPr>
            <p:nvPr/>
          </p:nvSpPr>
          <p:spPr bwMode="auto">
            <a:xfrm>
              <a:off x="1564" y="1828"/>
              <a:ext cx="37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specifica</a:t>
              </a:r>
              <a:endParaRPr lang="zh-CN" altLang="zh-CN" sz="2409"/>
            </a:p>
          </p:txBody>
        </p:sp>
        <p:sp>
          <p:nvSpPr>
            <p:cNvPr id="47199" name="Rectangle 96"/>
            <p:cNvSpPr>
              <a:spLocks noChangeArrowheads="1"/>
            </p:cNvSpPr>
            <p:nvPr/>
          </p:nvSpPr>
          <p:spPr bwMode="auto">
            <a:xfrm>
              <a:off x="1933" y="1828"/>
              <a:ext cx="1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a:t>
              </a:r>
              <a:endParaRPr lang="zh-CN" altLang="zh-CN" sz="2409"/>
            </a:p>
          </p:txBody>
        </p:sp>
        <p:sp>
          <p:nvSpPr>
            <p:cNvPr id="47200" name="AutoShape 97"/>
            <p:cNvSpPr>
              <a:spLocks noChangeArrowheads="1"/>
            </p:cNvSpPr>
            <p:nvPr/>
          </p:nvSpPr>
          <p:spPr bwMode="auto">
            <a:xfrm>
              <a:off x="2510" y="1692"/>
              <a:ext cx="799" cy="295"/>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01" name="AutoShape 98"/>
            <p:cNvSpPr>
              <a:spLocks noChangeArrowheads="1"/>
            </p:cNvSpPr>
            <p:nvPr/>
          </p:nvSpPr>
          <p:spPr bwMode="auto">
            <a:xfrm>
              <a:off x="2510" y="1692"/>
              <a:ext cx="811" cy="307"/>
            </a:xfrm>
            <a:prstGeom prst="roundRect">
              <a:avLst>
                <a:gd name="adj" fmla="val 48000"/>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02" name="Rectangle 99"/>
            <p:cNvSpPr>
              <a:spLocks noChangeArrowheads="1"/>
            </p:cNvSpPr>
            <p:nvPr/>
          </p:nvSpPr>
          <p:spPr bwMode="auto">
            <a:xfrm>
              <a:off x="2756" y="1705"/>
              <a:ext cx="6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a:t>
              </a:r>
              <a:endParaRPr lang="zh-CN" altLang="zh-CN" sz="2409"/>
            </a:p>
          </p:txBody>
        </p:sp>
        <p:sp>
          <p:nvSpPr>
            <p:cNvPr id="47203" name="Rectangle 100"/>
            <p:cNvSpPr>
              <a:spLocks noChangeArrowheads="1"/>
            </p:cNvSpPr>
            <p:nvPr/>
          </p:nvSpPr>
          <p:spPr bwMode="auto">
            <a:xfrm>
              <a:off x="2805" y="1705"/>
              <a:ext cx="26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ystem</a:t>
              </a:r>
              <a:endParaRPr lang="zh-CN" altLang="zh-CN" sz="2409"/>
            </a:p>
          </p:txBody>
        </p:sp>
        <p:sp>
          <p:nvSpPr>
            <p:cNvPr id="47204" name="Rectangle 101"/>
            <p:cNvSpPr>
              <a:spLocks noChangeArrowheads="1"/>
            </p:cNvSpPr>
            <p:nvPr/>
          </p:nvSpPr>
          <p:spPr bwMode="auto">
            <a:xfrm>
              <a:off x="2768" y="1828"/>
              <a:ext cx="28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design</a:t>
              </a:r>
              <a:endParaRPr lang="zh-CN" altLang="zh-CN" sz="2409"/>
            </a:p>
          </p:txBody>
        </p:sp>
        <p:sp>
          <p:nvSpPr>
            <p:cNvPr id="47205" name="AutoShape 102"/>
            <p:cNvSpPr>
              <a:spLocks noChangeArrowheads="1"/>
            </p:cNvSpPr>
            <p:nvPr/>
          </p:nvSpPr>
          <p:spPr bwMode="auto">
            <a:xfrm>
              <a:off x="3579" y="1692"/>
              <a:ext cx="811" cy="295"/>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06" name="AutoShape 103"/>
            <p:cNvSpPr>
              <a:spLocks noChangeArrowheads="1"/>
            </p:cNvSpPr>
            <p:nvPr/>
          </p:nvSpPr>
          <p:spPr bwMode="auto">
            <a:xfrm>
              <a:off x="3579" y="1692"/>
              <a:ext cx="823" cy="307"/>
            </a:xfrm>
            <a:prstGeom prst="roundRect">
              <a:avLst>
                <a:gd name="adj" fmla="val 48000"/>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07" name="Rectangle 104"/>
            <p:cNvSpPr>
              <a:spLocks noChangeArrowheads="1"/>
            </p:cNvSpPr>
            <p:nvPr/>
          </p:nvSpPr>
          <p:spPr bwMode="auto">
            <a:xfrm>
              <a:off x="3812" y="1705"/>
              <a:ext cx="3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Detailed</a:t>
              </a:r>
              <a:endParaRPr lang="zh-CN" altLang="zh-CN" sz="2409"/>
            </a:p>
          </p:txBody>
        </p:sp>
        <p:sp>
          <p:nvSpPr>
            <p:cNvPr id="47208" name="Rectangle 105"/>
            <p:cNvSpPr>
              <a:spLocks noChangeArrowheads="1"/>
            </p:cNvSpPr>
            <p:nvPr/>
          </p:nvSpPr>
          <p:spPr bwMode="auto">
            <a:xfrm>
              <a:off x="3849" y="1828"/>
              <a:ext cx="28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design</a:t>
              </a:r>
              <a:endParaRPr lang="zh-CN" altLang="zh-CN" sz="2409"/>
            </a:p>
          </p:txBody>
        </p:sp>
        <p:sp>
          <p:nvSpPr>
            <p:cNvPr id="47209" name="AutoShape 106"/>
            <p:cNvSpPr>
              <a:spLocks noChangeArrowheads="1"/>
            </p:cNvSpPr>
            <p:nvPr/>
          </p:nvSpPr>
          <p:spPr bwMode="auto">
            <a:xfrm>
              <a:off x="4660" y="2331"/>
              <a:ext cx="811" cy="430"/>
            </a:xfrm>
            <a:prstGeom prst="roundRect">
              <a:avLst>
                <a:gd name="adj" fmla="val 4571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10" name="AutoShape 107"/>
            <p:cNvSpPr>
              <a:spLocks noChangeArrowheads="1"/>
            </p:cNvSpPr>
            <p:nvPr/>
          </p:nvSpPr>
          <p:spPr bwMode="auto">
            <a:xfrm>
              <a:off x="4660" y="2331"/>
              <a:ext cx="823" cy="442"/>
            </a:xfrm>
            <a:prstGeom prst="roundRect">
              <a:avLst>
                <a:gd name="adj" fmla="val 44444"/>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11" name="Rectangle 108"/>
            <p:cNvSpPr>
              <a:spLocks noChangeArrowheads="1"/>
            </p:cNvSpPr>
            <p:nvPr/>
          </p:nvSpPr>
          <p:spPr bwMode="auto">
            <a:xfrm>
              <a:off x="4808" y="2356"/>
              <a:ext cx="5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Module and</a:t>
              </a:r>
              <a:endParaRPr lang="zh-CN" altLang="zh-CN" sz="2409"/>
            </a:p>
          </p:txBody>
        </p:sp>
        <p:sp>
          <p:nvSpPr>
            <p:cNvPr id="47212" name="Rectangle 109"/>
            <p:cNvSpPr>
              <a:spLocks noChangeArrowheads="1"/>
            </p:cNvSpPr>
            <p:nvPr/>
          </p:nvSpPr>
          <p:spPr bwMode="auto">
            <a:xfrm>
              <a:off x="4857" y="2479"/>
              <a:ext cx="39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unit code</a:t>
              </a:r>
              <a:endParaRPr lang="zh-CN" altLang="zh-CN" sz="2409"/>
            </a:p>
          </p:txBody>
        </p:sp>
        <p:sp>
          <p:nvSpPr>
            <p:cNvPr id="47213" name="Rectangle 110"/>
            <p:cNvSpPr>
              <a:spLocks noChangeArrowheads="1"/>
            </p:cNvSpPr>
            <p:nvPr/>
          </p:nvSpPr>
          <p:spPr bwMode="auto">
            <a:xfrm>
              <a:off x="4893" y="2589"/>
              <a:ext cx="34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and test</a:t>
              </a:r>
              <a:endParaRPr lang="zh-CN" altLang="zh-CN" sz="2409"/>
            </a:p>
          </p:txBody>
        </p:sp>
        <p:sp>
          <p:nvSpPr>
            <p:cNvPr id="47214" name="Rectangle 111"/>
            <p:cNvSpPr>
              <a:spLocks noChangeArrowheads="1"/>
            </p:cNvSpPr>
            <p:nvPr/>
          </p:nvSpPr>
          <p:spPr bwMode="auto">
            <a:xfrm>
              <a:off x="3051" y="2331"/>
              <a:ext cx="798"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15" name="Rectangle 112"/>
            <p:cNvSpPr>
              <a:spLocks noChangeArrowheads="1"/>
            </p:cNvSpPr>
            <p:nvPr/>
          </p:nvSpPr>
          <p:spPr bwMode="auto">
            <a:xfrm>
              <a:off x="3051" y="2331"/>
              <a:ext cx="811" cy="442"/>
            </a:xfrm>
            <a:prstGeom prst="rect">
              <a:avLst/>
            </a:prstGeom>
            <a:noFill/>
            <a:ln w="12">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16" name="Rectangle 113"/>
            <p:cNvSpPr>
              <a:spLocks noChangeArrowheads="1"/>
            </p:cNvSpPr>
            <p:nvPr/>
          </p:nvSpPr>
          <p:spPr bwMode="auto">
            <a:xfrm>
              <a:off x="3198" y="2356"/>
              <a:ext cx="5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Sub-system</a:t>
              </a:r>
              <a:endParaRPr lang="zh-CN" altLang="zh-CN" sz="2409"/>
            </a:p>
          </p:txBody>
        </p:sp>
        <p:sp>
          <p:nvSpPr>
            <p:cNvPr id="47217" name="Rectangle 114"/>
            <p:cNvSpPr>
              <a:spLocks noChangeArrowheads="1"/>
            </p:cNvSpPr>
            <p:nvPr/>
          </p:nvSpPr>
          <p:spPr bwMode="auto">
            <a:xfrm>
              <a:off x="3211" y="2479"/>
              <a:ext cx="21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integ</a:t>
              </a:r>
              <a:endParaRPr lang="zh-CN" altLang="zh-CN" sz="2409"/>
            </a:p>
          </p:txBody>
        </p:sp>
        <p:sp>
          <p:nvSpPr>
            <p:cNvPr id="47218" name="Rectangle 115"/>
            <p:cNvSpPr>
              <a:spLocks noChangeArrowheads="1"/>
            </p:cNvSpPr>
            <p:nvPr/>
          </p:nvSpPr>
          <p:spPr bwMode="auto">
            <a:xfrm>
              <a:off x="3432" y="2479"/>
              <a:ext cx="3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r</a:t>
              </a:r>
              <a:endParaRPr lang="zh-CN" altLang="zh-CN" sz="2409"/>
            </a:p>
          </p:txBody>
        </p:sp>
        <p:sp>
          <p:nvSpPr>
            <p:cNvPr id="47219" name="Rectangle 116"/>
            <p:cNvSpPr>
              <a:spLocks noChangeArrowheads="1"/>
            </p:cNvSpPr>
            <p:nvPr/>
          </p:nvSpPr>
          <p:spPr bwMode="auto">
            <a:xfrm>
              <a:off x="3469" y="2479"/>
              <a:ext cx="5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a:t>
              </a:r>
              <a:endParaRPr lang="zh-CN" altLang="zh-CN" sz="2409"/>
            </a:p>
          </p:txBody>
        </p:sp>
        <p:sp>
          <p:nvSpPr>
            <p:cNvPr id="47220" name="Rectangle 117"/>
            <p:cNvSpPr>
              <a:spLocks noChangeArrowheads="1"/>
            </p:cNvSpPr>
            <p:nvPr/>
          </p:nvSpPr>
          <p:spPr bwMode="auto">
            <a:xfrm>
              <a:off x="3518" y="2479"/>
              <a:ext cx="1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a:t>
              </a:r>
              <a:endParaRPr lang="zh-CN" altLang="zh-CN" sz="2409"/>
            </a:p>
          </p:txBody>
        </p:sp>
        <p:sp>
          <p:nvSpPr>
            <p:cNvPr id="47221" name="Rectangle 118"/>
            <p:cNvSpPr>
              <a:spLocks noChangeArrowheads="1"/>
            </p:cNvSpPr>
            <p:nvPr/>
          </p:nvSpPr>
          <p:spPr bwMode="auto">
            <a:xfrm>
              <a:off x="3260" y="2589"/>
              <a:ext cx="37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test plan</a:t>
              </a:r>
              <a:endParaRPr lang="zh-CN" altLang="zh-CN" sz="2409"/>
            </a:p>
          </p:txBody>
        </p:sp>
        <p:sp>
          <p:nvSpPr>
            <p:cNvPr id="47222" name="Rectangle 119"/>
            <p:cNvSpPr>
              <a:spLocks noChangeArrowheads="1"/>
            </p:cNvSpPr>
            <p:nvPr/>
          </p:nvSpPr>
          <p:spPr bwMode="auto">
            <a:xfrm>
              <a:off x="1970" y="2331"/>
              <a:ext cx="811"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23" name="Rectangle 120"/>
            <p:cNvSpPr>
              <a:spLocks noChangeArrowheads="1"/>
            </p:cNvSpPr>
            <p:nvPr/>
          </p:nvSpPr>
          <p:spPr bwMode="auto">
            <a:xfrm>
              <a:off x="1970" y="2331"/>
              <a:ext cx="823" cy="442"/>
            </a:xfrm>
            <a:prstGeom prst="rect">
              <a:avLst/>
            </a:prstGeom>
            <a:noFill/>
            <a:ln w="12">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24" name="Rectangle 121"/>
            <p:cNvSpPr>
              <a:spLocks noChangeArrowheads="1"/>
            </p:cNvSpPr>
            <p:nvPr/>
          </p:nvSpPr>
          <p:spPr bwMode="auto">
            <a:xfrm>
              <a:off x="2216" y="2356"/>
              <a:ext cx="6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a:t>
              </a:r>
              <a:endParaRPr lang="zh-CN" altLang="zh-CN" sz="2409"/>
            </a:p>
          </p:txBody>
        </p:sp>
        <p:sp>
          <p:nvSpPr>
            <p:cNvPr id="47225" name="Rectangle 122"/>
            <p:cNvSpPr>
              <a:spLocks noChangeArrowheads="1"/>
            </p:cNvSpPr>
            <p:nvPr/>
          </p:nvSpPr>
          <p:spPr bwMode="auto">
            <a:xfrm>
              <a:off x="2265" y="2356"/>
              <a:ext cx="26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ystem</a:t>
              </a:r>
              <a:endParaRPr lang="zh-CN" altLang="zh-CN" sz="2409"/>
            </a:p>
          </p:txBody>
        </p:sp>
        <p:sp>
          <p:nvSpPr>
            <p:cNvPr id="47226" name="Rectangle 123"/>
            <p:cNvSpPr>
              <a:spLocks noChangeArrowheads="1"/>
            </p:cNvSpPr>
            <p:nvPr/>
          </p:nvSpPr>
          <p:spPr bwMode="auto">
            <a:xfrm>
              <a:off x="2142" y="2479"/>
              <a:ext cx="21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integ</a:t>
              </a:r>
              <a:endParaRPr lang="zh-CN" altLang="zh-CN" sz="2409"/>
            </a:p>
          </p:txBody>
        </p:sp>
        <p:sp>
          <p:nvSpPr>
            <p:cNvPr id="47227" name="Rectangle 124"/>
            <p:cNvSpPr>
              <a:spLocks noChangeArrowheads="1"/>
            </p:cNvSpPr>
            <p:nvPr/>
          </p:nvSpPr>
          <p:spPr bwMode="auto">
            <a:xfrm>
              <a:off x="2351" y="2479"/>
              <a:ext cx="3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r</a:t>
              </a:r>
              <a:endParaRPr lang="zh-CN" altLang="zh-CN" sz="2409"/>
            </a:p>
          </p:txBody>
        </p:sp>
        <p:sp>
          <p:nvSpPr>
            <p:cNvPr id="47228" name="Rectangle 125"/>
            <p:cNvSpPr>
              <a:spLocks noChangeArrowheads="1"/>
            </p:cNvSpPr>
            <p:nvPr/>
          </p:nvSpPr>
          <p:spPr bwMode="auto">
            <a:xfrm>
              <a:off x="2387" y="2479"/>
              <a:ext cx="5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a:t>
              </a:r>
              <a:endParaRPr lang="zh-CN" altLang="zh-CN" sz="2409"/>
            </a:p>
          </p:txBody>
        </p:sp>
        <p:sp>
          <p:nvSpPr>
            <p:cNvPr id="47229" name="Rectangle 126"/>
            <p:cNvSpPr>
              <a:spLocks noChangeArrowheads="1"/>
            </p:cNvSpPr>
            <p:nvPr/>
          </p:nvSpPr>
          <p:spPr bwMode="auto">
            <a:xfrm>
              <a:off x="2437" y="2479"/>
              <a:ext cx="1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a:t>
              </a:r>
              <a:endParaRPr lang="zh-CN" altLang="zh-CN" sz="2409"/>
            </a:p>
          </p:txBody>
        </p:sp>
        <p:sp>
          <p:nvSpPr>
            <p:cNvPr id="47230" name="Rectangle 127"/>
            <p:cNvSpPr>
              <a:spLocks noChangeArrowheads="1"/>
            </p:cNvSpPr>
            <p:nvPr/>
          </p:nvSpPr>
          <p:spPr bwMode="auto">
            <a:xfrm>
              <a:off x="2179" y="2589"/>
              <a:ext cx="37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test plan</a:t>
              </a:r>
              <a:endParaRPr lang="zh-CN" altLang="zh-CN" sz="2409"/>
            </a:p>
          </p:txBody>
        </p:sp>
        <p:sp>
          <p:nvSpPr>
            <p:cNvPr id="47231" name="Rectangle 128"/>
            <p:cNvSpPr>
              <a:spLocks noChangeArrowheads="1"/>
            </p:cNvSpPr>
            <p:nvPr/>
          </p:nvSpPr>
          <p:spPr bwMode="auto">
            <a:xfrm>
              <a:off x="889" y="2331"/>
              <a:ext cx="811" cy="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32" name="Rectangle 129"/>
            <p:cNvSpPr>
              <a:spLocks noChangeArrowheads="1"/>
            </p:cNvSpPr>
            <p:nvPr/>
          </p:nvSpPr>
          <p:spPr bwMode="auto">
            <a:xfrm>
              <a:off x="889" y="2331"/>
              <a:ext cx="823" cy="442"/>
            </a:xfrm>
            <a:prstGeom prst="rect">
              <a:avLst/>
            </a:prstGeom>
            <a:noFill/>
            <a:ln w="12">
              <a:solidFill>
                <a:srgbClr val="0083D7"/>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33" name="Rectangle 130"/>
            <p:cNvSpPr>
              <a:spLocks noChangeArrowheads="1"/>
            </p:cNvSpPr>
            <p:nvPr/>
          </p:nvSpPr>
          <p:spPr bwMode="auto">
            <a:xfrm>
              <a:off x="1048" y="2417"/>
              <a:ext cx="51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Acceptance</a:t>
              </a:r>
              <a:endParaRPr lang="zh-CN" altLang="zh-CN" sz="2409"/>
            </a:p>
          </p:txBody>
        </p:sp>
        <p:sp>
          <p:nvSpPr>
            <p:cNvPr id="47234" name="Rectangle 131"/>
            <p:cNvSpPr>
              <a:spLocks noChangeArrowheads="1"/>
            </p:cNvSpPr>
            <p:nvPr/>
          </p:nvSpPr>
          <p:spPr bwMode="auto">
            <a:xfrm>
              <a:off x="1110" y="2540"/>
              <a:ext cx="37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test plan</a:t>
              </a:r>
              <a:endParaRPr lang="zh-CN" altLang="zh-CN" sz="2409"/>
            </a:p>
          </p:txBody>
        </p:sp>
        <p:sp>
          <p:nvSpPr>
            <p:cNvPr id="47235" name="Rectangle 132"/>
            <p:cNvSpPr>
              <a:spLocks noChangeArrowheads="1"/>
            </p:cNvSpPr>
            <p:nvPr/>
          </p:nvSpPr>
          <p:spPr bwMode="auto">
            <a:xfrm>
              <a:off x="594" y="3179"/>
              <a:ext cx="32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Service</a:t>
              </a:r>
              <a:endParaRPr lang="zh-CN" altLang="zh-CN" sz="2409"/>
            </a:p>
          </p:txBody>
        </p:sp>
        <p:sp>
          <p:nvSpPr>
            <p:cNvPr id="47236" name="AutoShape 133"/>
            <p:cNvSpPr>
              <a:spLocks noChangeArrowheads="1"/>
            </p:cNvSpPr>
            <p:nvPr/>
          </p:nvSpPr>
          <p:spPr bwMode="auto">
            <a:xfrm>
              <a:off x="1429" y="3105"/>
              <a:ext cx="811" cy="307"/>
            </a:xfrm>
            <a:prstGeom prst="roundRect">
              <a:avLst>
                <a:gd name="adj" fmla="val 48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37" name="AutoShape 134"/>
            <p:cNvSpPr>
              <a:spLocks noChangeArrowheads="1"/>
            </p:cNvSpPr>
            <p:nvPr/>
          </p:nvSpPr>
          <p:spPr bwMode="auto">
            <a:xfrm>
              <a:off x="1429" y="3105"/>
              <a:ext cx="823" cy="319"/>
            </a:xfrm>
            <a:prstGeom prst="roundRect">
              <a:avLst>
                <a:gd name="adj" fmla="val 46153"/>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38" name="Rectangle 135"/>
            <p:cNvSpPr>
              <a:spLocks noChangeArrowheads="1"/>
            </p:cNvSpPr>
            <p:nvPr/>
          </p:nvSpPr>
          <p:spPr bwMode="auto">
            <a:xfrm>
              <a:off x="1589" y="3118"/>
              <a:ext cx="51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Acceptance</a:t>
              </a:r>
              <a:endParaRPr lang="zh-CN" altLang="zh-CN" sz="2409"/>
            </a:p>
          </p:txBody>
        </p:sp>
        <p:sp>
          <p:nvSpPr>
            <p:cNvPr id="47239" name="Rectangle 136"/>
            <p:cNvSpPr>
              <a:spLocks noChangeArrowheads="1"/>
            </p:cNvSpPr>
            <p:nvPr/>
          </p:nvSpPr>
          <p:spPr bwMode="auto">
            <a:xfrm>
              <a:off x="1749" y="3240"/>
              <a:ext cx="1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test</a:t>
              </a:r>
              <a:endParaRPr lang="zh-CN" altLang="zh-CN" sz="2409"/>
            </a:p>
          </p:txBody>
        </p:sp>
        <p:sp>
          <p:nvSpPr>
            <p:cNvPr id="47240" name="AutoShape 137"/>
            <p:cNvSpPr>
              <a:spLocks noChangeArrowheads="1"/>
            </p:cNvSpPr>
            <p:nvPr/>
          </p:nvSpPr>
          <p:spPr bwMode="auto">
            <a:xfrm>
              <a:off x="2510" y="3105"/>
              <a:ext cx="799" cy="307"/>
            </a:xfrm>
            <a:prstGeom prst="roundRect">
              <a:avLst>
                <a:gd name="adj" fmla="val 48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41" name="AutoShape 138"/>
            <p:cNvSpPr>
              <a:spLocks noChangeArrowheads="1"/>
            </p:cNvSpPr>
            <p:nvPr/>
          </p:nvSpPr>
          <p:spPr bwMode="auto">
            <a:xfrm>
              <a:off x="2510" y="3105"/>
              <a:ext cx="811" cy="319"/>
            </a:xfrm>
            <a:prstGeom prst="roundRect">
              <a:avLst>
                <a:gd name="adj" fmla="val 46153"/>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42" name="Rectangle 139"/>
            <p:cNvSpPr>
              <a:spLocks noChangeArrowheads="1"/>
            </p:cNvSpPr>
            <p:nvPr/>
          </p:nvSpPr>
          <p:spPr bwMode="auto">
            <a:xfrm>
              <a:off x="2756" y="3118"/>
              <a:ext cx="6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a:t>
              </a:r>
              <a:endParaRPr lang="zh-CN" altLang="zh-CN" sz="2409"/>
            </a:p>
          </p:txBody>
        </p:sp>
        <p:sp>
          <p:nvSpPr>
            <p:cNvPr id="47243" name="Rectangle 140"/>
            <p:cNvSpPr>
              <a:spLocks noChangeArrowheads="1"/>
            </p:cNvSpPr>
            <p:nvPr/>
          </p:nvSpPr>
          <p:spPr bwMode="auto">
            <a:xfrm>
              <a:off x="2805" y="3118"/>
              <a:ext cx="26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ystem</a:t>
              </a:r>
              <a:endParaRPr lang="zh-CN" altLang="zh-CN" sz="2409"/>
            </a:p>
          </p:txBody>
        </p:sp>
        <p:sp>
          <p:nvSpPr>
            <p:cNvPr id="47244" name="Rectangle 141"/>
            <p:cNvSpPr>
              <a:spLocks noChangeArrowheads="1"/>
            </p:cNvSpPr>
            <p:nvPr/>
          </p:nvSpPr>
          <p:spPr bwMode="auto">
            <a:xfrm>
              <a:off x="2584" y="3240"/>
              <a:ext cx="21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integ</a:t>
              </a:r>
              <a:endParaRPr lang="zh-CN" altLang="zh-CN" sz="2409"/>
            </a:p>
          </p:txBody>
        </p:sp>
        <p:sp>
          <p:nvSpPr>
            <p:cNvPr id="47245" name="Rectangle 142"/>
            <p:cNvSpPr>
              <a:spLocks noChangeArrowheads="1"/>
            </p:cNvSpPr>
            <p:nvPr/>
          </p:nvSpPr>
          <p:spPr bwMode="auto">
            <a:xfrm>
              <a:off x="2805" y="3240"/>
              <a:ext cx="3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r</a:t>
              </a:r>
              <a:endParaRPr lang="zh-CN" altLang="zh-CN" sz="2409"/>
            </a:p>
          </p:txBody>
        </p:sp>
        <p:sp>
          <p:nvSpPr>
            <p:cNvPr id="47246" name="Rectangle 143"/>
            <p:cNvSpPr>
              <a:spLocks noChangeArrowheads="1"/>
            </p:cNvSpPr>
            <p:nvPr/>
          </p:nvSpPr>
          <p:spPr bwMode="auto">
            <a:xfrm>
              <a:off x="2830" y="3240"/>
              <a:ext cx="5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a:t>
              </a:r>
              <a:endParaRPr lang="zh-CN" altLang="zh-CN" sz="2409"/>
            </a:p>
          </p:txBody>
        </p:sp>
        <p:sp>
          <p:nvSpPr>
            <p:cNvPr id="47247" name="Rectangle 144"/>
            <p:cNvSpPr>
              <a:spLocks noChangeArrowheads="1"/>
            </p:cNvSpPr>
            <p:nvPr/>
          </p:nvSpPr>
          <p:spPr bwMode="auto">
            <a:xfrm>
              <a:off x="2879" y="3240"/>
              <a:ext cx="34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 test</a:t>
              </a:r>
              <a:endParaRPr lang="zh-CN" altLang="zh-CN" sz="2409"/>
            </a:p>
          </p:txBody>
        </p:sp>
        <p:sp>
          <p:nvSpPr>
            <p:cNvPr id="47248" name="AutoShape 145"/>
            <p:cNvSpPr>
              <a:spLocks noChangeArrowheads="1"/>
            </p:cNvSpPr>
            <p:nvPr/>
          </p:nvSpPr>
          <p:spPr bwMode="auto">
            <a:xfrm>
              <a:off x="3579" y="3105"/>
              <a:ext cx="811" cy="307"/>
            </a:xfrm>
            <a:prstGeom prst="roundRect">
              <a:avLst>
                <a:gd name="adj" fmla="val 48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49" name="AutoShape 146"/>
            <p:cNvSpPr>
              <a:spLocks noChangeArrowheads="1"/>
            </p:cNvSpPr>
            <p:nvPr/>
          </p:nvSpPr>
          <p:spPr bwMode="auto">
            <a:xfrm>
              <a:off x="3579" y="3105"/>
              <a:ext cx="823" cy="319"/>
            </a:xfrm>
            <a:prstGeom prst="roundRect">
              <a:avLst>
                <a:gd name="adj" fmla="val 46153"/>
              </a:avLst>
            </a:prstGeom>
            <a:noFill/>
            <a:ln w="12">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7250" name="Rectangle 147"/>
            <p:cNvSpPr>
              <a:spLocks noChangeArrowheads="1"/>
            </p:cNvSpPr>
            <p:nvPr/>
          </p:nvSpPr>
          <p:spPr bwMode="auto">
            <a:xfrm>
              <a:off x="3739" y="3118"/>
              <a:ext cx="51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Sub-system</a:t>
              </a:r>
              <a:endParaRPr lang="zh-CN" altLang="zh-CN" sz="2409"/>
            </a:p>
          </p:txBody>
        </p:sp>
        <p:sp>
          <p:nvSpPr>
            <p:cNvPr id="47251" name="Rectangle 148"/>
            <p:cNvSpPr>
              <a:spLocks noChangeArrowheads="1"/>
            </p:cNvSpPr>
            <p:nvPr/>
          </p:nvSpPr>
          <p:spPr bwMode="auto">
            <a:xfrm>
              <a:off x="3665" y="3240"/>
              <a:ext cx="21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integ</a:t>
              </a:r>
              <a:endParaRPr lang="zh-CN" altLang="zh-CN" sz="2409"/>
            </a:p>
          </p:txBody>
        </p:sp>
        <p:sp>
          <p:nvSpPr>
            <p:cNvPr id="47252" name="Rectangle 149"/>
            <p:cNvSpPr>
              <a:spLocks noChangeArrowheads="1"/>
            </p:cNvSpPr>
            <p:nvPr/>
          </p:nvSpPr>
          <p:spPr bwMode="auto">
            <a:xfrm>
              <a:off x="3886" y="3240"/>
              <a:ext cx="3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r</a:t>
              </a:r>
              <a:endParaRPr lang="zh-CN" altLang="zh-CN" sz="2409"/>
            </a:p>
          </p:txBody>
        </p:sp>
        <p:sp>
          <p:nvSpPr>
            <p:cNvPr id="47253" name="Rectangle 150"/>
            <p:cNvSpPr>
              <a:spLocks noChangeArrowheads="1"/>
            </p:cNvSpPr>
            <p:nvPr/>
          </p:nvSpPr>
          <p:spPr bwMode="auto">
            <a:xfrm>
              <a:off x="3911" y="3240"/>
              <a:ext cx="5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a</a:t>
              </a:r>
              <a:endParaRPr lang="zh-CN" altLang="zh-CN" sz="2409"/>
            </a:p>
          </p:txBody>
        </p:sp>
        <p:sp>
          <p:nvSpPr>
            <p:cNvPr id="47254" name="Rectangle 151"/>
            <p:cNvSpPr>
              <a:spLocks noChangeArrowheads="1"/>
            </p:cNvSpPr>
            <p:nvPr/>
          </p:nvSpPr>
          <p:spPr bwMode="auto">
            <a:xfrm>
              <a:off x="3960" y="3240"/>
              <a:ext cx="34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zh-CN" sz="1204">
                  <a:solidFill>
                    <a:srgbClr val="000000"/>
                  </a:solidFill>
                  <a:latin typeface="Formata Regular" charset="0"/>
                </a:rPr>
                <a:t>tion test</a:t>
              </a:r>
              <a:endParaRPr lang="zh-CN" altLang="zh-CN" sz="2409"/>
            </a:p>
          </p:txBody>
        </p:sp>
      </p:grpSp>
      <p:sp>
        <p:nvSpPr>
          <p:cNvPr id="151" name="Rectangle 2"/>
          <p:cNvSpPr txBox="1">
            <a:spLocks noChangeArrowheads="1"/>
          </p:cNvSpPr>
          <p:nvPr/>
        </p:nvSpPr>
        <p:spPr bwMode="auto">
          <a:xfrm>
            <a:off x="501283" y="-101957"/>
            <a:ext cx="7095848" cy="71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软件有效性验证</a:t>
            </a:r>
            <a:endParaRPr lang="en-GB" altLang="zh-CN" dirty="0" smtClean="0">
              <a:ea typeface="宋体" panose="02010600030101010101" pitchFamily="2" charset="-122"/>
            </a:endParaRPr>
          </a:p>
        </p:txBody>
      </p:sp>
      <p:cxnSp>
        <p:nvCxnSpPr>
          <p:cNvPr id="152"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372891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300" fill="hold"/>
                                        <p:tgtEl>
                                          <p:spTgt spid="153"/>
                                        </p:tgtEl>
                                        <p:attrNameLst>
                                          <p:attrName>ppt_x</p:attrName>
                                        </p:attrNameLst>
                                      </p:cBhvr>
                                      <p:tavLst>
                                        <p:tav tm="0">
                                          <p:val>
                                            <p:strVal val="0-#ppt_w/2"/>
                                          </p:val>
                                        </p:tav>
                                        <p:tav tm="100000">
                                          <p:val>
                                            <p:strVal val="#ppt_x"/>
                                          </p:val>
                                        </p:tav>
                                      </p:tavLst>
                                    </p:anim>
                                    <p:anim calcmode="lin" valueType="num">
                                      <p:cBhvr additive="base">
                                        <p:cTn id="8" dur="300" fill="hold"/>
                                        <p:tgtEl>
                                          <p:spTgt spid="15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wipe(left)">
                                      <p:cBhvr>
                                        <p:cTn id="1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bwMode="auto">
          <a:xfrm>
            <a:off x="561961" y="998249"/>
            <a:ext cx="8225138" cy="11687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zh-CN" altLang="en-US" dirty="0" smtClean="0">
                <a:ea typeface="宋体" panose="02010600030101010101" pitchFamily="2" charset="-122"/>
              </a:rPr>
              <a:t>软件需要具备灵活性。</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Build-Fix</a:t>
            </a:r>
            <a:r>
              <a:rPr lang="zh-CN" altLang="en-US" dirty="0" smtClean="0">
                <a:ea typeface="宋体" panose="02010600030101010101" pitchFamily="2" charset="-122"/>
              </a:rPr>
              <a:t>的开发模式已经不存在了，软件维护和软件开发的界限也越来越模糊了</a:t>
            </a:r>
            <a:endParaRPr lang="en-US" altLang="zh-CN" dirty="0" smtClean="0">
              <a:ea typeface="宋体" panose="02010600030101010101" pitchFamily="2" charset="-122"/>
            </a:endParaRPr>
          </a:p>
          <a:p>
            <a:pPr eaLnBrk="1" hangingPunct="1"/>
            <a:endParaRPr lang="en-GB" altLang="zh-CN" dirty="0" smtClean="0">
              <a:ea typeface="宋体" panose="02010600030101010101" pitchFamily="2" charset="-122"/>
            </a:endParaRPr>
          </a:p>
        </p:txBody>
      </p:sp>
      <p:pic>
        <p:nvPicPr>
          <p:cNvPr id="481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77" y="2708920"/>
            <a:ext cx="7954260" cy="2447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501283" y="-101957"/>
            <a:ext cx="7095848" cy="71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ea typeface="宋体" panose="02010600030101010101" pitchFamily="2" charset="-122"/>
              </a:rPr>
              <a:t>软件进化</a:t>
            </a:r>
            <a:endParaRPr lang="en-GB" altLang="zh-CN" dirty="0" smtClean="0">
              <a:ea typeface="宋体" panose="02010600030101010101" pitchFamily="2" charset="-122"/>
            </a:endParaRPr>
          </a:p>
        </p:txBody>
      </p:sp>
      <p:cxnSp>
        <p:nvCxnSpPr>
          <p:cNvPr id="7"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02475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5"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56"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7"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8"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04</a:t>
            </a:r>
            <a:endParaRPr lang="zh-CN" altLang="en-US" sz="10000">
              <a:solidFill>
                <a:srgbClr val="F8F8F8"/>
              </a:solidFill>
              <a:ea typeface="宋体" panose="02010600030101010101" pitchFamily="2" charset="-122"/>
            </a:endParaRPr>
          </a:p>
        </p:txBody>
      </p:sp>
      <p:cxnSp>
        <p:nvCxnSpPr>
          <p:cNvPr id="23559"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0" name="TextBox 17"/>
          <p:cNvSpPr txBox="1">
            <a:spLocks noChangeArrowheads="1"/>
          </p:cNvSpPr>
          <p:nvPr/>
        </p:nvSpPr>
        <p:spPr bwMode="auto">
          <a:xfrm>
            <a:off x="2628900" y="4297363"/>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如何应用软件过程及过程模型</a:t>
            </a:r>
            <a:endParaRPr lang="zh-CN" altLang="en-US" sz="3200" dirty="0">
              <a:solidFill>
                <a:srgbClr val="C00000"/>
              </a:solidFill>
              <a:latin typeface="微软雅黑" panose="020B0503020204020204" pitchFamily="34" charset="-122"/>
            </a:endParaRPr>
          </a:p>
        </p:txBody>
      </p:sp>
      <p:sp>
        <p:nvSpPr>
          <p:cNvPr id="9" name="TextBox 49"/>
          <p:cNvSpPr txBox="1">
            <a:spLocks noChangeArrowheads="1"/>
          </p:cNvSpPr>
          <p:nvPr/>
        </p:nvSpPr>
        <p:spPr bwMode="auto">
          <a:xfrm>
            <a:off x="1692275" y="4881563"/>
            <a:ext cx="57610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en-US" altLang="zh-CN"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沟通</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计划</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建模  </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构造</a:t>
            </a:r>
            <a:r>
              <a:rPr lang="en-US" altLang="zh-CN"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部署</a:t>
            </a:r>
            <a:endParaRPr lang="zh-CN" altLang="en-US" sz="1800" dirty="0">
              <a:solidFill>
                <a:srgbClr val="4D4D4D"/>
              </a:solidFill>
              <a:latin typeface="微软雅黑" panose="020B0503020204020204" pitchFamily="34" charset="-122"/>
            </a:endParaRPr>
          </a:p>
        </p:txBody>
      </p:sp>
    </p:spTree>
    <p:extLst>
      <p:ext uri="{BB962C8B-B14F-4D97-AF65-F5344CB8AC3E}">
        <p14:creationId xmlns:p14="http://schemas.microsoft.com/office/powerpoint/2010/main" val="3840817939"/>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heel(1)">
                                      <p:cBhvr>
                                        <p:cTn id="7" dur="2000"/>
                                        <p:tgtEl>
                                          <p:spTgt spid="23554"/>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23558"/>
                                        </p:tgtEl>
                                        <p:attrNameLst>
                                          <p:attrName>style.visibility</p:attrName>
                                        </p:attrNameLst>
                                      </p:cBhvr>
                                      <p:to>
                                        <p:strVal val="visible"/>
                                      </p:to>
                                    </p:set>
                                    <p:anim calcmode="lin" valueType="num">
                                      <p:cBhvr>
                                        <p:cTn id="11" dur="500" fill="hold"/>
                                        <p:tgtEl>
                                          <p:spTgt spid="23558"/>
                                        </p:tgtEl>
                                        <p:attrNameLst>
                                          <p:attrName>ppt_w</p:attrName>
                                        </p:attrNameLst>
                                      </p:cBhvr>
                                      <p:tavLst>
                                        <p:tav tm="0">
                                          <p:val>
                                            <p:fltVal val="0"/>
                                          </p:val>
                                        </p:tav>
                                        <p:tav tm="100000">
                                          <p:val>
                                            <p:strVal val="#ppt_w"/>
                                          </p:val>
                                        </p:tav>
                                      </p:tavLst>
                                    </p:anim>
                                    <p:anim calcmode="lin" valueType="num">
                                      <p:cBhvr>
                                        <p:cTn id="12" dur="500" fill="hold"/>
                                        <p:tgtEl>
                                          <p:spTgt spid="23558"/>
                                        </p:tgtEl>
                                        <p:attrNameLst>
                                          <p:attrName>ppt_h</p:attrName>
                                        </p:attrNameLst>
                                      </p:cBhvr>
                                      <p:tavLst>
                                        <p:tav tm="0">
                                          <p:val>
                                            <p:fltVal val="0"/>
                                          </p:val>
                                        </p:tav>
                                        <p:tav tm="100000">
                                          <p:val>
                                            <p:strVal val="#ppt_h"/>
                                          </p:val>
                                        </p:tav>
                                      </p:tavLst>
                                    </p:anim>
                                    <p:anim calcmode="lin" valueType="num">
                                      <p:cBhvr>
                                        <p:cTn id="13" dur="500" fill="hold"/>
                                        <p:tgtEl>
                                          <p:spTgt spid="23558"/>
                                        </p:tgtEl>
                                        <p:attrNameLst>
                                          <p:attrName>style.rotation</p:attrName>
                                        </p:attrNameLst>
                                      </p:cBhvr>
                                      <p:tavLst>
                                        <p:tav tm="0">
                                          <p:val>
                                            <p:fltVal val="90"/>
                                          </p:val>
                                        </p:tav>
                                        <p:tav tm="100000">
                                          <p:val>
                                            <p:fltVal val="0"/>
                                          </p:val>
                                        </p:tav>
                                      </p:tavLst>
                                    </p:anim>
                                    <p:animEffect transition="in" filter="fade">
                                      <p:cBhvr>
                                        <p:cTn id="14" dur="500"/>
                                        <p:tgtEl>
                                          <p:spTgt spid="23558"/>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235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556"/>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23556"/>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23555"/>
                                        </p:tgtEl>
                                        <p:attrNameLst>
                                          <p:attrName>style.visibility</p:attrName>
                                        </p:attrNameLst>
                                      </p:cBhvr>
                                      <p:to>
                                        <p:strVal val="visible"/>
                                      </p:to>
                                    </p:set>
                                    <p:animEffect transition="in" filter="wipe(left)">
                                      <p:cBhvr>
                                        <p:cTn id="25" dur="2000"/>
                                        <p:tgtEl>
                                          <p:spTgt spid="23555"/>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23559"/>
                                        </p:tgtEl>
                                        <p:attrNameLst>
                                          <p:attrName>style.visibility</p:attrName>
                                        </p:attrNameLst>
                                      </p:cBhvr>
                                      <p:to>
                                        <p:strVal val="visible"/>
                                      </p:to>
                                    </p:set>
                                    <p:anim calcmode="lin" valueType="num">
                                      <p:cBhvr>
                                        <p:cTn id="29" dur="500" fill="hold"/>
                                        <p:tgtEl>
                                          <p:spTgt spid="23559"/>
                                        </p:tgtEl>
                                        <p:attrNameLst>
                                          <p:attrName>ppt_w</p:attrName>
                                        </p:attrNameLst>
                                      </p:cBhvr>
                                      <p:tavLst>
                                        <p:tav tm="0">
                                          <p:val>
                                            <p:fltVal val="0"/>
                                          </p:val>
                                        </p:tav>
                                        <p:tav tm="100000">
                                          <p:val>
                                            <p:strVal val="#ppt_w"/>
                                          </p:val>
                                        </p:tav>
                                      </p:tavLst>
                                    </p:anim>
                                    <p:anim calcmode="lin" valueType="num">
                                      <p:cBhvr>
                                        <p:cTn id="30" dur="500" fill="hold"/>
                                        <p:tgtEl>
                                          <p:spTgt spid="23559"/>
                                        </p:tgtEl>
                                        <p:attrNameLst>
                                          <p:attrName>ppt_h</p:attrName>
                                        </p:attrNameLst>
                                      </p:cBhvr>
                                      <p:tavLst>
                                        <p:tav tm="0">
                                          <p:val>
                                            <p:fltVal val="0"/>
                                          </p:val>
                                        </p:tav>
                                        <p:tav tm="100000">
                                          <p:val>
                                            <p:strVal val="#ppt_h"/>
                                          </p:val>
                                        </p:tav>
                                      </p:tavLst>
                                    </p:anim>
                                    <p:anim calcmode="lin" valueType="num">
                                      <p:cBhvr>
                                        <p:cTn id="31" dur="500" fill="hold"/>
                                        <p:tgtEl>
                                          <p:spTgt spid="23559"/>
                                        </p:tgtEl>
                                        <p:attrNameLst>
                                          <p:attrName>style.rotation</p:attrName>
                                        </p:attrNameLst>
                                      </p:cBhvr>
                                      <p:tavLst>
                                        <p:tav tm="0">
                                          <p:val>
                                            <p:fltVal val="90"/>
                                          </p:val>
                                        </p:tav>
                                        <p:tav tm="100000">
                                          <p:val>
                                            <p:fltVal val="0"/>
                                          </p:val>
                                        </p:tav>
                                      </p:tavLst>
                                    </p:anim>
                                    <p:animEffect transition="in" filter="fade">
                                      <p:cBhvr>
                                        <p:cTn id="32" dur="500"/>
                                        <p:tgtEl>
                                          <p:spTgt spid="23559"/>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3560"/>
                                        </p:tgtEl>
                                        <p:attrNameLst>
                                          <p:attrName>style.visibility</p:attrName>
                                        </p:attrNameLst>
                                      </p:cBhvr>
                                      <p:to>
                                        <p:strVal val="visible"/>
                                      </p:to>
                                    </p:set>
                                    <p:anim calcmode="lin" valueType="num">
                                      <p:cBhvr>
                                        <p:cTn id="36" dur="500" fill="hold"/>
                                        <p:tgtEl>
                                          <p:spTgt spid="2356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3560"/>
                                        </p:tgtEl>
                                        <p:attrNameLst>
                                          <p:attrName>ppt_y</p:attrName>
                                        </p:attrNameLst>
                                      </p:cBhvr>
                                      <p:tavLst>
                                        <p:tav tm="0">
                                          <p:val>
                                            <p:strVal val="#ppt_y"/>
                                          </p:val>
                                        </p:tav>
                                        <p:tav tm="100000">
                                          <p:val>
                                            <p:strVal val="#ppt_y"/>
                                          </p:val>
                                        </p:tav>
                                      </p:tavLst>
                                    </p:anim>
                                    <p:anim calcmode="lin" valueType="num">
                                      <p:cBhvr>
                                        <p:cTn id="38" dur="500" fill="hold"/>
                                        <p:tgtEl>
                                          <p:spTgt spid="2356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356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3560"/>
                                        </p:tgtEl>
                                      </p:cBhvr>
                                    </p:animEffect>
                                  </p:childTnLst>
                                </p:cTn>
                              </p:par>
                            </p:childTnLst>
                          </p:cTn>
                        </p:par>
                        <p:par>
                          <p:cTn id="41" fill="hold">
                            <p:stCondLst>
                              <p:cond delay="6101"/>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autoUpdateAnimBg="0"/>
      <p:bldP spid="23555" grpId="0" animBg="1"/>
      <p:bldP spid="23556" grpId="0" animBg="1" autoUpdateAnimBg="0"/>
      <p:bldP spid="23556" grpId="1" animBg="1" autoUpdateAnimBg="0"/>
      <p:bldP spid="23557" grpId="0" animBg="1" autoUpdateAnimBg="0"/>
      <p:bldP spid="23558" grpId="0" autoUpdateAnimBg="0"/>
      <p:bldP spid="23560" grpId="0" autoUpdateAnimBg="0"/>
      <p:bldP spid="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a:xfrm>
            <a:off x="595930" y="15748"/>
            <a:ext cx="7881938" cy="635000"/>
          </a:xfrm>
        </p:spPr>
        <p:txBody>
          <a:bodyPr/>
          <a:lstStyle/>
          <a:p>
            <a:r>
              <a:rPr lang="zh-CN" altLang="en-US" dirty="0" smtClean="0"/>
              <a:t>团队沟通活动展示</a:t>
            </a:r>
            <a:endParaRPr lang="en-US" altLang="zh-CN" dirty="0" smtClean="0"/>
          </a:p>
        </p:txBody>
      </p:sp>
      <p:sp>
        <p:nvSpPr>
          <p:cNvPr id="51203" name="Rectangle 3"/>
          <p:cNvSpPr>
            <a:spLocks noGrp="1" noChangeArrowheads="1"/>
          </p:cNvSpPr>
          <p:nvPr>
            <p:ph type="body" idx="1"/>
          </p:nvPr>
        </p:nvSpPr>
        <p:spPr bwMode="auto">
          <a:xfrm>
            <a:off x="453852" y="1622083"/>
            <a:ext cx="2745430" cy="5107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780" tIns="45890" rIns="91780" bIns="45890" numCol="1" anchor="t" anchorCtr="0" compatLnSpc="1">
            <a:prstTxWarp prst="textNoShape">
              <a:avLst/>
            </a:prstTxWarp>
          </a:bodyPr>
          <a:lstStyle/>
          <a:p>
            <a:pPr>
              <a:lnSpc>
                <a:spcPct val="90000"/>
              </a:lnSpc>
            </a:pPr>
            <a:r>
              <a:rPr lang="en-US" altLang="zh-CN" dirty="0" smtClean="0"/>
              <a:t>Message Hints</a:t>
            </a:r>
            <a:r>
              <a:rPr lang="zh-CN" altLang="en-US" dirty="0" smtClean="0"/>
              <a:t>：</a:t>
            </a:r>
          </a:p>
          <a:p>
            <a:pPr lvl="1">
              <a:lnSpc>
                <a:spcPct val="90000"/>
              </a:lnSpc>
            </a:pPr>
            <a:endParaRPr lang="zh-CN" altLang="en-US" dirty="0" smtClean="0"/>
          </a:p>
        </p:txBody>
      </p:sp>
      <p:sp>
        <p:nvSpPr>
          <p:cNvPr id="51204" name="Oval 4"/>
          <p:cNvSpPr>
            <a:spLocks noChangeArrowheads="1"/>
          </p:cNvSpPr>
          <p:nvPr/>
        </p:nvSpPr>
        <p:spPr bwMode="auto">
          <a:xfrm>
            <a:off x="4950431" y="1622083"/>
            <a:ext cx="1806917" cy="1011810"/>
          </a:xfrm>
          <a:prstGeom prst="ellipse">
            <a:avLst/>
          </a:prstGeom>
          <a:solidFill>
            <a:srgbClr val="FF0000"/>
          </a:solidFill>
          <a:ln>
            <a:noFill/>
          </a:ln>
          <a:effectLst>
            <a:prstShdw prst="shdw17" dist="17961" dir="2700000">
              <a:srgbClr val="990000"/>
            </a:prst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409"/>
              <a:t>A</a:t>
            </a:r>
          </a:p>
        </p:txBody>
      </p:sp>
      <p:sp>
        <p:nvSpPr>
          <p:cNvPr id="51205" name="Oval 5"/>
          <p:cNvSpPr>
            <a:spLocks noChangeArrowheads="1"/>
          </p:cNvSpPr>
          <p:nvPr/>
        </p:nvSpPr>
        <p:spPr bwMode="auto">
          <a:xfrm>
            <a:off x="5022134" y="2995596"/>
            <a:ext cx="1806917" cy="1011810"/>
          </a:xfrm>
          <a:prstGeom prst="ellipse">
            <a:avLst/>
          </a:prstGeom>
          <a:solidFill>
            <a:srgbClr val="0000FF"/>
          </a:solidFill>
          <a:ln>
            <a:noFill/>
          </a:ln>
          <a:effectLst>
            <a:prstShdw prst="shdw17" dist="17961" dir="2700000">
              <a:srgbClr val="000099"/>
            </a:prst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409"/>
              <a:t>B</a:t>
            </a:r>
          </a:p>
        </p:txBody>
      </p:sp>
      <p:sp>
        <p:nvSpPr>
          <p:cNvPr id="51206" name="Oval 6"/>
          <p:cNvSpPr>
            <a:spLocks noChangeArrowheads="1"/>
          </p:cNvSpPr>
          <p:nvPr/>
        </p:nvSpPr>
        <p:spPr bwMode="auto">
          <a:xfrm>
            <a:off x="3071810" y="4512514"/>
            <a:ext cx="1806917" cy="1011810"/>
          </a:xfrm>
          <a:prstGeom prst="ellipse">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409"/>
              <a:t>C</a:t>
            </a:r>
          </a:p>
        </p:txBody>
      </p:sp>
      <p:sp>
        <p:nvSpPr>
          <p:cNvPr id="51207" name="Oval 7"/>
          <p:cNvSpPr>
            <a:spLocks noChangeArrowheads="1"/>
          </p:cNvSpPr>
          <p:nvPr/>
        </p:nvSpPr>
        <p:spPr bwMode="auto">
          <a:xfrm>
            <a:off x="5240430" y="4512514"/>
            <a:ext cx="1806917" cy="1011810"/>
          </a:xfrm>
          <a:prstGeom prst="ellipse">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409"/>
              <a:t>D</a:t>
            </a:r>
          </a:p>
        </p:txBody>
      </p:sp>
      <p:sp>
        <p:nvSpPr>
          <p:cNvPr id="51208" name="Oval 8"/>
          <p:cNvSpPr>
            <a:spLocks noChangeArrowheads="1"/>
          </p:cNvSpPr>
          <p:nvPr/>
        </p:nvSpPr>
        <p:spPr bwMode="auto">
          <a:xfrm>
            <a:off x="7335753" y="4512514"/>
            <a:ext cx="1806917" cy="1011810"/>
          </a:xfrm>
          <a:prstGeom prst="ellipse">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409"/>
              <a:t>E</a:t>
            </a:r>
          </a:p>
        </p:txBody>
      </p:sp>
      <p:sp>
        <p:nvSpPr>
          <p:cNvPr id="120841" name="Line 9"/>
          <p:cNvSpPr>
            <a:spLocks noChangeShapeType="1"/>
          </p:cNvSpPr>
          <p:nvPr/>
        </p:nvSpPr>
        <p:spPr bwMode="auto">
          <a:xfrm>
            <a:off x="5804494" y="2562189"/>
            <a:ext cx="0" cy="505109"/>
          </a:xfrm>
          <a:prstGeom prst="line">
            <a:avLst/>
          </a:prstGeom>
          <a:noFill/>
          <a:ln w="9525">
            <a:solidFill>
              <a:schemeClr val="tx1"/>
            </a:solidFill>
            <a:miter lim="800000"/>
            <a:headEnd type="triangle" w="med" len="me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p>
        </p:txBody>
      </p:sp>
      <p:sp>
        <p:nvSpPr>
          <p:cNvPr id="120842" name="Line 10"/>
          <p:cNvSpPr>
            <a:spLocks noChangeShapeType="1"/>
          </p:cNvSpPr>
          <p:nvPr/>
        </p:nvSpPr>
        <p:spPr bwMode="auto">
          <a:xfrm flipH="1">
            <a:off x="4228620" y="3862406"/>
            <a:ext cx="1011810" cy="723404"/>
          </a:xfrm>
          <a:prstGeom prst="line">
            <a:avLst/>
          </a:prstGeom>
          <a:noFill/>
          <a:ln w="9525">
            <a:solidFill>
              <a:schemeClr val="tx1"/>
            </a:solidFill>
            <a:miter lim="800000"/>
            <a:headEnd type="triangle" w="med" len="me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p>
        </p:txBody>
      </p:sp>
      <p:sp>
        <p:nvSpPr>
          <p:cNvPr id="120843" name="Line 11"/>
          <p:cNvSpPr>
            <a:spLocks noChangeShapeType="1"/>
          </p:cNvSpPr>
          <p:nvPr/>
        </p:nvSpPr>
        <p:spPr bwMode="auto">
          <a:xfrm>
            <a:off x="6035537" y="4007406"/>
            <a:ext cx="0" cy="505108"/>
          </a:xfrm>
          <a:prstGeom prst="line">
            <a:avLst/>
          </a:prstGeom>
          <a:noFill/>
          <a:ln w="9525">
            <a:solidFill>
              <a:schemeClr val="tx1"/>
            </a:solidFill>
            <a:miter lim="800000"/>
            <a:headEnd type="triangle" w="med" len="me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p>
        </p:txBody>
      </p:sp>
      <p:sp>
        <p:nvSpPr>
          <p:cNvPr id="120844" name="Line 12"/>
          <p:cNvSpPr>
            <a:spLocks noChangeShapeType="1"/>
          </p:cNvSpPr>
          <p:nvPr/>
        </p:nvSpPr>
        <p:spPr bwMode="auto">
          <a:xfrm>
            <a:off x="6757348" y="3717406"/>
            <a:ext cx="1445215" cy="795107"/>
          </a:xfrm>
          <a:prstGeom prst="line">
            <a:avLst/>
          </a:prstGeom>
          <a:noFill/>
          <a:ln w="9525">
            <a:solidFill>
              <a:schemeClr val="tx1"/>
            </a:solidFill>
            <a:miter lim="800000"/>
            <a:headEnd type="triangle" w="med" len="me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p>
        </p:txBody>
      </p:sp>
      <p:sp>
        <p:nvSpPr>
          <p:cNvPr id="2" name="矩形 1"/>
          <p:cNvSpPr/>
          <p:nvPr/>
        </p:nvSpPr>
        <p:spPr>
          <a:xfrm>
            <a:off x="595930" y="2355671"/>
            <a:ext cx="4572000" cy="1754326"/>
          </a:xfrm>
          <a:prstGeom prst="rect">
            <a:avLst/>
          </a:prstGeom>
        </p:spPr>
        <p:txBody>
          <a:bodyPr>
            <a:spAutoFit/>
          </a:bodyPr>
          <a:lstStyle/>
          <a:p>
            <a:pPr algn="just">
              <a:lnSpc>
                <a:spcPct val="150000"/>
              </a:lnSpc>
              <a:spcAft>
                <a:spcPts val="0"/>
              </a:spcAft>
            </a:pPr>
            <a:r>
              <a:rPr lang="zh-CN" altLang="zh-CN" kern="100" dirty="0">
                <a:latin typeface="Times New Roman" panose="02020603050405020304" pitchFamily="18" charset="0"/>
              </a:rPr>
              <a:t>请尽快传递消息</a:t>
            </a:r>
            <a:endParaRPr lang="zh-CN" altLang="zh-CN" sz="1200" kern="100" dirty="0">
              <a:latin typeface="Times New Roman" panose="02020603050405020304" pitchFamily="18" charset="0"/>
            </a:endParaRPr>
          </a:p>
          <a:p>
            <a:pPr algn="just">
              <a:lnSpc>
                <a:spcPct val="150000"/>
              </a:lnSpc>
              <a:spcAft>
                <a:spcPts val="0"/>
              </a:spcAft>
            </a:pPr>
            <a:r>
              <a:rPr lang="zh-CN" altLang="zh-CN" kern="100" dirty="0">
                <a:latin typeface="Times New Roman" panose="02020603050405020304" pitchFamily="18" charset="0"/>
              </a:rPr>
              <a:t>仅传递那些地址正确的消息</a:t>
            </a:r>
            <a:endParaRPr lang="zh-CN" altLang="zh-CN" sz="1200" kern="100" dirty="0">
              <a:latin typeface="Times New Roman" panose="02020603050405020304" pitchFamily="18" charset="0"/>
            </a:endParaRPr>
          </a:p>
          <a:p>
            <a:pPr algn="just">
              <a:lnSpc>
                <a:spcPct val="150000"/>
              </a:lnSpc>
              <a:spcAft>
                <a:spcPts val="0"/>
              </a:spcAft>
            </a:pPr>
            <a:r>
              <a:rPr lang="zh-CN" altLang="zh-CN" kern="100" dirty="0">
                <a:latin typeface="Times New Roman" panose="02020603050405020304" pitchFamily="18" charset="0"/>
              </a:rPr>
              <a:t>不要传递那些地址不正确的消息</a:t>
            </a:r>
            <a:endParaRPr lang="zh-CN" altLang="zh-CN" sz="1200" kern="100" dirty="0">
              <a:latin typeface="Times New Roman" panose="02020603050405020304" pitchFamily="18" charset="0"/>
            </a:endParaRPr>
          </a:p>
          <a:p>
            <a:pPr algn="just">
              <a:lnSpc>
                <a:spcPct val="150000"/>
              </a:lnSpc>
              <a:spcAft>
                <a:spcPts val="0"/>
              </a:spcAft>
            </a:pPr>
            <a:r>
              <a:rPr lang="zh-CN" altLang="zh-CN" kern="100" dirty="0">
                <a:latin typeface="Times New Roman" panose="02020603050405020304" pitchFamily="18" charset="0"/>
              </a:rPr>
              <a:t>如果有问题，请举手。</a:t>
            </a:r>
            <a:endParaRPr lang="zh-CN" altLang="zh-CN" sz="1200" kern="100" dirty="0">
              <a:latin typeface="Times New Roman" panose="02020603050405020304" pitchFamily="18" charset="0"/>
            </a:endParaRPr>
          </a:p>
        </p:txBody>
      </p:sp>
      <p:cxnSp>
        <p:nvCxnSpPr>
          <p:cNvPr id="15"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61776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2776" y="796062"/>
            <a:ext cx="2210862" cy="369332"/>
          </a:xfrm>
          <a:prstGeom prst="rect">
            <a:avLst/>
          </a:prstGeom>
        </p:spPr>
        <p:txBody>
          <a:bodyPr wrap="none">
            <a:spAutoFit/>
          </a:bodyPr>
          <a:lstStyle/>
          <a:p>
            <a:r>
              <a:rPr lang="zh-CN" altLang="zh-CN" b="1" kern="100" dirty="0">
                <a:latin typeface="Times New Roman" panose="02020603050405020304" pitchFamily="18" charset="0"/>
                <a:cs typeface="Times New Roman" panose="02020603050405020304" pitchFamily="18" charset="0"/>
              </a:rPr>
              <a:t>角色“</a:t>
            </a:r>
            <a:r>
              <a:rPr lang="en-US" altLang="zh-CN" b="1" kern="100" dirty="0">
                <a:latin typeface="Times New Roman" panose="02020603050405020304" pitchFamily="18" charset="0"/>
              </a:rPr>
              <a:t>A</a:t>
            </a:r>
            <a:r>
              <a:rPr lang="zh-CN" altLang="zh-CN" b="1" kern="100" dirty="0">
                <a:latin typeface="Times New Roman" panose="02020603050405020304" pitchFamily="18" charset="0"/>
                <a:cs typeface="Times New Roman" panose="02020603050405020304" pitchFamily="18" charset="0"/>
              </a:rPr>
              <a:t>”的指示：</a:t>
            </a:r>
            <a:endParaRPr lang="zh-CN" altLang="en-US" dirty="0"/>
          </a:p>
        </p:txBody>
      </p:sp>
      <p:sp>
        <p:nvSpPr>
          <p:cNvPr id="5" name="Rectangle 2"/>
          <p:cNvSpPr txBox="1">
            <a:spLocks/>
          </p:cNvSpPr>
          <p:nvPr/>
        </p:nvSpPr>
        <p:spPr>
          <a:xfrm>
            <a:off x="595930" y="15748"/>
            <a:ext cx="332879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团队沟通活动展示</a:t>
            </a:r>
            <a:endParaRPr lang="en-US" altLang="zh-CN" dirty="0" smtClean="0"/>
          </a:p>
        </p:txBody>
      </p:sp>
      <p:cxnSp>
        <p:nvCxnSpPr>
          <p:cNvPr id="6"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图片 7"/>
          <p:cNvPicPr>
            <a:picLocks noChangeAspect="1"/>
          </p:cNvPicPr>
          <p:nvPr/>
        </p:nvPicPr>
        <p:blipFill>
          <a:blip r:embed="rId2"/>
          <a:stretch>
            <a:fillRect/>
          </a:stretch>
        </p:blipFill>
        <p:spPr>
          <a:xfrm>
            <a:off x="613703" y="1484784"/>
            <a:ext cx="6842924" cy="2808312"/>
          </a:xfrm>
          <a:prstGeom prst="rect">
            <a:avLst/>
          </a:prstGeom>
        </p:spPr>
      </p:pic>
      <p:sp>
        <p:nvSpPr>
          <p:cNvPr id="9" name="矩形 8"/>
          <p:cNvSpPr/>
          <p:nvPr/>
        </p:nvSpPr>
        <p:spPr>
          <a:xfrm>
            <a:off x="3449679" y="606101"/>
            <a:ext cx="4572000" cy="923330"/>
          </a:xfrm>
          <a:prstGeom prst="rect">
            <a:avLst/>
          </a:prstGeom>
        </p:spPr>
        <p:txBody>
          <a:bodyPr>
            <a:spAutoFit/>
          </a:bodyPr>
          <a:lstStyle/>
          <a:p>
            <a:pPr algn="just">
              <a:lnSpc>
                <a:spcPct val="150000"/>
              </a:lnSpc>
              <a:spcAft>
                <a:spcPts val="0"/>
              </a:spcAft>
            </a:pPr>
            <a:r>
              <a:rPr lang="zh-CN" altLang="zh-CN" kern="100" dirty="0">
                <a:latin typeface="Times New Roman" panose="02020603050405020304" pitchFamily="18" charset="0"/>
              </a:rPr>
              <a:t>此项目中，您的角色是</a:t>
            </a:r>
            <a:r>
              <a:rPr lang="en-US" altLang="zh-CN" kern="100" dirty="0">
                <a:latin typeface="Times New Roman" panose="02020603050405020304" pitchFamily="18" charset="0"/>
              </a:rPr>
              <a:t>A</a:t>
            </a:r>
            <a:r>
              <a:rPr lang="zh-CN" altLang="zh-CN" kern="100" dirty="0">
                <a:latin typeface="Times New Roman" panose="02020603050405020304" pitchFamily="18" charset="0"/>
              </a:rPr>
              <a:t>。项目的报告结构如下：</a:t>
            </a:r>
            <a:r>
              <a:rPr lang="en-US" altLang="zh-CN" kern="100" dirty="0">
                <a:latin typeface="Times New Roman" panose="02020603050405020304" pitchFamily="18" charset="0"/>
              </a:rPr>
              <a:t>B</a:t>
            </a:r>
            <a:r>
              <a:rPr lang="zh-CN" altLang="zh-CN" kern="100" dirty="0">
                <a:latin typeface="Times New Roman" panose="02020603050405020304" pitchFamily="18" charset="0"/>
              </a:rPr>
              <a:t>报告给你；</a:t>
            </a:r>
            <a:r>
              <a:rPr lang="en-US" altLang="zh-CN" kern="100" dirty="0">
                <a:latin typeface="Times New Roman" panose="02020603050405020304" pitchFamily="18" charset="0"/>
              </a:rPr>
              <a:t>C</a:t>
            </a:r>
            <a:r>
              <a:rPr lang="zh-CN" altLang="zh-CN" kern="100" dirty="0">
                <a:latin typeface="Times New Roman" panose="02020603050405020304" pitchFamily="18" charset="0"/>
              </a:rPr>
              <a:t>，</a:t>
            </a:r>
            <a:r>
              <a:rPr lang="en-US" altLang="zh-CN" kern="100" dirty="0">
                <a:latin typeface="Times New Roman" panose="02020603050405020304" pitchFamily="18" charset="0"/>
              </a:rPr>
              <a:t>D</a:t>
            </a:r>
            <a:r>
              <a:rPr lang="zh-CN" altLang="zh-CN" kern="100" dirty="0">
                <a:latin typeface="Times New Roman" panose="02020603050405020304" pitchFamily="18" charset="0"/>
              </a:rPr>
              <a:t>和</a:t>
            </a:r>
            <a:r>
              <a:rPr lang="en-US" altLang="zh-CN" kern="100" dirty="0">
                <a:latin typeface="Times New Roman" panose="02020603050405020304" pitchFamily="18" charset="0"/>
              </a:rPr>
              <a:t>E</a:t>
            </a:r>
            <a:r>
              <a:rPr lang="zh-CN" altLang="zh-CN" kern="100" dirty="0">
                <a:latin typeface="Times New Roman" panose="02020603050405020304" pitchFamily="18" charset="0"/>
              </a:rPr>
              <a:t>报告给</a:t>
            </a:r>
            <a:r>
              <a:rPr lang="en-US" altLang="zh-CN" kern="100" dirty="0">
                <a:latin typeface="Times New Roman" panose="02020603050405020304" pitchFamily="18" charset="0"/>
              </a:rPr>
              <a:t>B</a:t>
            </a:r>
            <a:endParaRPr lang="zh-CN" altLang="zh-CN" sz="1400" kern="100" dirty="0">
              <a:latin typeface="Times New Roman" panose="02020603050405020304" pitchFamily="18" charset="0"/>
            </a:endParaRPr>
          </a:p>
        </p:txBody>
      </p:sp>
      <p:sp>
        <p:nvSpPr>
          <p:cNvPr id="10" name="矩形 9"/>
          <p:cNvSpPr/>
          <p:nvPr/>
        </p:nvSpPr>
        <p:spPr>
          <a:xfrm>
            <a:off x="170217" y="4437112"/>
            <a:ext cx="8335785" cy="2169825"/>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kern="100" dirty="0">
                <a:solidFill>
                  <a:schemeClr val="bg1"/>
                </a:solidFill>
                <a:latin typeface="Times New Roman" panose="02020603050405020304" pitchFamily="18" charset="0"/>
              </a:rPr>
              <a:t>每个人手中有</a:t>
            </a:r>
            <a:r>
              <a:rPr lang="en-US" altLang="zh-CN" kern="100" dirty="0">
                <a:solidFill>
                  <a:schemeClr val="bg1"/>
                </a:solidFill>
                <a:latin typeface="Times New Roman" panose="02020603050405020304" pitchFamily="18" charset="0"/>
              </a:rPr>
              <a:t>5</a:t>
            </a:r>
            <a:r>
              <a:rPr lang="zh-CN" altLang="zh-CN" kern="100" dirty="0">
                <a:solidFill>
                  <a:schemeClr val="bg1"/>
                </a:solidFill>
                <a:latin typeface="Times New Roman" panose="02020603050405020304" pitchFamily="18" charset="0"/>
              </a:rPr>
              <a:t>个符号，其中每一个都是六个相似符号中的一个</a:t>
            </a:r>
            <a:r>
              <a:rPr lang="zh-CN" altLang="zh-CN" kern="100" dirty="0" smtClean="0">
                <a:solidFill>
                  <a:schemeClr val="bg1"/>
                </a:solidFill>
                <a:latin typeface="Times New Roman" panose="02020603050405020304" pitchFamily="18" charset="0"/>
              </a:rPr>
              <a:t>。</a:t>
            </a:r>
            <a:endParaRPr lang="en-US" altLang="zh-CN" kern="100" dirty="0" smtClean="0">
              <a:solidFill>
                <a:schemeClr val="bg1"/>
              </a:solidFill>
              <a:latin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100" dirty="0" smtClean="0">
                <a:solidFill>
                  <a:schemeClr val="bg1"/>
                </a:solidFill>
                <a:latin typeface="Times New Roman" panose="02020603050405020304" pitchFamily="18" charset="0"/>
              </a:rPr>
              <a:t>你</a:t>
            </a:r>
            <a:r>
              <a:rPr lang="zh-CN" altLang="zh-CN" kern="100" dirty="0">
                <a:solidFill>
                  <a:schemeClr val="bg1"/>
                </a:solidFill>
                <a:latin typeface="Times New Roman" panose="02020603050405020304" pitchFamily="18" charset="0"/>
              </a:rPr>
              <a:t>的工作是找出这六个符号中的哪一个是大家共同持有的</a:t>
            </a:r>
            <a:r>
              <a:rPr lang="zh-CN" altLang="zh-CN" kern="100" dirty="0" smtClean="0">
                <a:solidFill>
                  <a:schemeClr val="bg1"/>
                </a:solidFill>
                <a:latin typeface="Times New Roman" panose="02020603050405020304" pitchFamily="18" charset="0"/>
              </a:rPr>
              <a:t>。</a:t>
            </a:r>
            <a:endParaRPr lang="en-US" altLang="zh-CN" kern="100" dirty="0" smtClean="0">
              <a:solidFill>
                <a:schemeClr val="bg1"/>
              </a:solidFill>
              <a:latin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100" dirty="0" smtClean="0">
                <a:solidFill>
                  <a:schemeClr val="bg1"/>
                </a:solidFill>
                <a:latin typeface="Times New Roman" panose="02020603050405020304" pitchFamily="18" charset="0"/>
              </a:rPr>
              <a:t>你</a:t>
            </a:r>
            <a:r>
              <a:rPr lang="zh-CN" altLang="zh-CN" kern="100" dirty="0">
                <a:solidFill>
                  <a:schemeClr val="bg1"/>
                </a:solidFill>
                <a:latin typeface="Times New Roman" panose="02020603050405020304" pitchFamily="18" charset="0"/>
              </a:rPr>
              <a:t>必须在</a:t>
            </a:r>
            <a:r>
              <a:rPr lang="en-US" altLang="zh-CN" kern="100" dirty="0">
                <a:solidFill>
                  <a:schemeClr val="bg1"/>
                </a:solidFill>
                <a:latin typeface="Times New Roman" panose="02020603050405020304" pitchFamily="18" charset="0"/>
              </a:rPr>
              <a:t>15</a:t>
            </a:r>
            <a:r>
              <a:rPr lang="zh-CN" altLang="zh-CN" kern="100" dirty="0">
                <a:solidFill>
                  <a:schemeClr val="bg1"/>
                </a:solidFill>
                <a:latin typeface="Times New Roman" panose="02020603050405020304" pitchFamily="18" charset="0"/>
              </a:rPr>
              <a:t>分钟内完成此项工作</a:t>
            </a:r>
            <a:r>
              <a:rPr lang="zh-CN" altLang="zh-CN" kern="100" dirty="0" smtClean="0">
                <a:solidFill>
                  <a:schemeClr val="bg1"/>
                </a:solidFill>
                <a:latin typeface="Times New Roman" panose="02020603050405020304" pitchFamily="18" charset="0"/>
              </a:rPr>
              <a:t>。</a:t>
            </a:r>
            <a:endParaRPr lang="en-US" altLang="zh-CN" kern="100" dirty="0" smtClean="0">
              <a:solidFill>
                <a:schemeClr val="bg1"/>
              </a:solidFill>
              <a:latin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100" dirty="0" smtClean="0">
                <a:solidFill>
                  <a:schemeClr val="bg1"/>
                </a:solidFill>
                <a:latin typeface="Times New Roman" panose="02020603050405020304" pitchFamily="18" charset="0"/>
              </a:rPr>
              <a:t>你</a:t>
            </a:r>
            <a:r>
              <a:rPr lang="zh-CN" altLang="zh-CN" kern="100" dirty="0">
                <a:solidFill>
                  <a:schemeClr val="bg1"/>
                </a:solidFill>
                <a:latin typeface="Times New Roman" panose="02020603050405020304" pitchFamily="18" charset="0"/>
              </a:rPr>
              <a:t>可以和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进行交流，但只能通过</a:t>
            </a:r>
            <a:r>
              <a:rPr lang="zh-CN" altLang="zh-CN" kern="100" dirty="0">
                <a:latin typeface="Times New Roman" panose="02020603050405020304" pitchFamily="18" charset="0"/>
              </a:rPr>
              <a:t>交换字条</a:t>
            </a:r>
            <a:r>
              <a:rPr lang="zh-CN" altLang="zh-CN" kern="100" dirty="0">
                <a:solidFill>
                  <a:schemeClr val="bg1"/>
                </a:solidFill>
                <a:latin typeface="Times New Roman" panose="02020603050405020304" pitchFamily="18" charset="0"/>
              </a:rPr>
              <a:t>。</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可以和你、</a:t>
            </a:r>
            <a:r>
              <a:rPr lang="en-US" altLang="zh-CN" kern="100" dirty="0">
                <a:solidFill>
                  <a:schemeClr val="bg1"/>
                </a:solidFill>
                <a:latin typeface="Times New Roman" panose="02020603050405020304" pitchFamily="18" charset="0"/>
              </a:rPr>
              <a:t>C</a:t>
            </a:r>
            <a:r>
              <a:rPr lang="zh-CN" altLang="zh-CN" kern="100" dirty="0">
                <a:solidFill>
                  <a:schemeClr val="bg1"/>
                </a:solidFill>
                <a:latin typeface="Times New Roman" panose="02020603050405020304" pitchFamily="18" charset="0"/>
              </a:rPr>
              <a:t>、</a:t>
            </a:r>
            <a:r>
              <a:rPr lang="en-US" altLang="zh-CN" kern="100" dirty="0">
                <a:solidFill>
                  <a:schemeClr val="bg1"/>
                </a:solidFill>
                <a:latin typeface="Times New Roman" panose="02020603050405020304" pitchFamily="18" charset="0"/>
              </a:rPr>
              <a:t>D</a:t>
            </a:r>
            <a:r>
              <a:rPr lang="zh-CN" altLang="zh-CN" kern="100" dirty="0">
                <a:solidFill>
                  <a:schemeClr val="bg1"/>
                </a:solidFill>
                <a:latin typeface="Times New Roman" panose="02020603050405020304" pitchFamily="18" charset="0"/>
              </a:rPr>
              <a:t>以及</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交换字条。</a:t>
            </a:r>
            <a:r>
              <a:rPr lang="en-US" altLang="zh-CN" kern="100" dirty="0">
                <a:solidFill>
                  <a:schemeClr val="bg1"/>
                </a:solidFill>
                <a:latin typeface="Times New Roman" panose="02020603050405020304" pitchFamily="18" charset="0"/>
              </a:rPr>
              <a:t>C</a:t>
            </a:r>
            <a:r>
              <a:rPr lang="zh-CN" altLang="zh-CN" kern="100" dirty="0">
                <a:solidFill>
                  <a:schemeClr val="bg1"/>
                </a:solidFill>
                <a:latin typeface="Times New Roman" panose="02020603050405020304" pitchFamily="18" charset="0"/>
              </a:rPr>
              <a:t>、</a:t>
            </a:r>
            <a:r>
              <a:rPr lang="en-US" altLang="zh-CN" kern="100" dirty="0">
                <a:solidFill>
                  <a:schemeClr val="bg1"/>
                </a:solidFill>
                <a:latin typeface="Times New Roman" panose="02020603050405020304" pitchFamily="18" charset="0"/>
              </a:rPr>
              <a:t>D</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只能和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交换字条。其他的人和通信手段都不允许。</a:t>
            </a:r>
            <a:endParaRPr lang="zh-CN" altLang="zh-CN" sz="1400" kern="10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248542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a:xfrm>
            <a:off x="595930" y="15748"/>
            <a:ext cx="332879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团队沟通活动展示</a:t>
            </a:r>
            <a:endParaRPr lang="en-US" altLang="zh-CN" dirty="0" smtClean="0"/>
          </a:p>
        </p:txBody>
      </p:sp>
      <p:cxnSp>
        <p:nvCxnSpPr>
          <p:cNvPr id="4"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矩形 5"/>
          <p:cNvSpPr/>
          <p:nvPr/>
        </p:nvSpPr>
        <p:spPr>
          <a:xfrm>
            <a:off x="756370" y="650748"/>
            <a:ext cx="2198038" cy="369332"/>
          </a:xfrm>
          <a:prstGeom prst="rect">
            <a:avLst/>
          </a:prstGeom>
        </p:spPr>
        <p:txBody>
          <a:bodyPr wrap="none">
            <a:spAutoFit/>
          </a:bodyPr>
          <a:lstStyle/>
          <a:p>
            <a:r>
              <a:rPr lang="zh-CN" altLang="zh-CN" b="1" kern="100" dirty="0">
                <a:latin typeface="Times New Roman" panose="02020603050405020304" pitchFamily="18" charset="0"/>
                <a:cs typeface="Times New Roman" panose="02020603050405020304" pitchFamily="18" charset="0"/>
              </a:rPr>
              <a:t>角色“</a:t>
            </a:r>
            <a:r>
              <a:rPr lang="en-US" altLang="zh-CN" b="1" kern="100" dirty="0">
                <a:latin typeface="Times New Roman" panose="02020603050405020304" pitchFamily="18" charset="0"/>
              </a:rPr>
              <a:t>B</a:t>
            </a:r>
            <a:r>
              <a:rPr lang="zh-CN" altLang="zh-CN" b="1" kern="100" dirty="0">
                <a:latin typeface="Times New Roman" panose="02020603050405020304" pitchFamily="18" charset="0"/>
                <a:cs typeface="Times New Roman" panose="02020603050405020304" pitchFamily="18" charset="0"/>
              </a:rPr>
              <a:t>”的指示：</a:t>
            </a:r>
            <a:endParaRPr lang="zh-CN" altLang="en-US" dirty="0"/>
          </a:p>
        </p:txBody>
      </p:sp>
      <p:pic>
        <p:nvPicPr>
          <p:cNvPr id="7" name="图片 6"/>
          <p:cNvPicPr>
            <a:picLocks noChangeAspect="1"/>
          </p:cNvPicPr>
          <p:nvPr/>
        </p:nvPicPr>
        <p:blipFill>
          <a:blip r:embed="rId2"/>
          <a:stretch>
            <a:fillRect/>
          </a:stretch>
        </p:blipFill>
        <p:spPr>
          <a:xfrm>
            <a:off x="1143422" y="1092616"/>
            <a:ext cx="6309692" cy="2992782"/>
          </a:xfrm>
          <a:prstGeom prst="rect">
            <a:avLst/>
          </a:prstGeom>
        </p:spPr>
      </p:pic>
      <p:sp>
        <p:nvSpPr>
          <p:cNvPr id="8" name="矩形 7"/>
          <p:cNvSpPr/>
          <p:nvPr/>
        </p:nvSpPr>
        <p:spPr>
          <a:xfrm>
            <a:off x="1332434" y="4050651"/>
            <a:ext cx="4572000" cy="2585323"/>
          </a:xfrm>
          <a:prstGeom prst="rect">
            <a:avLst/>
          </a:prstGeom>
        </p:spPr>
        <p:txBody>
          <a:bodyPr>
            <a:spAutoFit/>
          </a:bodyPr>
          <a:lstStyle/>
          <a:p>
            <a:pPr algn="just">
              <a:lnSpc>
                <a:spcPct val="150000"/>
              </a:lnSpc>
              <a:spcAft>
                <a:spcPts val="0"/>
              </a:spcAft>
            </a:pPr>
            <a:r>
              <a:rPr lang="en-US" altLang="zh-CN" kern="100" dirty="0">
                <a:solidFill>
                  <a:schemeClr val="bg1"/>
                </a:solidFill>
                <a:latin typeface="Times New Roman" panose="02020603050405020304" pitchFamily="18" charset="0"/>
              </a:rPr>
              <a:t>A</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B </a:t>
            </a:r>
            <a:r>
              <a:rPr lang="zh-CN" altLang="zh-CN" kern="100" dirty="0">
                <a:solidFill>
                  <a:schemeClr val="bg1"/>
                </a:solidFill>
                <a:latin typeface="Times New Roman" panose="02020603050405020304" pitchFamily="18" charset="0"/>
              </a:rPr>
              <a:t>可以交换字条。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en-US" altLang="zh-CN" kern="100" dirty="0">
                <a:solidFill>
                  <a:schemeClr val="bg1"/>
                </a:solidFill>
                <a:latin typeface="Times New Roman" panose="02020603050405020304" pitchFamily="18" charset="0"/>
              </a:rPr>
              <a:t>C,D</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只能和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其他的任何通信手段都不允许。</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在下面，你可以看到五个符号。你不能把这些符号给其他任何人看。</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如果有问题，请举手。</a:t>
            </a:r>
            <a:endParaRPr lang="zh-CN" altLang="zh-CN" sz="1400" kern="10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26046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595930" y="15748"/>
            <a:ext cx="332879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团队沟通活动展示</a:t>
            </a:r>
            <a:endParaRPr lang="en-US" altLang="zh-CN" dirty="0" smtClean="0"/>
          </a:p>
        </p:txBody>
      </p:sp>
      <p:cxnSp>
        <p:nvCxnSpPr>
          <p:cNvPr id="3"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矩形 4"/>
          <p:cNvSpPr/>
          <p:nvPr/>
        </p:nvSpPr>
        <p:spPr>
          <a:xfrm>
            <a:off x="756370" y="802887"/>
            <a:ext cx="2210862" cy="369332"/>
          </a:xfrm>
          <a:prstGeom prst="rect">
            <a:avLst/>
          </a:prstGeom>
        </p:spPr>
        <p:txBody>
          <a:bodyPr wrap="none">
            <a:spAutoFit/>
          </a:bodyPr>
          <a:lstStyle/>
          <a:p>
            <a:r>
              <a:rPr lang="zh-CN" altLang="zh-CN" b="1" kern="100" dirty="0">
                <a:latin typeface="Times New Roman" panose="02020603050405020304" pitchFamily="18" charset="0"/>
                <a:cs typeface="Times New Roman" panose="02020603050405020304" pitchFamily="18" charset="0"/>
              </a:rPr>
              <a:t>角色“</a:t>
            </a:r>
            <a:r>
              <a:rPr lang="en-US" altLang="zh-CN" b="1" kern="100" dirty="0">
                <a:latin typeface="Times New Roman" panose="02020603050405020304" pitchFamily="18" charset="0"/>
              </a:rPr>
              <a:t>C</a:t>
            </a:r>
            <a:r>
              <a:rPr lang="zh-CN" altLang="zh-CN" b="1" kern="100" dirty="0">
                <a:latin typeface="Times New Roman" panose="02020603050405020304" pitchFamily="18" charset="0"/>
                <a:cs typeface="Times New Roman" panose="02020603050405020304" pitchFamily="18" charset="0"/>
              </a:rPr>
              <a:t>”的指示：</a:t>
            </a:r>
            <a:endParaRPr lang="zh-CN" altLang="en-US" dirty="0"/>
          </a:p>
        </p:txBody>
      </p:sp>
      <p:pic>
        <p:nvPicPr>
          <p:cNvPr id="6" name="图片 5"/>
          <p:cNvPicPr>
            <a:picLocks noChangeAspect="1"/>
          </p:cNvPicPr>
          <p:nvPr/>
        </p:nvPicPr>
        <p:blipFill>
          <a:blip r:embed="rId2"/>
          <a:stretch>
            <a:fillRect/>
          </a:stretch>
        </p:blipFill>
        <p:spPr>
          <a:xfrm>
            <a:off x="1186284" y="1358605"/>
            <a:ext cx="6831305" cy="2934491"/>
          </a:xfrm>
          <a:prstGeom prst="rect">
            <a:avLst/>
          </a:prstGeom>
        </p:spPr>
      </p:pic>
      <p:sp>
        <p:nvSpPr>
          <p:cNvPr id="7" name="矩形 6"/>
          <p:cNvSpPr/>
          <p:nvPr/>
        </p:nvSpPr>
        <p:spPr>
          <a:xfrm>
            <a:off x="2323307" y="4230499"/>
            <a:ext cx="4572000" cy="2585323"/>
          </a:xfrm>
          <a:prstGeom prst="rect">
            <a:avLst/>
          </a:prstGeom>
        </p:spPr>
        <p:txBody>
          <a:bodyPr>
            <a:spAutoFit/>
          </a:bodyPr>
          <a:lstStyle/>
          <a:p>
            <a:pPr algn="just">
              <a:lnSpc>
                <a:spcPct val="150000"/>
              </a:lnSpc>
              <a:spcAft>
                <a:spcPts val="0"/>
              </a:spcAft>
            </a:pPr>
            <a:r>
              <a:rPr lang="en-US" altLang="zh-CN" kern="100" dirty="0">
                <a:solidFill>
                  <a:schemeClr val="bg1"/>
                </a:solidFill>
                <a:latin typeface="Times New Roman" panose="02020603050405020304" pitchFamily="18" charset="0"/>
              </a:rPr>
              <a:t>A</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B </a:t>
            </a:r>
            <a:r>
              <a:rPr lang="zh-CN" altLang="zh-CN" kern="100" dirty="0">
                <a:solidFill>
                  <a:schemeClr val="bg1"/>
                </a:solidFill>
                <a:latin typeface="Times New Roman" panose="02020603050405020304" pitchFamily="18" charset="0"/>
              </a:rPr>
              <a:t>可以交换字条。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en-US" altLang="zh-CN" kern="100" dirty="0">
                <a:solidFill>
                  <a:schemeClr val="bg1"/>
                </a:solidFill>
                <a:latin typeface="Times New Roman" panose="02020603050405020304" pitchFamily="18" charset="0"/>
              </a:rPr>
              <a:t>C,D</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只能和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其他的任何通信手段都不允许。</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在下面，你可以看到五个符号。你不能把这些符号给其他任何人看。</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如果有问题，请举手。</a:t>
            </a:r>
            <a:endParaRPr lang="zh-CN" altLang="zh-CN" sz="1400" kern="10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17464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595930" y="15748"/>
            <a:ext cx="332879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团队沟通活动展示</a:t>
            </a:r>
            <a:endParaRPr lang="en-US" altLang="zh-CN" dirty="0" smtClean="0"/>
          </a:p>
        </p:txBody>
      </p:sp>
      <p:cxnSp>
        <p:nvCxnSpPr>
          <p:cNvPr id="3"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图片 4"/>
          <p:cNvPicPr>
            <a:picLocks noChangeAspect="1"/>
          </p:cNvPicPr>
          <p:nvPr/>
        </p:nvPicPr>
        <p:blipFill>
          <a:blip r:embed="rId2"/>
          <a:stretch>
            <a:fillRect/>
          </a:stretch>
        </p:blipFill>
        <p:spPr>
          <a:xfrm>
            <a:off x="1044402" y="908720"/>
            <a:ext cx="5524500" cy="2886075"/>
          </a:xfrm>
          <a:prstGeom prst="rect">
            <a:avLst/>
          </a:prstGeom>
        </p:spPr>
      </p:pic>
      <p:sp>
        <p:nvSpPr>
          <p:cNvPr id="6" name="矩形 5"/>
          <p:cNvSpPr/>
          <p:nvPr/>
        </p:nvSpPr>
        <p:spPr>
          <a:xfrm>
            <a:off x="2323307" y="3933056"/>
            <a:ext cx="4572000" cy="2585323"/>
          </a:xfrm>
          <a:prstGeom prst="rect">
            <a:avLst/>
          </a:prstGeom>
        </p:spPr>
        <p:txBody>
          <a:bodyPr>
            <a:spAutoFit/>
          </a:bodyPr>
          <a:lstStyle/>
          <a:p>
            <a:pPr algn="just">
              <a:lnSpc>
                <a:spcPct val="150000"/>
              </a:lnSpc>
              <a:spcAft>
                <a:spcPts val="0"/>
              </a:spcAft>
            </a:pPr>
            <a:r>
              <a:rPr lang="en-US" altLang="zh-CN" kern="100" dirty="0">
                <a:solidFill>
                  <a:schemeClr val="bg1"/>
                </a:solidFill>
                <a:latin typeface="Times New Roman" panose="02020603050405020304" pitchFamily="18" charset="0"/>
              </a:rPr>
              <a:t>A</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B </a:t>
            </a:r>
            <a:r>
              <a:rPr lang="zh-CN" altLang="zh-CN" kern="100" dirty="0">
                <a:solidFill>
                  <a:schemeClr val="bg1"/>
                </a:solidFill>
                <a:latin typeface="Times New Roman" panose="02020603050405020304" pitchFamily="18" charset="0"/>
              </a:rPr>
              <a:t>可以交换字条。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en-US" altLang="zh-CN" kern="100" dirty="0">
                <a:solidFill>
                  <a:schemeClr val="bg1"/>
                </a:solidFill>
                <a:latin typeface="Times New Roman" panose="02020603050405020304" pitchFamily="18" charset="0"/>
              </a:rPr>
              <a:t>C,D</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只能和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其他的任何通信手段都不允许。</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在下面，你可以看到五个符号。你不能把这些符号给其他任何人看。</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如果有问题，请举手。</a:t>
            </a:r>
            <a:endParaRPr lang="zh-CN" altLang="zh-CN" sz="1400" kern="10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86609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595930" y="15748"/>
            <a:ext cx="332879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团队沟通活动展示</a:t>
            </a:r>
            <a:endParaRPr lang="en-US" altLang="zh-CN" dirty="0" smtClean="0"/>
          </a:p>
        </p:txBody>
      </p:sp>
      <p:cxnSp>
        <p:nvCxnSpPr>
          <p:cNvPr id="3"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图片 4"/>
          <p:cNvPicPr>
            <a:picLocks noChangeAspect="1"/>
          </p:cNvPicPr>
          <p:nvPr/>
        </p:nvPicPr>
        <p:blipFill>
          <a:blip r:embed="rId2"/>
          <a:stretch>
            <a:fillRect/>
          </a:stretch>
        </p:blipFill>
        <p:spPr>
          <a:xfrm>
            <a:off x="1548458" y="1052736"/>
            <a:ext cx="5486400" cy="2657475"/>
          </a:xfrm>
          <a:prstGeom prst="rect">
            <a:avLst/>
          </a:prstGeom>
        </p:spPr>
      </p:pic>
      <p:sp>
        <p:nvSpPr>
          <p:cNvPr id="6" name="矩形 5"/>
          <p:cNvSpPr/>
          <p:nvPr/>
        </p:nvSpPr>
        <p:spPr>
          <a:xfrm>
            <a:off x="2124522" y="3861048"/>
            <a:ext cx="4572000" cy="2585323"/>
          </a:xfrm>
          <a:prstGeom prst="rect">
            <a:avLst/>
          </a:prstGeom>
        </p:spPr>
        <p:txBody>
          <a:bodyPr>
            <a:spAutoFit/>
          </a:bodyPr>
          <a:lstStyle/>
          <a:p>
            <a:pPr algn="just">
              <a:lnSpc>
                <a:spcPct val="150000"/>
              </a:lnSpc>
              <a:spcAft>
                <a:spcPts val="0"/>
              </a:spcAft>
            </a:pPr>
            <a:r>
              <a:rPr lang="en-US" altLang="zh-CN" kern="100" dirty="0">
                <a:solidFill>
                  <a:schemeClr val="bg1"/>
                </a:solidFill>
                <a:latin typeface="Times New Roman" panose="02020603050405020304" pitchFamily="18" charset="0"/>
              </a:rPr>
              <a:t>A</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B </a:t>
            </a:r>
            <a:r>
              <a:rPr lang="zh-CN" altLang="zh-CN" kern="100" dirty="0">
                <a:solidFill>
                  <a:schemeClr val="bg1"/>
                </a:solidFill>
                <a:latin typeface="Times New Roman" panose="02020603050405020304" pitchFamily="18" charset="0"/>
              </a:rPr>
              <a:t>可以交换字条。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en-US" altLang="zh-CN" kern="100" dirty="0">
                <a:solidFill>
                  <a:schemeClr val="bg1"/>
                </a:solidFill>
                <a:latin typeface="Times New Roman" panose="02020603050405020304" pitchFamily="18" charset="0"/>
              </a:rPr>
              <a:t>C,D</a:t>
            </a:r>
            <a:r>
              <a:rPr lang="zh-CN" altLang="zh-CN" kern="100" dirty="0">
                <a:solidFill>
                  <a:schemeClr val="bg1"/>
                </a:solidFill>
                <a:latin typeface="Times New Roman" panose="02020603050405020304" pitchFamily="18" charset="0"/>
              </a:rPr>
              <a:t>和</a:t>
            </a:r>
            <a:r>
              <a:rPr lang="en-US" altLang="zh-CN" kern="100" dirty="0">
                <a:solidFill>
                  <a:schemeClr val="bg1"/>
                </a:solidFill>
                <a:latin typeface="Times New Roman" panose="02020603050405020304" pitchFamily="18" charset="0"/>
              </a:rPr>
              <a:t>E</a:t>
            </a:r>
            <a:r>
              <a:rPr lang="zh-CN" altLang="zh-CN" kern="100" dirty="0">
                <a:solidFill>
                  <a:schemeClr val="bg1"/>
                </a:solidFill>
                <a:latin typeface="Times New Roman" panose="02020603050405020304" pitchFamily="18" charset="0"/>
              </a:rPr>
              <a:t>只能和</a:t>
            </a:r>
            <a:r>
              <a:rPr lang="en-US" altLang="zh-CN" kern="100" dirty="0">
                <a:solidFill>
                  <a:schemeClr val="bg1"/>
                </a:solidFill>
                <a:latin typeface="Times New Roman" panose="02020603050405020304" pitchFamily="18" charset="0"/>
              </a:rPr>
              <a:t>B</a:t>
            </a:r>
            <a:r>
              <a:rPr lang="zh-CN" altLang="zh-CN" kern="100" dirty="0">
                <a:solidFill>
                  <a:schemeClr val="bg1"/>
                </a:solidFill>
                <a:latin typeface="Times New Roman" panose="02020603050405020304" pitchFamily="18" charset="0"/>
              </a:rPr>
              <a:t>交换字条。</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其他的任何通信手段都不允许。</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在下面，你可以看到五个符号。你不能把这些符号给其他任何人看。</a:t>
            </a:r>
            <a:endParaRPr lang="zh-CN" altLang="zh-CN" sz="1400" kern="100" dirty="0">
              <a:solidFill>
                <a:schemeClr val="bg1"/>
              </a:solidFill>
              <a:latin typeface="Times New Roman" panose="02020603050405020304" pitchFamily="18" charset="0"/>
            </a:endParaRPr>
          </a:p>
          <a:p>
            <a:pPr algn="just">
              <a:lnSpc>
                <a:spcPct val="150000"/>
              </a:lnSpc>
              <a:spcAft>
                <a:spcPts val="0"/>
              </a:spcAft>
            </a:pPr>
            <a:r>
              <a:rPr lang="zh-CN" altLang="zh-CN" kern="100" dirty="0">
                <a:solidFill>
                  <a:schemeClr val="bg1"/>
                </a:solidFill>
                <a:latin typeface="Times New Roman" panose="02020603050405020304" pitchFamily="18" charset="0"/>
              </a:rPr>
              <a:t>如果有问题，请举手。</a:t>
            </a:r>
            <a:endParaRPr lang="zh-CN" altLang="zh-CN" sz="1400" kern="10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42313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131023" y="2353447"/>
            <a:ext cx="2302466" cy="1150436"/>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79" tIns="45691" rIns="91379" bIns="45691" anchor="ctr">
            <a:flatTx/>
          </a:bodyPr>
          <a:lstStyle/>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沟通</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405" dirty="0">
                <a:solidFill>
                  <a:schemeClr val="bg1"/>
                </a:solidFill>
                <a:latin typeface="Arial" charset="0"/>
                <a:ea typeface="Arial Unicode MS" pitchFamily="34" charset="-122"/>
                <a:cs typeface="Arial Unicode MS" pitchFamily="34" charset="-122"/>
              </a:rPr>
              <a:t>项目启动</a:t>
            </a:r>
            <a:endParaRPr lang="en-US" altLang="zh-CN" sz="1405"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405" dirty="0">
                <a:solidFill>
                  <a:schemeClr val="bg1"/>
                </a:solidFill>
                <a:latin typeface="Arial" charset="0"/>
                <a:ea typeface="Arial Unicode MS" pitchFamily="34" charset="-122"/>
                <a:cs typeface="Arial Unicode MS" pitchFamily="34" charset="-122"/>
              </a:rPr>
              <a:t>需求获取</a:t>
            </a:r>
            <a:endParaRPr lang="en-US" altLang="zh-CN" sz="1405" dirty="0">
              <a:solidFill>
                <a:schemeClr val="bg1"/>
              </a:solidFill>
              <a:latin typeface="Arial" charset="0"/>
              <a:ea typeface="Arial Unicode MS" pitchFamily="34" charset="-122"/>
              <a:cs typeface="Arial Unicode MS" pitchFamily="34" charset="-122"/>
            </a:endParaRPr>
          </a:p>
        </p:txBody>
      </p:sp>
      <p:sp>
        <p:nvSpPr>
          <p:cNvPr id="52229" name="Line 3"/>
          <p:cNvSpPr>
            <a:spLocks noChangeShapeType="1"/>
          </p:cNvSpPr>
          <p:nvPr/>
        </p:nvSpPr>
        <p:spPr bwMode="auto">
          <a:xfrm>
            <a:off x="742257" y="2995595"/>
            <a:ext cx="360109" cy="0"/>
          </a:xfrm>
          <a:prstGeom prst="line">
            <a:avLst/>
          </a:prstGeom>
          <a:noFill/>
          <a:ln w="381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64" name="Rectangle 4"/>
          <p:cNvSpPr>
            <a:spLocks noChangeArrowheads="1"/>
          </p:cNvSpPr>
          <p:nvPr/>
        </p:nvSpPr>
        <p:spPr bwMode="auto">
          <a:xfrm>
            <a:off x="6416911" y="2350268"/>
            <a:ext cx="1655545" cy="13671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79" tIns="45691" rIns="91379" bIns="45691" anchor="ctr">
            <a:flatTx/>
          </a:bodyPr>
          <a:lstStyle/>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建模</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endParaRPr lang="en-US" altLang="zh-CN" sz="1807" dirty="0">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分析</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设计</a:t>
            </a:r>
            <a:endParaRPr lang="en-US" altLang="zh-CN" sz="1807" dirty="0">
              <a:solidFill>
                <a:schemeClr val="bg1"/>
              </a:solidFill>
              <a:latin typeface="Arial" charset="0"/>
              <a:ea typeface="Arial Unicode MS" pitchFamily="34" charset="-122"/>
              <a:cs typeface="Arial Unicode MS" pitchFamily="34" charset="-122"/>
            </a:endParaRPr>
          </a:p>
        </p:txBody>
      </p:sp>
      <p:sp>
        <p:nvSpPr>
          <p:cNvPr id="52233" name="Line 5"/>
          <p:cNvSpPr>
            <a:spLocks noChangeShapeType="1"/>
          </p:cNvSpPr>
          <p:nvPr/>
        </p:nvSpPr>
        <p:spPr bwMode="auto">
          <a:xfrm>
            <a:off x="3509996" y="3067298"/>
            <a:ext cx="361702" cy="0"/>
          </a:xfrm>
          <a:prstGeom prst="line">
            <a:avLst/>
          </a:prstGeom>
          <a:noFill/>
          <a:ln w="381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66" name="Rectangle 6"/>
          <p:cNvSpPr>
            <a:spLocks noChangeArrowheads="1"/>
          </p:cNvSpPr>
          <p:nvPr/>
        </p:nvSpPr>
        <p:spPr bwMode="auto">
          <a:xfrm>
            <a:off x="3997576" y="2350268"/>
            <a:ext cx="1937585" cy="13671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79" tIns="45691" rIns="91379" bIns="45691" anchor="ctr">
            <a:flatTx/>
          </a:bodyPr>
          <a:lstStyle/>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计划</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endParaRPr lang="en-US" altLang="zh-CN" sz="1807" dirty="0">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估算</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定计划</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跟踪</a:t>
            </a:r>
            <a:endParaRPr lang="en-US" altLang="zh-CN" sz="1807" dirty="0">
              <a:solidFill>
                <a:schemeClr val="bg1"/>
              </a:solidFill>
              <a:latin typeface="Arial" charset="0"/>
              <a:ea typeface="Arial Unicode MS" pitchFamily="34" charset="-122"/>
              <a:cs typeface="Arial Unicode MS" pitchFamily="34" charset="-122"/>
            </a:endParaRPr>
          </a:p>
        </p:txBody>
      </p:sp>
      <p:sp>
        <p:nvSpPr>
          <p:cNvPr id="52237" name="Line 7"/>
          <p:cNvSpPr>
            <a:spLocks noChangeShapeType="1"/>
          </p:cNvSpPr>
          <p:nvPr/>
        </p:nvSpPr>
        <p:spPr bwMode="auto">
          <a:xfrm>
            <a:off x="5992516" y="3022683"/>
            <a:ext cx="360109" cy="0"/>
          </a:xfrm>
          <a:prstGeom prst="line">
            <a:avLst/>
          </a:prstGeom>
          <a:noFill/>
          <a:ln w="381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68" name="Rectangle 8"/>
          <p:cNvSpPr>
            <a:spLocks noChangeArrowheads="1"/>
          </p:cNvSpPr>
          <p:nvPr/>
        </p:nvSpPr>
        <p:spPr bwMode="auto">
          <a:xfrm>
            <a:off x="6293679" y="4289444"/>
            <a:ext cx="1657138" cy="13671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79" tIns="45691" rIns="91379" bIns="45691" anchor="ctr">
            <a:flatTx/>
          </a:bodyPr>
          <a:lstStyle/>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构造</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endParaRPr lang="en-US" altLang="zh-CN" sz="1807" dirty="0">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代码</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测试</a:t>
            </a:r>
            <a:endParaRPr lang="en-US" altLang="zh-CN" sz="1807" dirty="0">
              <a:solidFill>
                <a:schemeClr val="bg1"/>
              </a:solidFill>
              <a:latin typeface="Arial" charset="0"/>
              <a:ea typeface="Arial Unicode MS" pitchFamily="34" charset="-122"/>
              <a:cs typeface="Arial Unicode MS" pitchFamily="34" charset="-122"/>
            </a:endParaRPr>
          </a:p>
        </p:txBody>
      </p:sp>
      <p:sp>
        <p:nvSpPr>
          <p:cNvPr id="52241" name="Line 9"/>
          <p:cNvSpPr>
            <a:spLocks noChangeShapeType="1"/>
          </p:cNvSpPr>
          <p:nvPr/>
        </p:nvSpPr>
        <p:spPr bwMode="auto">
          <a:xfrm>
            <a:off x="6876853" y="3715813"/>
            <a:ext cx="0" cy="576811"/>
          </a:xfrm>
          <a:prstGeom prst="line">
            <a:avLst/>
          </a:prstGeom>
          <a:noFill/>
          <a:ln w="381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70" name="Rectangle 10"/>
          <p:cNvSpPr>
            <a:spLocks noChangeArrowheads="1"/>
          </p:cNvSpPr>
          <p:nvPr/>
        </p:nvSpPr>
        <p:spPr bwMode="auto">
          <a:xfrm>
            <a:off x="3955747" y="4355432"/>
            <a:ext cx="1657138" cy="13671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79" tIns="45691" rIns="91379" bIns="45691" anchor="ctr">
            <a:flatTx/>
          </a:bodyPr>
          <a:lstStyle/>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部署</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endParaRPr lang="en-US" altLang="zh-CN" sz="1807" dirty="0">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交付</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维护</a:t>
            </a:r>
            <a:endParaRPr lang="en-US" altLang="zh-CN" sz="1807" dirty="0">
              <a:solidFill>
                <a:schemeClr val="bg1"/>
              </a:solidFill>
              <a:latin typeface="Arial" charset="0"/>
              <a:ea typeface="Arial Unicode MS" pitchFamily="34" charset="-122"/>
              <a:cs typeface="Arial Unicode MS" pitchFamily="34" charset="-122"/>
            </a:endParaRPr>
          </a:p>
          <a:p>
            <a:pPr algn="ctr" defTabSz="914597" eaLnBrk="1" hangingPunct="1">
              <a:defRPr/>
            </a:pPr>
            <a:r>
              <a:rPr lang="zh-CN" altLang="en-US" sz="1807" dirty="0">
                <a:solidFill>
                  <a:schemeClr val="bg1"/>
                </a:solidFill>
                <a:latin typeface="Arial" charset="0"/>
                <a:ea typeface="Arial Unicode MS" pitchFamily="34" charset="-122"/>
                <a:cs typeface="Arial Unicode MS" pitchFamily="34" charset="-122"/>
              </a:rPr>
              <a:t>反馈</a:t>
            </a:r>
            <a:endParaRPr lang="en-US" altLang="zh-CN" sz="1807" dirty="0">
              <a:solidFill>
                <a:schemeClr val="bg1"/>
              </a:solidFill>
              <a:latin typeface="Arial" charset="0"/>
              <a:ea typeface="Arial Unicode MS" pitchFamily="34" charset="-122"/>
              <a:cs typeface="Arial Unicode MS" pitchFamily="34" charset="-122"/>
            </a:endParaRPr>
          </a:p>
        </p:txBody>
      </p:sp>
      <p:sp>
        <p:nvSpPr>
          <p:cNvPr id="52245" name="Line 11"/>
          <p:cNvSpPr>
            <a:spLocks noChangeShapeType="1"/>
          </p:cNvSpPr>
          <p:nvPr/>
        </p:nvSpPr>
        <p:spPr bwMode="auto">
          <a:xfrm flipH="1">
            <a:off x="5641967" y="5006467"/>
            <a:ext cx="573625" cy="0"/>
          </a:xfrm>
          <a:prstGeom prst="line">
            <a:avLst/>
          </a:prstGeom>
          <a:noFill/>
          <a:ln w="381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pic>
        <p:nvPicPr>
          <p:cNvPr id="522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27" y="4225700"/>
            <a:ext cx="3695857" cy="229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7" name="TextBox 13"/>
          <p:cNvSpPr txBox="1">
            <a:spLocks noChangeArrowheads="1"/>
          </p:cNvSpPr>
          <p:nvPr/>
        </p:nvSpPr>
        <p:spPr bwMode="auto">
          <a:xfrm>
            <a:off x="2493406" y="919393"/>
            <a:ext cx="5968882"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dirty="0"/>
              <a:t>瀑布式模型</a:t>
            </a:r>
            <a:r>
              <a:rPr lang="en-US" altLang="zh-CN" sz="2409" dirty="0"/>
              <a:t>Vs.</a:t>
            </a:r>
            <a:r>
              <a:rPr lang="zh-CN" altLang="en-US" sz="2409" dirty="0"/>
              <a:t>通用过程框架</a:t>
            </a:r>
          </a:p>
        </p:txBody>
      </p:sp>
      <p:sp>
        <p:nvSpPr>
          <p:cNvPr id="15" name="Rectangle 2"/>
          <p:cNvSpPr txBox="1">
            <a:spLocks/>
          </p:cNvSpPr>
          <p:nvPr/>
        </p:nvSpPr>
        <p:spPr>
          <a:xfrm>
            <a:off x="595930" y="15748"/>
            <a:ext cx="4192888"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从实践角度如何理解过程模型</a:t>
            </a:r>
            <a:endParaRPr lang="en-US" altLang="zh-CN" dirty="0" smtClean="0"/>
          </a:p>
        </p:txBody>
      </p:sp>
      <p:cxnSp>
        <p:nvCxnSpPr>
          <p:cNvPr id="16" name="直接连接符 46"/>
          <p:cNvCxnSpPr>
            <a:cxnSpLocks noChangeShapeType="1"/>
          </p:cNvCxnSpPr>
          <p:nvPr/>
        </p:nvCxnSpPr>
        <p:spPr bwMode="auto">
          <a:xfrm flipH="1">
            <a:off x="595930" y="49567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941727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 fill="hold"/>
                                        <p:tgtEl>
                                          <p:spTgt spid="17"/>
                                        </p:tgtEl>
                                        <p:attrNameLst>
                                          <p:attrName>ppt_x</p:attrName>
                                        </p:attrNameLst>
                                      </p:cBhvr>
                                      <p:tavLst>
                                        <p:tav tm="0">
                                          <p:val>
                                            <p:strVal val="0-#ppt_w/2"/>
                                          </p:val>
                                        </p:tav>
                                        <p:tav tm="100000">
                                          <p:val>
                                            <p:strVal val="#ppt_x"/>
                                          </p:val>
                                        </p:tav>
                                      </p:tavLst>
                                    </p:anim>
                                    <p:anim calcmode="lin" valueType="num">
                                      <p:cBhvr additive="base">
                                        <p:cTn id="8" dur="3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7"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8"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9"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70"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01</a:t>
            </a:r>
            <a:endParaRPr lang="zh-CN" altLang="en-US" sz="10000">
              <a:solidFill>
                <a:srgbClr val="F8F8F8"/>
              </a:solidFill>
              <a:ea typeface="宋体" panose="02010600030101010101" pitchFamily="2" charset="-122"/>
            </a:endParaRPr>
          </a:p>
        </p:txBody>
      </p:sp>
      <p:cxnSp>
        <p:nvCxnSpPr>
          <p:cNvPr id="11271"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17"/>
          <p:cNvSpPr txBox="1">
            <a:spLocks noChangeArrowheads="1"/>
          </p:cNvSpPr>
          <p:nvPr/>
        </p:nvSpPr>
        <p:spPr bwMode="auto">
          <a:xfrm>
            <a:off x="3852863" y="4092575"/>
            <a:ext cx="49039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chemeClr val="bg1"/>
                </a:solidFill>
                <a:latin typeface="微软雅黑" panose="020B0503020204020204" pitchFamily="34" charset="-122"/>
              </a:rPr>
              <a:t>何为</a:t>
            </a:r>
            <a:r>
              <a:rPr lang="zh-CN" altLang="en-US" sz="4000" dirty="0" smtClean="0">
                <a:solidFill>
                  <a:schemeClr val="tx1"/>
                </a:solidFill>
                <a:latin typeface="微软雅黑" panose="020B0503020204020204" pitchFamily="34" charset="-122"/>
              </a:rPr>
              <a:t>过程</a:t>
            </a:r>
            <a:r>
              <a:rPr lang="zh-CN" altLang="en-US" sz="3200" dirty="0" smtClean="0">
                <a:solidFill>
                  <a:schemeClr val="bg1"/>
                </a:solidFill>
                <a:latin typeface="微软雅黑" panose="020B0503020204020204" pitchFamily="34" charset="-122"/>
              </a:rPr>
              <a:t>及</a:t>
            </a:r>
            <a:r>
              <a:rPr lang="zh-CN" altLang="en-US" sz="4000" dirty="0" smtClean="0">
                <a:solidFill>
                  <a:schemeClr val="tx1"/>
                </a:solidFill>
                <a:latin typeface="微软雅黑" panose="020B0503020204020204" pitchFamily="34" charset="-122"/>
              </a:rPr>
              <a:t>过程模型</a:t>
            </a:r>
            <a:r>
              <a:rPr lang="zh-CN" altLang="en-US" sz="3200" dirty="0" smtClean="0">
                <a:solidFill>
                  <a:schemeClr val="tx1"/>
                </a:solidFill>
                <a:latin typeface="微软雅黑" panose="020B0503020204020204" pitchFamily="34" charset="-122"/>
              </a:rPr>
              <a:t>？</a:t>
            </a:r>
            <a:endParaRPr lang="zh-CN" altLang="en-US" sz="3200" dirty="0">
              <a:solidFill>
                <a:schemeClr val="tx1"/>
              </a:solidFill>
              <a:latin typeface="微软雅黑" panose="020B0503020204020204" pitchFamily="34" charset="-122"/>
            </a:endParaRPr>
          </a:p>
        </p:txBody>
      </p:sp>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500" fill="hold"/>
                                        <p:tgtEl>
                                          <p:spTgt spid="11270"/>
                                        </p:tgtEl>
                                        <p:attrNameLst>
                                          <p:attrName>ppt_w</p:attrName>
                                        </p:attrNameLst>
                                      </p:cBhvr>
                                      <p:tavLst>
                                        <p:tav tm="0">
                                          <p:val>
                                            <p:fltVal val="0"/>
                                          </p:val>
                                        </p:tav>
                                        <p:tav tm="100000">
                                          <p:val>
                                            <p:strVal val="#ppt_w"/>
                                          </p:val>
                                        </p:tav>
                                      </p:tavLst>
                                    </p:anim>
                                    <p:anim calcmode="lin" valueType="num">
                                      <p:cBhvr>
                                        <p:cTn id="12" dur="500" fill="hold"/>
                                        <p:tgtEl>
                                          <p:spTgt spid="11270"/>
                                        </p:tgtEl>
                                        <p:attrNameLst>
                                          <p:attrName>ppt_h</p:attrName>
                                        </p:attrNameLst>
                                      </p:cBhvr>
                                      <p:tavLst>
                                        <p:tav tm="0">
                                          <p:val>
                                            <p:fltVal val="0"/>
                                          </p:val>
                                        </p:tav>
                                        <p:tav tm="100000">
                                          <p:val>
                                            <p:strVal val="#ppt_h"/>
                                          </p:val>
                                        </p:tav>
                                      </p:tavLst>
                                    </p:anim>
                                    <p:anim calcmode="lin" valueType="num">
                                      <p:cBhvr>
                                        <p:cTn id="13" dur="500" fill="hold"/>
                                        <p:tgtEl>
                                          <p:spTgt spid="11270"/>
                                        </p:tgtEl>
                                        <p:attrNameLst>
                                          <p:attrName>style.rotation</p:attrName>
                                        </p:attrNameLst>
                                      </p:cBhvr>
                                      <p:tavLst>
                                        <p:tav tm="0">
                                          <p:val>
                                            <p:fltVal val="90"/>
                                          </p:val>
                                        </p:tav>
                                        <p:tav tm="100000">
                                          <p:val>
                                            <p:fltVal val="0"/>
                                          </p:val>
                                        </p:tav>
                                      </p:tavLst>
                                    </p:anim>
                                    <p:animEffect transition="in" filter="fade">
                                      <p:cBhvr>
                                        <p:cTn id="14" dur="500"/>
                                        <p:tgtEl>
                                          <p:spTgt spid="11270"/>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12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68"/>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1268"/>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wipe(left)">
                                      <p:cBhvr>
                                        <p:cTn id="25" dur="2000"/>
                                        <p:tgtEl>
                                          <p:spTgt spid="11267"/>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1271"/>
                                        </p:tgtEl>
                                        <p:attrNameLst>
                                          <p:attrName>style.visibility</p:attrName>
                                        </p:attrNameLst>
                                      </p:cBhvr>
                                      <p:to>
                                        <p:strVal val="visible"/>
                                      </p:to>
                                    </p:set>
                                    <p:anim calcmode="lin" valueType="num">
                                      <p:cBhvr>
                                        <p:cTn id="29" dur="500" fill="hold"/>
                                        <p:tgtEl>
                                          <p:spTgt spid="11271"/>
                                        </p:tgtEl>
                                        <p:attrNameLst>
                                          <p:attrName>ppt_w</p:attrName>
                                        </p:attrNameLst>
                                      </p:cBhvr>
                                      <p:tavLst>
                                        <p:tav tm="0">
                                          <p:val>
                                            <p:fltVal val="0"/>
                                          </p:val>
                                        </p:tav>
                                        <p:tav tm="100000">
                                          <p:val>
                                            <p:strVal val="#ppt_w"/>
                                          </p:val>
                                        </p:tav>
                                      </p:tavLst>
                                    </p:anim>
                                    <p:anim calcmode="lin" valueType="num">
                                      <p:cBhvr>
                                        <p:cTn id="30" dur="500" fill="hold"/>
                                        <p:tgtEl>
                                          <p:spTgt spid="11271"/>
                                        </p:tgtEl>
                                        <p:attrNameLst>
                                          <p:attrName>ppt_h</p:attrName>
                                        </p:attrNameLst>
                                      </p:cBhvr>
                                      <p:tavLst>
                                        <p:tav tm="0">
                                          <p:val>
                                            <p:fltVal val="0"/>
                                          </p:val>
                                        </p:tav>
                                        <p:tav tm="100000">
                                          <p:val>
                                            <p:strVal val="#ppt_h"/>
                                          </p:val>
                                        </p:tav>
                                      </p:tavLst>
                                    </p:anim>
                                    <p:anim calcmode="lin" valueType="num">
                                      <p:cBhvr>
                                        <p:cTn id="31" dur="500" fill="hold"/>
                                        <p:tgtEl>
                                          <p:spTgt spid="11271"/>
                                        </p:tgtEl>
                                        <p:attrNameLst>
                                          <p:attrName>style.rotation</p:attrName>
                                        </p:attrNameLst>
                                      </p:cBhvr>
                                      <p:tavLst>
                                        <p:tav tm="0">
                                          <p:val>
                                            <p:fltVal val="90"/>
                                          </p:val>
                                        </p:tav>
                                        <p:tav tm="100000">
                                          <p:val>
                                            <p:fltVal val="0"/>
                                          </p:val>
                                        </p:tav>
                                      </p:tavLst>
                                    </p:anim>
                                    <p:animEffect transition="in" filter="fade">
                                      <p:cBhvr>
                                        <p:cTn id="32" dur="500"/>
                                        <p:tgtEl>
                                          <p:spTgt spid="11271"/>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272"/>
                                        </p:tgtEl>
                                        <p:attrNameLst>
                                          <p:attrName>style.visibility</p:attrName>
                                        </p:attrNameLst>
                                      </p:cBhvr>
                                      <p:to>
                                        <p:strVal val="visible"/>
                                      </p:to>
                                    </p:set>
                                    <p:anim calcmode="lin" valueType="num">
                                      <p:cBhvr>
                                        <p:cTn id="36" dur="500" fill="hold"/>
                                        <p:tgtEl>
                                          <p:spTgt spid="1127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272"/>
                                        </p:tgtEl>
                                        <p:attrNameLst>
                                          <p:attrName>ppt_y</p:attrName>
                                        </p:attrNameLst>
                                      </p:cBhvr>
                                      <p:tavLst>
                                        <p:tav tm="0">
                                          <p:val>
                                            <p:strVal val="#ppt_y"/>
                                          </p:val>
                                        </p:tav>
                                        <p:tav tm="100000">
                                          <p:val>
                                            <p:strVal val="#ppt_y"/>
                                          </p:val>
                                        </p:tav>
                                      </p:tavLst>
                                    </p:anim>
                                    <p:anim calcmode="lin" valueType="num">
                                      <p:cBhvr>
                                        <p:cTn id="38" dur="500" fill="hold"/>
                                        <p:tgtEl>
                                          <p:spTgt spid="1127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27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autoUpdateAnimBg="0"/>
      <p:bldP spid="11268" grpId="1" animBg="1" autoUpdateAnimBg="0"/>
      <p:bldP spid="11269" grpId="0" animBg="1" autoUpdateAnimBg="0"/>
      <p:bldP spid="11270" grpId="0" autoUpdateAnimBg="0"/>
      <p:bldP spid="1127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Line 3"/>
          <p:cNvSpPr>
            <a:spLocks noChangeShapeType="1"/>
          </p:cNvSpPr>
          <p:nvPr/>
        </p:nvSpPr>
        <p:spPr bwMode="auto">
          <a:xfrm>
            <a:off x="1553299" y="6316243"/>
            <a:ext cx="6333770" cy="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2" name="Line 4"/>
          <p:cNvSpPr>
            <a:spLocks noChangeShapeType="1"/>
          </p:cNvSpPr>
          <p:nvPr/>
        </p:nvSpPr>
        <p:spPr bwMode="auto">
          <a:xfrm flipV="1">
            <a:off x="1553299" y="1924829"/>
            <a:ext cx="0" cy="4391414"/>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53" name="Rectangle 5"/>
          <p:cNvSpPr>
            <a:spLocks noChangeArrowheads="1"/>
          </p:cNvSpPr>
          <p:nvPr/>
        </p:nvSpPr>
        <p:spPr bwMode="auto">
          <a:xfrm>
            <a:off x="1897473" y="1384667"/>
            <a:ext cx="503515" cy="289999"/>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53254" name="Rectangle 6"/>
          <p:cNvSpPr>
            <a:spLocks noChangeArrowheads="1"/>
          </p:cNvSpPr>
          <p:nvPr/>
        </p:nvSpPr>
        <p:spPr bwMode="auto">
          <a:xfrm>
            <a:off x="1897473" y="1818072"/>
            <a:ext cx="503515" cy="289999"/>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73063" name="Rectangle 7"/>
          <p:cNvSpPr>
            <a:spLocks noChangeArrowheads="1"/>
          </p:cNvSpPr>
          <p:nvPr/>
        </p:nvSpPr>
        <p:spPr bwMode="auto">
          <a:xfrm>
            <a:off x="1897473" y="2249883"/>
            <a:ext cx="503515" cy="289999"/>
          </a:xfrm>
          <a:prstGeom prst="rect">
            <a:avLst/>
          </a:prstGeom>
          <a:gradFill rotWithShape="1">
            <a:gsLst>
              <a:gs pos="0">
                <a:schemeClr val="accent1"/>
              </a:gs>
              <a:gs pos="100000">
                <a:schemeClr val="accent1">
                  <a:gamma/>
                  <a:shade val="76078"/>
                  <a:invGamma/>
                </a:schemeClr>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64" name="Rectangle 8"/>
          <p:cNvSpPr>
            <a:spLocks noChangeArrowheads="1"/>
          </p:cNvSpPr>
          <p:nvPr/>
        </p:nvSpPr>
        <p:spPr bwMode="auto">
          <a:xfrm>
            <a:off x="1897473" y="2681696"/>
            <a:ext cx="503515" cy="289999"/>
          </a:xfrm>
          <a:prstGeom prst="rect">
            <a:avLst/>
          </a:prstGeom>
          <a:gradFill rotWithShape="1">
            <a:gsLst>
              <a:gs pos="0">
                <a:schemeClr val="accent2">
                  <a:gamma/>
                  <a:tint val="0"/>
                  <a:invGamma/>
                </a:schemeClr>
              </a:gs>
              <a:gs pos="100000">
                <a:schemeClr val="accent2"/>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65" name="Rectangle 9"/>
          <p:cNvSpPr>
            <a:spLocks noChangeArrowheads="1"/>
          </p:cNvSpPr>
          <p:nvPr/>
        </p:nvSpPr>
        <p:spPr bwMode="auto">
          <a:xfrm>
            <a:off x="1897473" y="3111914"/>
            <a:ext cx="503515" cy="289999"/>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53258" name="Text Box 10"/>
          <p:cNvSpPr txBox="1">
            <a:spLocks noChangeArrowheads="1"/>
          </p:cNvSpPr>
          <p:nvPr/>
        </p:nvSpPr>
        <p:spPr bwMode="auto">
          <a:xfrm>
            <a:off x="2472691" y="1312963"/>
            <a:ext cx="646921"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7">
                <a:latin typeface="Arial" panose="020B0604020202020204" pitchFamily="34" charset="0"/>
                <a:ea typeface="Arial Unicode MS" panose="020B0604020202020204" pitchFamily="34" charset="-122"/>
                <a:cs typeface="Arial Unicode MS" panose="020B0604020202020204" pitchFamily="34" charset="-122"/>
              </a:rPr>
              <a:t>沟通</a:t>
            </a:r>
            <a:endParaRPr lang="en-US" altLang="zh-CN" sz="1807">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53259" name="Text Box 11"/>
          <p:cNvSpPr txBox="1">
            <a:spLocks noChangeArrowheads="1"/>
          </p:cNvSpPr>
          <p:nvPr/>
        </p:nvSpPr>
        <p:spPr bwMode="auto">
          <a:xfrm>
            <a:off x="2472691" y="1744775"/>
            <a:ext cx="646921"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7">
                <a:latin typeface="Arial" panose="020B0604020202020204" pitchFamily="34" charset="0"/>
                <a:ea typeface="Arial Unicode MS" panose="020B0604020202020204" pitchFamily="34" charset="-122"/>
                <a:cs typeface="Arial Unicode MS" panose="020B0604020202020204" pitchFamily="34" charset="-122"/>
              </a:rPr>
              <a:t>计划</a:t>
            </a:r>
            <a:endParaRPr lang="en-US" altLang="zh-CN" sz="1807">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53260" name="Text Box 12"/>
          <p:cNvSpPr txBox="1">
            <a:spLocks noChangeArrowheads="1"/>
          </p:cNvSpPr>
          <p:nvPr/>
        </p:nvSpPr>
        <p:spPr bwMode="auto">
          <a:xfrm>
            <a:off x="2472691" y="2248290"/>
            <a:ext cx="2025214"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7">
                <a:latin typeface="Arial" panose="020B0604020202020204" pitchFamily="34" charset="0"/>
                <a:ea typeface="Arial Unicode MS" panose="020B0604020202020204" pitchFamily="34" charset="-122"/>
                <a:cs typeface="Arial Unicode MS" panose="020B0604020202020204" pitchFamily="34" charset="-122"/>
              </a:rPr>
              <a:t>建模</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a:t>
            </a:r>
            <a:r>
              <a:rPr lang="zh-CN" altLang="en-US" sz="1807">
                <a:latin typeface="Arial" panose="020B0604020202020204" pitchFamily="34" charset="0"/>
                <a:ea typeface="Arial Unicode MS" panose="020B0604020202020204" pitchFamily="34" charset="-122"/>
                <a:cs typeface="Arial Unicode MS" panose="020B0604020202020204" pitchFamily="34" charset="-122"/>
              </a:rPr>
              <a:t>分析，设计</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 )</a:t>
            </a:r>
          </a:p>
        </p:txBody>
      </p:sp>
      <p:sp>
        <p:nvSpPr>
          <p:cNvPr id="53261" name="Text Box 13"/>
          <p:cNvSpPr txBox="1">
            <a:spLocks noChangeArrowheads="1"/>
          </p:cNvSpPr>
          <p:nvPr/>
        </p:nvSpPr>
        <p:spPr bwMode="auto">
          <a:xfrm>
            <a:off x="2483846" y="2675322"/>
            <a:ext cx="1857906"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7">
                <a:latin typeface="Arial" panose="020B0604020202020204" pitchFamily="34" charset="0"/>
                <a:ea typeface="Arial Unicode MS" panose="020B0604020202020204" pitchFamily="34" charset="-122"/>
                <a:cs typeface="Arial Unicode MS" panose="020B0604020202020204" pitchFamily="34" charset="-122"/>
              </a:rPr>
              <a:t>构造</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a:t>
            </a:r>
            <a:r>
              <a:rPr lang="zh-CN" altLang="en-US" sz="1807">
                <a:latin typeface="Arial" panose="020B0604020202020204" pitchFamily="34" charset="0"/>
                <a:ea typeface="Arial Unicode MS" panose="020B0604020202020204" pitchFamily="34" charset="-122"/>
                <a:cs typeface="Arial Unicode MS" panose="020B0604020202020204" pitchFamily="34" charset="-122"/>
              </a:rPr>
              <a:t>代码</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a:t>
            </a:r>
            <a:r>
              <a:rPr lang="zh-CN" altLang="en-US" sz="1807">
                <a:latin typeface="Arial" panose="020B0604020202020204" pitchFamily="34" charset="0"/>
                <a:ea typeface="Arial Unicode MS" panose="020B0604020202020204" pitchFamily="34" charset="-122"/>
                <a:cs typeface="Arial Unicode MS" panose="020B0604020202020204" pitchFamily="34" charset="-122"/>
              </a:rPr>
              <a:t>测试</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 )</a:t>
            </a:r>
          </a:p>
        </p:txBody>
      </p:sp>
      <p:sp>
        <p:nvSpPr>
          <p:cNvPr id="53262" name="Text Box 14"/>
          <p:cNvSpPr txBox="1">
            <a:spLocks noChangeArrowheads="1"/>
          </p:cNvSpPr>
          <p:nvPr/>
        </p:nvSpPr>
        <p:spPr bwMode="auto">
          <a:xfrm>
            <a:off x="2472691" y="3111914"/>
            <a:ext cx="1921642"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7">
                <a:latin typeface="Arial" panose="020B0604020202020204" pitchFamily="34" charset="0"/>
                <a:ea typeface="Arial Unicode MS" panose="020B0604020202020204" pitchFamily="34" charset="-122"/>
                <a:cs typeface="Arial Unicode MS" panose="020B0604020202020204" pitchFamily="34" charset="-122"/>
              </a:rPr>
              <a:t>部署</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a:t>
            </a:r>
            <a:r>
              <a:rPr lang="zh-CN" altLang="en-US" sz="1807">
                <a:latin typeface="Arial" panose="020B0604020202020204" pitchFamily="34" charset="0"/>
                <a:ea typeface="Arial Unicode MS" panose="020B0604020202020204" pitchFamily="34" charset="-122"/>
                <a:cs typeface="Arial Unicode MS" panose="020B0604020202020204" pitchFamily="34" charset="-122"/>
              </a:rPr>
              <a:t>交付</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 </a:t>
            </a:r>
            <a:r>
              <a:rPr lang="zh-CN" altLang="en-US" sz="1807">
                <a:latin typeface="Arial" panose="020B0604020202020204" pitchFamily="34" charset="0"/>
                <a:ea typeface="Arial Unicode MS" panose="020B0604020202020204" pitchFamily="34" charset="-122"/>
                <a:cs typeface="Arial Unicode MS" panose="020B0604020202020204" pitchFamily="34" charset="-122"/>
              </a:rPr>
              <a:t>反馈</a:t>
            </a:r>
            <a:r>
              <a:rPr lang="en-US" altLang="zh-CN" sz="1807">
                <a:latin typeface="Arial" panose="020B0604020202020204" pitchFamily="34" charset="0"/>
                <a:ea typeface="Arial Unicode MS" panose="020B0604020202020204" pitchFamily="34" charset="-122"/>
                <a:cs typeface="Arial Unicode MS" panose="020B0604020202020204" pitchFamily="34" charset="-122"/>
              </a:rPr>
              <a:t> )</a:t>
            </a:r>
          </a:p>
        </p:txBody>
      </p:sp>
      <p:grpSp>
        <p:nvGrpSpPr>
          <p:cNvPr id="53263" name="Group 15"/>
          <p:cNvGrpSpPr>
            <a:grpSpLocks/>
          </p:cNvGrpSpPr>
          <p:nvPr/>
        </p:nvGrpSpPr>
        <p:grpSpPr bwMode="auto">
          <a:xfrm>
            <a:off x="2056814" y="5524324"/>
            <a:ext cx="3094386" cy="576811"/>
            <a:chOff x="1292" y="3158"/>
            <a:chExt cx="1951" cy="363"/>
          </a:xfrm>
        </p:grpSpPr>
        <p:sp>
          <p:nvSpPr>
            <p:cNvPr id="53292" name="Rectangle 16"/>
            <p:cNvSpPr>
              <a:spLocks noChangeArrowheads="1"/>
            </p:cNvSpPr>
            <p:nvPr/>
          </p:nvSpPr>
          <p:spPr bwMode="auto">
            <a:xfrm>
              <a:off x="1292" y="3158"/>
              <a:ext cx="318" cy="182"/>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53293" name="Rectangle 17"/>
            <p:cNvSpPr>
              <a:spLocks noChangeArrowheads="1"/>
            </p:cNvSpPr>
            <p:nvPr/>
          </p:nvSpPr>
          <p:spPr bwMode="auto">
            <a:xfrm>
              <a:off x="1701" y="3203"/>
              <a:ext cx="318" cy="182"/>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73074" name="Rectangle 18"/>
            <p:cNvSpPr>
              <a:spLocks noChangeArrowheads="1"/>
            </p:cNvSpPr>
            <p:nvPr/>
          </p:nvSpPr>
          <p:spPr bwMode="auto">
            <a:xfrm>
              <a:off x="2109" y="3249"/>
              <a:ext cx="318" cy="182"/>
            </a:xfrm>
            <a:prstGeom prst="rect">
              <a:avLst/>
            </a:prstGeom>
            <a:gradFill rotWithShape="1">
              <a:gsLst>
                <a:gs pos="0">
                  <a:schemeClr val="accent1"/>
                </a:gs>
                <a:gs pos="100000">
                  <a:schemeClr val="accent1">
                    <a:gamma/>
                    <a:shade val="76078"/>
                    <a:invGamma/>
                  </a:schemeClr>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75" name="Rectangle 19"/>
            <p:cNvSpPr>
              <a:spLocks noChangeArrowheads="1"/>
            </p:cNvSpPr>
            <p:nvPr/>
          </p:nvSpPr>
          <p:spPr bwMode="auto">
            <a:xfrm>
              <a:off x="2517" y="3294"/>
              <a:ext cx="318" cy="152"/>
            </a:xfrm>
            <a:prstGeom prst="rect">
              <a:avLst/>
            </a:prstGeom>
            <a:gradFill rotWithShape="1">
              <a:gsLst>
                <a:gs pos="0">
                  <a:schemeClr val="accent2">
                    <a:gamma/>
                    <a:tint val="0"/>
                    <a:invGamma/>
                  </a:schemeClr>
                </a:gs>
                <a:gs pos="100000">
                  <a:schemeClr val="accent2"/>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76" name="Rectangle 20"/>
            <p:cNvSpPr>
              <a:spLocks noChangeArrowheads="1"/>
            </p:cNvSpPr>
            <p:nvPr/>
          </p:nvSpPr>
          <p:spPr bwMode="auto">
            <a:xfrm>
              <a:off x="2925" y="3339"/>
              <a:ext cx="318" cy="182"/>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53297" name="Line 21"/>
            <p:cNvSpPr>
              <a:spLocks noChangeShapeType="1"/>
            </p:cNvSpPr>
            <p:nvPr/>
          </p:nvSpPr>
          <p:spPr bwMode="auto">
            <a:xfrm>
              <a:off x="1610" y="324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98" name="Line 22"/>
            <p:cNvSpPr>
              <a:spLocks noChangeShapeType="1"/>
            </p:cNvSpPr>
            <p:nvPr/>
          </p:nvSpPr>
          <p:spPr bwMode="auto">
            <a:xfrm>
              <a:off x="2018" y="3294"/>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99" name="Line 23"/>
            <p:cNvSpPr>
              <a:spLocks noChangeShapeType="1"/>
            </p:cNvSpPr>
            <p:nvPr/>
          </p:nvSpPr>
          <p:spPr bwMode="auto">
            <a:xfrm>
              <a:off x="2426" y="333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300" name="Line 24"/>
            <p:cNvSpPr>
              <a:spLocks noChangeShapeType="1"/>
            </p:cNvSpPr>
            <p:nvPr/>
          </p:nvSpPr>
          <p:spPr bwMode="auto">
            <a:xfrm>
              <a:off x="2835" y="3385"/>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53264" name="Text Box 25"/>
          <p:cNvSpPr txBox="1">
            <a:spLocks noChangeArrowheads="1"/>
          </p:cNvSpPr>
          <p:nvPr/>
        </p:nvSpPr>
        <p:spPr bwMode="auto">
          <a:xfrm>
            <a:off x="2115769" y="5090919"/>
            <a:ext cx="1536072" cy="37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Increment #1</a:t>
            </a:r>
          </a:p>
        </p:txBody>
      </p:sp>
      <p:sp>
        <p:nvSpPr>
          <p:cNvPr id="53265" name="Text Box 26"/>
          <p:cNvSpPr txBox="1">
            <a:spLocks noChangeArrowheads="1"/>
          </p:cNvSpPr>
          <p:nvPr/>
        </p:nvSpPr>
        <p:spPr bwMode="auto">
          <a:xfrm>
            <a:off x="5439605" y="5669323"/>
            <a:ext cx="1872247" cy="58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606">
                <a:latin typeface="Arial" panose="020B0604020202020204" pitchFamily="34" charset="0"/>
                <a:ea typeface="Arial Unicode MS" panose="020B0604020202020204" pitchFamily="34" charset="-122"/>
                <a:cs typeface="Arial Unicode MS" panose="020B0604020202020204" pitchFamily="34" charset="-122"/>
              </a:rPr>
              <a:t>Delivery of 1st increment</a:t>
            </a:r>
          </a:p>
        </p:txBody>
      </p:sp>
      <p:grpSp>
        <p:nvGrpSpPr>
          <p:cNvPr id="53266" name="Group 27"/>
          <p:cNvGrpSpPr>
            <a:grpSpLocks/>
          </p:cNvGrpSpPr>
          <p:nvPr/>
        </p:nvGrpSpPr>
        <p:grpSpPr bwMode="auto">
          <a:xfrm>
            <a:off x="3712357" y="4587404"/>
            <a:ext cx="3095980" cy="576811"/>
            <a:chOff x="1292" y="3158"/>
            <a:chExt cx="1951" cy="363"/>
          </a:xfrm>
        </p:grpSpPr>
        <p:sp>
          <p:nvSpPr>
            <p:cNvPr id="53283" name="Rectangle 28"/>
            <p:cNvSpPr>
              <a:spLocks noChangeArrowheads="1"/>
            </p:cNvSpPr>
            <p:nvPr/>
          </p:nvSpPr>
          <p:spPr bwMode="auto">
            <a:xfrm>
              <a:off x="1292" y="3158"/>
              <a:ext cx="318" cy="182"/>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53284" name="Rectangle 29"/>
            <p:cNvSpPr>
              <a:spLocks noChangeArrowheads="1"/>
            </p:cNvSpPr>
            <p:nvPr/>
          </p:nvSpPr>
          <p:spPr bwMode="auto">
            <a:xfrm>
              <a:off x="1701" y="3203"/>
              <a:ext cx="318" cy="182"/>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73086" name="Rectangle 30"/>
            <p:cNvSpPr>
              <a:spLocks noChangeArrowheads="1"/>
            </p:cNvSpPr>
            <p:nvPr/>
          </p:nvSpPr>
          <p:spPr bwMode="auto">
            <a:xfrm>
              <a:off x="2109" y="3249"/>
              <a:ext cx="288" cy="182"/>
            </a:xfrm>
            <a:prstGeom prst="rect">
              <a:avLst/>
            </a:prstGeom>
            <a:gradFill rotWithShape="1">
              <a:gsLst>
                <a:gs pos="0">
                  <a:schemeClr val="accent1"/>
                </a:gs>
                <a:gs pos="100000">
                  <a:schemeClr val="accent1">
                    <a:gamma/>
                    <a:shade val="76078"/>
                    <a:invGamma/>
                  </a:schemeClr>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87" name="Rectangle 31"/>
            <p:cNvSpPr>
              <a:spLocks noChangeArrowheads="1"/>
            </p:cNvSpPr>
            <p:nvPr/>
          </p:nvSpPr>
          <p:spPr bwMode="auto">
            <a:xfrm>
              <a:off x="2517" y="3294"/>
              <a:ext cx="318" cy="152"/>
            </a:xfrm>
            <a:prstGeom prst="rect">
              <a:avLst/>
            </a:prstGeom>
            <a:gradFill rotWithShape="1">
              <a:gsLst>
                <a:gs pos="0">
                  <a:schemeClr val="accent2">
                    <a:gamma/>
                    <a:tint val="0"/>
                    <a:invGamma/>
                  </a:schemeClr>
                </a:gs>
                <a:gs pos="100000">
                  <a:schemeClr val="accent2"/>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88" name="Rectangle 32"/>
            <p:cNvSpPr>
              <a:spLocks noChangeArrowheads="1"/>
            </p:cNvSpPr>
            <p:nvPr/>
          </p:nvSpPr>
          <p:spPr bwMode="auto">
            <a:xfrm>
              <a:off x="2925" y="3339"/>
              <a:ext cx="318" cy="182"/>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53288" name="Line 33"/>
            <p:cNvSpPr>
              <a:spLocks noChangeShapeType="1"/>
            </p:cNvSpPr>
            <p:nvPr/>
          </p:nvSpPr>
          <p:spPr bwMode="auto">
            <a:xfrm>
              <a:off x="1610" y="324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89" name="Line 34"/>
            <p:cNvSpPr>
              <a:spLocks noChangeShapeType="1"/>
            </p:cNvSpPr>
            <p:nvPr/>
          </p:nvSpPr>
          <p:spPr bwMode="auto">
            <a:xfrm>
              <a:off x="2018" y="3294"/>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90" name="Line 35"/>
            <p:cNvSpPr>
              <a:spLocks noChangeShapeType="1"/>
            </p:cNvSpPr>
            <p:nvPr/>
          </p:nvSpPr>
          <p:spPr bwMode="auto">
            <a:xfrm>
              <a:off x="2426" y="333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91" name="Line 36"/>
            <p:cNvSpPr>
              <a:spLocks noChangeShapeType="1"/>
            </p:cNvSpPr>
            <p:nvPr/>
          </p:nvSpPr>
          <p:spPr bwMode="auto">
            <a:xfrm>
              <a:off x="2835" y="3385"/>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53267" name="Group 37"/>
          <p:cNvGrpSpPr>
            <a:grpSpLocks/>
          </p:cNvGrpSpPr>
          <p:nvPr/>
        </p:nvGrpSpPr>
        <p:grpSpPr bwMode="auto">
          <a:xfrm>
            <a:off x="5512901" y="3003563"/>
            <a:ext cx="3094386" cy="576811"/>
            <a:chOff x="1292" y="3158"/>
            <a:chExt cx="1951" cy="363"/>
          </a:xfrm>
        </p:grpSpPr>
        <p:sp>
          <p:nvSpPr>
            <p:cNvPr id="53274" name="Rectangle 38"/>
            <p:cNvSpPr>
              <a:spLocks noChangeArrowheads="1"/>
            </p:cNvSpPr>
            <p:nvPr/>
          </p:nvSpPr>
          <p:spPr bwMode="auto">
            <a:xfrm>
              <a:off x="1292" y="3158"/>
              <a:ext cx="318" cy="182"/>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53275" name="Rectangle 39"/>
            <p:cNvSpPr>
              <a:spLocks noChangeArrowheads="1"/>
            </p:cNvSpPr>
            <p:nvPr/>
          </p:nvSpPr>
          <p:spPr bwMode="auto">
            <a:xfrm>
              <a:off x="1701" y="3203"/>
              <a:ext cx="318" cy="182"/>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73096" name="Rectangle 40"/>
            <p:cNvSpPr>
              <a:spLocks noChangeArrowheads="1"/>
            </p:cNvSpPr>
            <p:nvPr/>
          </p:nvSpPr>
          <p:spPr bwMode="auto">
            <a:xfrm>
              <a:off x="2109" y="3249"/>
              <a:ext cx="318" cy="182"/>
            </a:xfrm>
            <a:prstGeom prst="rect">
              <a:avLst/>
            </a:prstGeom>
            <a:gradFill rotWithShape="1">
              <a:gsLst>
                <a:gs pos="0">
                  <a:schemeClr val="accent1"/>
                </a:gs>
                <a:gs pos="100000">
                  <a:schemeClr val="accent1">
                    <a:gamma/>
                    <a:shade val="76078"/>
                    <a:invGamma/>
                  </a:schemeClr>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97" name="Rectangle 41"/>
            <p:cNvSpPr>
              <a:spLocks noChangeArrowheads="1"/>
            </p:cNvSpPr>
            <p:nvPr/>
          </p:nvSpPr>
          <p:spPr bwMode="auto">
            <a:xfrm>
              <a:off x="2517" y="3294"/>
              <a:ext cx="318" cy="152"/>
            </a:xfrm>
            <a:prstGeom prst="rect">
              <a:avLst/>
            </a:prstGeom>
            <a:gradFill rotWithShape="1">
              <a:gsLst>
                <a:gs pos="0">
                  <a:schemeClr val="accent2">
                    <a:gamma/>
                    <a:tint val="0"/>
                    <a:invGamma/>
                  </a:schemeClr>
                </a:gs>
                <a:gs pos="100000">
                  <a:schemeClr val="accent2"/>
                </a:gs>
              </a:gsLst>
              <a:lin ang="540000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173098" name="Rectangle 42"/>
            <p:cNvSpPr>
              <a:spLocks noChangeArrowheads="1"/>
            </p:cNvSpPr>
            <p:nvPr/>
          </p:nvSpPr>
          <p:spPr bwMode="auto">
            <a:xfrm>
              <a:off x="2925" y="3339"/>
              <a:ext cx="318" cy="182"/>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12700">
              <a:solidFill>
                <a:schemeClr val="tx1"/>
              </a:solidFill>
              <a:miter lim="800000"/>
              <a:headEnd type="none" w="sm" len="sm"/>
              <a:tailEnd type="none" w="sm" len="sm"/>
            </a:ln>
            <a:effectLst/>
          </p:spPr>
          <p:txBody>
            <a:bodyPr wrap="none" anchor="ctr"/>
            <a:lstStyle/>
            <a:p>
              <a:pPr>
                <a:defRPr/>
              </a:pPr>
              <a:endParaRPr lang="zh-CN" altLang="en-US">
                <a:latin typeface="Times"/>
                <a:ea typeface="+mn-ea"/>
              </a:endParaRPr>
            </a:p>
          </p:txBody>
        </p:sp>
        <p:sp>
          <p:nvSpPr>
            <p:cNvPr id="53279" name="Line 43"/>
            <p:cNvSpPr>
              <a:spLocks noChangeShapeType="1"/>
            </p:cNvSpPr>
            <p:nvPr/>
          </p:nvSpPr>
          <p:spPr bwMode="auto">
            <a:xfrm>
              <a:off x="1610" y="324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80" name="Line 44"/>
            <p:cNvSpPr>
              <a:spLocks noChangeShapeType="1"/>
            </p:cNvSpPr>
            <p:nvPr/>
          </p:nvSpPr>
          <p:spPr bwMode="auto">
            <a:xfrm>
              <a:off x="2018" y="3294"/>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81" name="Line 45"/>
            <p:cNvSpPr>
              <a:spLocks noChangeShapeType="1"/>
            </p:cNvSpPr>
            <p:nvPr/>
          </p:nvSpPr>
          <p:spPr bwMode="auto">
            <a:xfrm>
              <a:off x="2426" y="3339"/>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82" name="Line 46"/>
            <p:cNvSpPr>
              <a:spLocks noChangeShapeType="1"/>
            </p:cNvSpPr>
            <p:nvPr/>
          </p:nvSpPr>
          <p:spPr bwMode="auto">
            <a:xfrm>
              <a:off x="2835" y="3385"/>
              <a:ext cx="91"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53268" name="Text Box 47"/>
          <p:cNvSpPr txBox="1">
            <a:spLocks noChangeArrowheads="1"/>
          </p:cNvSpPr>
          <p:nvPr/>
        </p:nvSpPr>
        <p:spPr bwMode="auto">
          <a:xfrm>
            <a:off x="3639061" y="4012185"/>
            <a:ext cx="1536072" cy="37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Increment #2</a:t>
            </a:r>
          </a:p>
        </p:txBody>
      </p:sp>
      <p:sp>
        <p:nvSpPr>
          <p:cNvPr id="53269" name="Text Box 48"/>
          <p:cNvSpPr txBox="1">
            <a:spLocks noChangeArrowheads="1"/>
          </p:cNvSpPr>
          <p:nvPr/>
        </p:nvSpPr>
        <p:spPr bwMode="auto">
          <a:xfrm>
            <a:off x="5943120" y="2428344"/>
            <a:ext cx="1536072" cy="37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Increment #n</a:t>
            </a:r>
          </a:p>
        </p:txBody>
      </p:sp>
      <p:sp>
        <p:nvSpPr>
          <p:cNvPr id="53270" name="Text Box 49"/>
          <p:cNvSpPr txBox="1">
            <a:spLocks noChangeArrowheads="1"/>
          </p:cNvSpPr>
          <p:nvPr/>
        </p:nvSpPr>
        <p:spPr bwMode="auto">
          <a:xfrm>
            <a:off x="5778999" y="3962790"/>
            <a:ext cx="417844" cy="37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807">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53271" name="Text Box 50"/>
          <p:cNvSpPr txBox="1">
            <a:spLocks noChangeArrowheads="1"/>
          </p:cNvSpPr>
          <p:nvPr/>
        </p:nvSpPr>
        <p:spPr bwMode="auto">
          <a:xfrm>
            <a:off x="6880040" y="4804107"/>
            <a:ext cx="1872247" cy="58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606">
                <a:latin typeface="Arial" panose="020B0604020202020204" pitchFamily="34" charset="0"/>
                <a:ea typeface="Arial Unicode MS" panose="020B0604020202020204" pitchFamily="34" charset="-122"/>
                <a:cs typeface="Arial Unicode MS" panose="020B0604020202020204" pitchFamily="34" charset="-122"/>
              </a:rPr>
              <a:t>Delivery of 2nd increment</a:t>
            </a:r>
          </a:p>
        </p:txBody>
      </p:sp>
      <p:sp>
        <p:nvSpPr>
          <p:cNvPr id="53272" name="Text Box 51"/>
          <p:cNvSpPr txBox="1">
            <a:spLocks noChangeArrowheads="1"/>
          </p:cNvSpPr>
          <p:nvPr/>
        </p:nvSpPr>
        <p:spPr bwMode="auto">
          <a:xfrm>
            <a:off x="7463225" y="2417191"/>
            <a:ext cx="1872247" cy="58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379" tIns="45691" rIns="91379" bIns="45691">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606">
                <a:latin typeface="Arial" panose="020B0604020202020204" pitchFamily="34" charset="0"/>
                <a:ea typeface="Arial Unicode MS" panose="020B0604020202020204" pitchFamily="34" charset="-122"/>
                <a:cs typeface="Arial Unicode MS" panose="020B0604020202020204" pitchFamily="34" charset="-122"/>
              </a:rPr>
              <a:t>Delivery of nth increment</a:t>
            </a:r>
          </a:p>
        </p:txBody>
      </p:sp>
      <p:sp>
        <p:nvSpPr>
          <p:cNvPr id="53273" name="TextBox 13"/>
          <p:cNvSpPr txBox="1">
            <a:spLocks noChangeArrowheads="1"/>
          </p:cNvSpPr>
          <p:nvPr/>
        </p:nvSpPr>
        <p:spPr bwMode="auto">
          <a:xfrm>
            <a:off x="1256926" y="587966"/>
            <a:ext cx="7359921"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409"/>
              <a:t>增量开发</a:t>
            </a:r>
            <a:r>
              <a:rPr lang="en-US" altLang="zh-CN" sz="2409"/>
              <a:t> Vs. </a:t>
            </a:r>
            <a:r>
              <a:rPr lang="zh-CN" altLang="en-US" sz="2409"/>
              <a:t>通用框架</a:t>
            </a:r>
          </a:p>
        </p:txBody>
      </p:sp>
      <p:sp>
        <p:nvSpPr>
          <p:cNvPr id="53" name="Rectangle 2"/>
          <p:cNvSpPr txBox="1">
            <a:spLocks/>
          </p:cNvSpPr>
          <p:nvPr/>
        </p:nvSpPr>
        <p:spPr>
          <a:xfrm>
            <a:off x="595930" y="15748"/>
            <a:ext cx="4192888"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从实践角度如何理解过程模型</a:t>
            </a:r>
            <a:endParaRPr lang="en-US" altLang="zh-CN" dirty="0" smtClean="0"/>
          </a:p>
        </p:txBody>
      </p:sp>
      <p:cxnSp>
        <p:nvCxnSpPr>
          <p:cNvPr id="54" name="直接连接符 46"/>
          <p:cNvCxnSpPr>
            <a:cxnSpLocks noChangeShapeType="1"/>
          </p:cNvCxnSpPr>
          <p:nvPr/>
        </p:nvCxnSpPr>
        <p:spPr bwMode="auto">
          <a:xfrm flipH="1">
            <a:off x="595930" y="49567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333695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300" fill="hold"/>
                                        <p:tgtEl>
                                          <p:spTgt spid="55"/>
                                        </p:tgtEl>
                                        <p:attrNameLst>
                                          <p:attrName>ppt_x</p:attrName>
                                        </p:attrNameLst>
                                      </p:cBhvr>
                                      <p:tavLst>
                                        <p:tav tm="0">
                                          <p:val>
                                            <p:strVal val="0-#ppt_w/2"/>
                                          </p:val>
                                        </p:tav>
                                        <p:tav tm="100000">
                                          <p:val>
                                            <p:strVal val="#ppt_x"/>
                                          </p:val>
                                        </p:tav>
                                      </p:tavLst>
                                    </p:anim>
                                    <p:anim calcmode="lin" valueType="num">
                                      <p:cBhvr additive="base">
                                        <p:cTn id="8" dur="3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5"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56"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7"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23558"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smtClean="0">
                <a:solidFill>
                  <a:srgbClr val="F8F8F8"/>
                </a:solidFill>
                <a:ea typeface="宋体" panose="02010600030101010101" pitchFamily="2" charset="-122"/>
              </a:rPr>
              <a:t>05</a:t>
            </a:r>
            <a:endParaRPr lang="zh-CN" altLang="en-US" sz="10000" dirty="0">
              <a:solidFill>
                <a:srgbClr val="F8F8F8"/>
              </a:solidFill>
              <a:ea typeface="宋体" panose="02010600030101010101" pitchFamily="2" charset="-122"/>
            </a:endParaRPr>
          </a:p>
        </p:txBody>
      </p:sp>
      <p:cxnSp>
        <p:nvCxnSpPr>
          <p:cNvPr id="23559"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0" name="TextBox 17"/>
          <p:cNvSpPr txBox="1">
            <a:spLocks noChangeArrowheads="1"/>
          </p:cNvSpPr>
          <p:nvPr/>
        </p:nvSpPr>
        <p:spPr bwMode="auto">
          <a:xfrm>
            <a:off x="2087837" y="4158141"/>
            <a:ext cx="65812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dirty="0" smtClean="0">
                <a:solidFill>
                  <a:srgbClr val="C00000"/>
                </a:solidFill>
                <a:latin typeface="微软雅黑" panose="020B0503020204020204" pitchFamily="34" charset="-122"/>
              </a:rPr>
              <a:t>RUP</a:t>
            </a:r>
            <a:r>
              <a:rPr lang="zh-CN" altLang="en-US" sz="3200" dirty="0" smtClean="0">
                <a:solidFill>
                  <a:srgbClr val="C00000"/>
                </a:solidFill>
                <a:latin typeface="微软雅黑" panose="020B0503020204020204" pitchFamily="34" charset="-122"/>
              </a:rPr>
              <a:t>（</a:t>
            </a:r>
            <a:r>
              <a:rPr lang="en-US" altLang="zh-CN" sz="3200" dirty="0" smtClean="0">
                <a:solidFill>
                  <a:srgbClr val="C00000"/>
                </a:solidFill>
                <a:latin typeface="微软雅黑" panose="020B0503020204020204" pitchFamily="34" charset="-122"/>
              </a:rPr>
              <a:t>Rational Unified Process</a:t>
            </a:r>
            <a:r>
              <a:rPr lang="zh-CN" altLang="en-US" sz="3200" dirty="0" smtClean="0">
                <a:solidFill>
                  <a:srgbClr val="C00000"/>
                </a:solidFill>
                <a:latin typeface="微软雅黑" panose="020B0503020204020204" pitchFamily="34" charset="-122"/>
              </a:rPr>
              <a:t>）</a:t>
            </a:r>
            <a:endParaRPr lang="zh-CN" altLang="en-US"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1960276684"/>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heel(1)">
                                      <p:cBhvr>
                                        <p:cTn id="7" dur="2000"/>
                                        <p:tgtEl>
                                          <p:spTgt spid="23554"/>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23558"/>
                                        </p:tgtEl>
                                        <p:attrNameLst>
                                          <p:attrName>style.visibility</p:attrName>
                                        </p:attrNameLst>
                                      </p:cBhvr>
                                      <p:to>
                                        <p:strVal val="visible"/>
                                      </p:to>
                                    </p:set>
                                    <p:anim calcmode="lin" valueType="num">
                                      <p:cBhvr>
                                        <p:cTn id="11" dur="500" fill="hold"/>
                                        <p:tgtEl>
                                          <p:spTgt spid="23558"/>
                                        </p:tgtEl>
                                        <p:attrNameLst>
                                          <p:attrName>ppt_w</p:attrName>
                                        </p:attrNameLst>
                                      </p:cBhvr>
                                      <p:tavLst>
                                        <p:tav tm="0">
                                          <p:val>
                                            <p:fltVal val="0"/>
                                          </p:val>
                                        </p:tav>
                                        <p:tav tm="100000">
                                          <p:val>
                                            <p:strVal val="#ppt_w"/>
                                          </p:val>
                                        </p:tav>
                                      </p:tavLst>
                                    </p:anim>
                                    <p:anim calcmode="lin" valueType="num">
                                      <p:cBhvr>
                                        <p:cTn id="12" dur="500" fill="hold"/>
                                        <p:tgtEl>
                                          <p:spTgt spid="23558"/>
                                        </p:tgtEl>
                                        <p:attrNameLst>
                                          <p:attrName>ppt_h</p:attrName>
                                        </p:attrNameLst>
                                      </p:cBhvr>
                                      <p:tavLst>
                                        <p:tav tm="0">
                                          <p:val>
                                            <p:fltVal val="0"/>
                                          </p:val>
                                        </p:tav>
                                        <p:tav tm="100000">
                                          <p:val>
                                            <p:strVal val="#ppt_h"/>
                                          </p:val>
                                        </p:tav>
                                      </p:tavLst>
                                    </p:anim>
                                    <p:anim calcmode="lin" valueType="num">
                                      <p:cBhvr>
                                        <p:cTn id="13" dur="500" fill="hold"/>
                                        <p:tgtEl>
                                          <p:spTgt spid="23558"/>
                                        </p:tgtEl>
                                        <p:attrNameLst>
                                          <p:attrName>style.rotation</p:attrName>
                                        </p:attrNameLst>
                                      </p:cBhvr>
                                      <p:tavLst>
                                        <p:tav tm="0">
                                          <p:val>
                                            <p:fltVal val="90"/>
                                          </p:val>
                                        </p:tav>
                                        <p:tav tm="100000">
                                          <p:val>
                                            <p:fltVal val="0"/>
                                          </p:val>
                                        </p:tav>
                                      </p:tavLst>
                                    </p:anim>
                                    <p:animEffect transition="in" filter="fade">
                                      <p:cBhvr>
                                        <p:cTn id="14" dur="500"/>
                                        <p:tgtEl>
                                          <p:spTgt spid="23558"/>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235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556"/>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23556"/>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23555"/>
                                        </p:tgtEl>
                                        <p:attrNameLst>
                                          <p:attrName>style.visibility</p:attrName>
                                        </p:attrNameLst>
                                      </p:cBhvr>
                                      <p:to>
                                        <p:strVal val="visible"/>
                                      </p:to>
                                    </p:set>
                                    <p:animEffect transition="in" filter="wipe(left)">
                                      <p:cBhvr>
                                        <p:cTn id="25" dur="2000"/>
                                        <p:tgtEl>
                                          <p:spTgt spid="23555"/>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23559"/>
                                        </p:tgtEl>
                                        <p:attrNameLst>
                                          <p:attrName>style.visibility</p:attrName>
                                        </p:attrNameLst>
                                      </p:cBhvr>
                                      <p:to>
                                        <p:strVal val="visible"/>
                                      </p:to>
                                    </p:set>
                                    <p:anim calcmode="lin" valueType="num">
                                      <p:cBhvr>
                                        <p:cTn id="29" dur="500" fill="hold"/>
                                        <p:tgtEl>
                                          <p:spTgt spid="23559"/>
                                        </p:tgtEl>
                                        <p:attrNameLst>
                                          <p:attrName>ppt_w</p:attrName>
                                        </p:attrNameLst>
                                      </p:cBhvr>
                                      <p:tavLst>
                                        <p:tav tm="0">
                                          <p:val>
                                            <p:fltVal val="0"/>
                                          </p:val>
                                        </p:tav>
                                        <p:tav tm="100000">
                                          <p:val>
                                            <p:strVal val="#ppt_w"/>
                                          </p:val>
                                        </p:tav>
                                      </p:tavLst>
                                    </p:anim>
                                    <p:anim calcmode="lin" valueType="num">
                                      <p:cBhvr>
                                        <p:cTn id="30" dur="500" fill="hold"/>
                                        <p:tgtEl>
                                          <p:spTgt spid="23559"/>
                                        </p:tgtEl>
                                        <p:attrNameLst>
                                          <p:attrName>ppt_h</p:attrName>
                                        </p:attrNameLst>
                                      </p:cBhvr>
                                      <p:tavLst>
                                        <p:tav tm="0">
                                          <p:val>
                                            <p:fltVal val="0"/>
                                          </p:val>
                                        </p:tav>
                                        <p:tav tm="100000">
                                          <p:val>
                                            <p:strVal val="#ppt_h"/>
                                          </p:val>
                                        </p:tav>
                                      </p:tavLst>
                                    </p:anim>
                                    <p:anim calcmode="lin" valueType="num">
                                      <p:cBhvr>
                                        <p:cTn id="31" dur="500" fill="hold"/>
                                        <p:tgtEl>
                                          <p:spTgt spid="23559"/>
                                        </p:tgtEl>
                                        <p:attrNameLst>
                                          <p:attrName>style.rotation</p:attrName>
                                        </p:attrNameLst>
                                      </p:cBhvr>
                                      <p:tavLst>
                                        <p:tav tm="0">
                                          <p:val>
                                            <p:fltVal val="90"/>
                                          </p:val>
                                        </p:tav>
                                        <p:tav tm="100000">
                                          <p:val>
                                            <p:fltVal val="0"/>
                                          </p:val>
                                        </p:tav>
                                      </p:tavLst>
                                    </p:anim>
                                    <p:animEffect transition="in" filter="fade">
                                      <p:cBhvr>
                                        <p:cTn id="32" dur="500"/>
                                        <p:tgtEl>
                                          <p:spTgt spid="23559"/>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3560"/>
                                        </p:tgtEl>
                                        <p:attrNameLst>
                                          <p:attrName>style.visibility</p:attrName>
                                        </p:attrNameLst>
                                      </p:cBhvr>
                                      <p:to>
                                        <p:strVal val="visible"/>
                                      </p:to>
                                    </p:set>
                                    <p:anim calcmode="lin" valueType="num">
                                      <p:cBhvr>
                                        <p:cTn id="36" dur="500" fill="hold"/>
                                        <p:tgtEl>
                                          <p:spTgt spid="2356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3560"/>
                                        </p:tgtEl>
                                        <p:attrNameLst>
                                          <p:attrName>ppt_y</p:attrName>
                                        </p:attrNameLst>
                                      </p:cBhvr>
                                      <p:tavLst>
                                        <p:tav tm="0">
                                          <p:val>
                                            <p:strVal val="#ppt_y"/>
                                          </p:val>
                                        </p:tav>
                                        <p:tav tm="100000">
                                          <p:val>
                                            <p:strVal val="#ppt_y"/>
                                          </p:val>
                                        </p:tav>
                                      </p:tavLst>
                                    </p:anim>
                                    <p:anim calcmode="lin" valueType="num">
                                      <p:cBhvr>
                                        <p:cTn id="38" dur="500" fill="hold"/>
                                        <p:tgtEl>
                                          <p:spTgt spid="2356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356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autoUpdateAnimBg="0"/>
      <p:bldP spid="23555" grpId="0" animBg="1"/>
      <p:bldP spid="23556" grpId="0" animBg="1" autoUpdateAnimBg="0"/>
      <p:bldP spid="23556" grpId="1" animBg="1" autoUpdateAnimBg="0"/>
      <p:bldP spid="23557" grpId="0" animBg="1" autoUpdateAnimBg="0"/>
      <p:bldP spid="23558" grpId="0" autoUpdateAnimBg="0"/>
      <p:bldP spid="2356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bwMode="auto">
          <a:xfrm>
            <a:off x="479892" y="501509"/>
            <a:ext cx="8225138" cy="17125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zh-CN" dirty="0" smtClean="0">
                <a:ea typeface="宋体" panose="02010600030101010101" pitchFamily="2" charset="-122"/>
              </a:rPr>
              <a:t>RUP</a:t>
            </a:r>
            <a:r>
              <a:rPr lang="zh-CN" altLang="en-US" dirty="0" smtClean="0">
                <a:ea typeface="宋体" panose="02010600030101010101" pitchFamily="2" charset="-122"/>
              </a:rPr>
              <a:t>是现代过程模型的一个实例</a:t>
            </a:r>
            <a:endParaRPr lang="en-US" altLang="zh-CN" dirty="0" smtClean="0">
              <a:ea typeface="宋体" panose="02010600030101010101" pitchFamily="2" charset="-122"/>
            </a:endParaRPr>
          </a:p>
          <a:p>
            <a:pPr eaLnBrk="1" hangingPunct="1"/>
            <a:r>
              <a:rPr lang="zh-CN" altLang="en-US" dirty="0" smtClean="0">
                <a:ea typeface="宋体" panose="02010600030101010101" pitchFamily="2" charset="-122"/>
              </a:rPr>
              <a:t>三个视角</a:t>
            </a:r>
            <a:endParaRPr lang="en-US" altLang="zh-CN" dirty="0" smtClean="0">
              <a:ea typeface="宋体" panose="02010600030101010101" pitchFamily="2" charset="-122"/>
            </a:endParaRPr>
          </a:p>
          <a:p>
            <a:pPr lvl="1" eaLnBrk="1" hangingPunct="1"/>
            <a:r>
              <a:rPr lang="zh-CN" altLang="en-US" dirty="0" smtClean="0">
                <a:ea typeface="宋体" panose="02010600030101010101" pitchFamily="2" charset="-122"/>
              </a:rPr>
              <a:t>动态视角：给出模型随时间所经历的各个阶段</a:t>
            </a:r>
            <a:r>
              <a:rPr lang="en-US" altLang="zh-CN" dirty="0" smtClean="0">
                <a:ea typeface="宋体" panose="02010600030101010101" pitchFamily="2" charset="-122"/>
              </a:rPr>
              <a:t>;</a:t>
            </a:r>
          </a:p>
          <a:p>
            <a:pPr lvl="1" eaLnBrk="1" hangingPunct="1"/>
            <a:r>
              <a:rPr lang="zh-CN" altLang="en-US" dirty="0" smtClean="0">
                <a:ea typeface="宋体" panose="02010600030101010101" pitchFamily="2" charset="-122"/>
              </a:rPr>
              <a:t>静态视角：给出所规定的过程活动</a:t>
            </a:r>
            <a:r>
              <a:rPr lang="en-US" altLang="zh-CN" dirty="0" smtClean="0">
                <a:ea typeface="宋体" panose="02010600030101010101" pitchFamily="2" charset="-122"/>
              </a:rPr>
              <a:t>;</a:t>
            </a:r>
          </a:p>
          <a:p>
            <a:pPr lvl="1" eaLnBrk="1" hangingPunct="1"/>
            <a:r>
              <a:rPr lang="zh-CN" altLang="en-US" dirty="0" smtClean="0">
                <a:ea typeface="宋体" panose="02010600030101010101" pitchFamily="2" charset="-122"/>
              </a:rPr>
              <a:t>实践视角：建议在过程中采用的好的实践示例</a:t>
            </a:r>
            <a:r>
              <a:rPr lang="en-US" altLang="zh-CN" dirty="0" smtClean="0">
                <a:ea typeface="宋体" panose="02010600030101010101" pitchFamily="2" charset="-122"/>
              </a:rPr>
              <a:t>.</a:t>
            </a:r>
          </a:p>
        </p:txBody>
      </p:sp>
      <p:sp>
        <p:nvSpPr>
          <p:cNvPr id="4" name="Rectangle 2"/>
          <p:cNvSpPr txBox="1">
            <a:spLocks/>
          </p:cNvSpPr>
          <p:nvPr/>
        </p:nvSpPr>
        <p:spPr>
          <a:xfrm>
            <a:off x="595930" y="15748"/>
            <a:ext cx="5561040"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RUP</a:t>
            </a:r>
            <a:r>
              <a:rPr lang="zh-CN" altLang="en-US" dirty="0" smtClean="0"/>
              <a:t>（</a:t>
            </a:r>
            <a:r>
              <a:rPr lang="en-US" altLang="zh-CN" dirty="0" smtClean="0"/>
              <a:t>The Rational Unified Process</a:t>
            </a:r>
            <a:r>
              <a:rPr lang="zh-CN" altLang="en-US" dirty="0" smtClean="0"/>
              <a:t>）</a:t>
            </a:r>
            <a:endParaRPr lang="en-US" altLang="zh-CN" dirty="0" smtClean="0"/>
          </a:p>
        </p:txBody>
      </p:sp>
      <p:cxnSp>
        <p:nvCxnSpPr>
          <p:cNvPr id="5" name="直接连接符 46"/>
          <p:cNvCxnSpPr>
            <a:cxnSpLocks noChangeShapeType="1"/>
          </p:cNvCxnSpPr>
          <p:nvPr/>
        </p:nvCxnSpPr>
        <p:spPr bwMode="auto">
          <a:xfrm flipH="1">
            <a:off x="595930" y="49567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图片 2"/>
          <p:cNvPicPr>
            <a:picLocks noChangeAspect="1"/>
          </p:cNvPicPr>
          <p:nvPr/>
        </p:nvPicPr>
        <p:blipFill>
          <a:blip r:embed="rId2"/>
          <a:stretch>
            <a:fillRect/>
          </a:stretch>
        </p:blipFill>
        <p:spPr>
          <a:xfrm>
            <a:off x="828378" y="2564904"/>
            <a:ext cx="7128792" cy="4200323"/>
          </a:xfrm>
          <a:prstGeom prst="rect">
            <a:avLst/>
          </a:prstGeom>
        </p:spPr>
      </p:pic>
    </p:spTree>
    <p:extLst>
      <p:ext uri="{BB962C8B-B14F-4D97-AF65-F5344CB8AC3E}">
        <p14:creationId xmlns:p14="http://schemas.microsoft.com/office/powerpoint/2010/main" val="89597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84" y="789274"/>
            <a:ext cx="7495361" cy="181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p:cNvSpPr>
          <p:nvPr/>
        </p:nvSpPr>
        <p:spPr>
          <a:xfrm>
            <a:off x="595930" y="15748"/>
            <a:ext cx="5561040"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RUP</a:t>
            </a:r>
            <a:r>
              <a:rPr lang="zh-CN" altLang="en-US" dirty="0" smtClean="0"/>
              <a:t>（</a:t>
            </a:r>
            <a:r>
              <a:rPr lang="en-US" altLang="zh-CN" dirty="0" smtClean="0"/>
              <a:t>The Rational Unified Process</a:t>
            </a:r>
            <a:r>
              <a:rPr lang="zh-CN" altLang="en-US" dirty="0" smtClean="0"/>
              <a:t>）</a:t>
            </a:r>
            <a:endParaRPr lang="en-US" altLang="zh-CN" dirty="0" smtClean="0"/>
          </a:p>
        </p:txBody>
      </p:sp>
      <p:cxnSp>
        <p:nvCxnSpPr>
          <p:cNvPr id="6" name="直接连接符 46"/>
          <p:cNvCxnSpPr>
            <a:cxnSpLocks noChangeShapeType="1"/>
          </p:cNvCxnSpPr>
          <p:nvPr/>
        </p:nvCxnSpPr>
        <p:spPr bwMode="auto">
          <a:xfrm flipH="1">
            <a:off x="595930" y="49567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Rectangle 3"/>
          <p:cNvSpPr>
            <a:spLocks noGrp="1" noChangeArrowheads="1"/>
          </p:cNvSpPr>
          <p:nvPr>
            <p:ph idx="1"/>
          </p:nvPr>
        </p:nvSpPr>
        <p:spPr bwMode="auto">
          <a:xfrm>
            <a:off x="593509" y="2900747"/>
            <a:ext cx="8225138" cy="37734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42576" indent="-342576" eaLnBrk="1" hangingPunct="1">
              <a:buFont typeface="Cambria" panose="02040503050406030204" pitchFamily="18" charset="0"/>
              <a:buChar char="+"/>
            </a:pPr>
            <a:r>
              <a:rPr lang="zh-CN" altLang="en-US" dirty="0" smtClean="0"/>
              <a:t>先启阶段</a:t>
            </a:r>
            <a:endParaRPr lang="en-US" altLang="zh-CN" dirty="0" smtClean="0"/>
          </a:p>
          <a:p>
            <a:pPr marL="742512" lvl="1" indent="-285214" eaLnBrk="1" hangingPunct="1">
              <a:buFont typeface="Cambria" panose="02040503050406030204" pitchFamily="18" charset="0"/>
              <a:buChar char="–"/>
            </a:pPr>
            <a:r>
              <a:rPr lang="zh-CN" altLang="en-US" dirty="0" smtClean="0"/>
              <a:t>建立系统的业务案例。识别所有与系统交互的外部实体并定义这些交互。</a:t>
            </a:r>
            <a:endParaRPr lang="en-US" altLang="zh-CN" dirty="0" smtClean="0"/>
          </a:p>
          <a:p>
            <a:pPr marL="342576" indent="-342576" eaLnBrk="1" hangingPunct="1">
              <a:buFont typeface="Cambria" panose="02040503050406030204" pitchFamily="18" charset="0"/>
              <a:buChar char="+"/>
            </a:pPr>
            <a:r>
              <a:rPr lang="zh-CN" altLang="en-US" dirty="0" smtClean="0"/>
              <a:t>精化阶段</a:t>
            </a:r>
            <a:endParaRPr lang="en-US" altLang="zh-CN" dirty="0" smtClean="0"/>
          </a:p>
          <a:p>
            <a:pPr marL="742512" lvl="1" indent="-285214" eaLnBrk="1" hangingPunct="1">
              <a:buFont typeface="Cambria" panose="02040503050406030204" pitchFamily="18" charset="0"/>
              <a:buChar char="–"/>
            </a:pPr>
            <a:r>
              <a:rPr lang="zh-CN" altLang="en-US" dirty="0" smtClean="0"/>
              <a:t>增进对问题域的理解，建立系统的体系架构</a:t>
            </a:r>
            <a:endParaRPr lang="en-US" altLang="zh-CN" dirty="0" smtClean="0"/>
          </a:p>
          <a:p>
            <a:pPr marL="742512" lvl="1" indent="-285214" eaLnBrk="1" hangingPunct="1">
              <a:buFont typeface="Cambria" panose="02040503050406030204" pitchFamily="18" charset="0"/>
              <a:buChar char="–"/>
            </a:pPr>
            <a:r>
              <a:rPr lang="zh-CN" altLang="en-US" dirty="0" smtClean="0"/>
              <a:t>给出项目计划，及风险的识别</a:t>
            </a:r>
            <a:endParaRPr lang="en-US" altLang="zh-CN" dirty="0" smtClean="0"/>
          </a:p>
          <a:p>
            <a:pPr marL="342576" indent="-342576" eaLnBrk="1" hangingPunct="1">
              <a:buFont typeface="Cambria" panose="02040503050406030204" pitchFamily="18" charset="0"/>
              <a:buChar char="+"/>
            </a:pPr>
            <a:r>
              <a:rPr lang="zh-CN" altLang="en-US" dirty="0" smtClean="0"/>
              <a:t>构造</a:t>
            </a:r>
            <a:endParaRPr lang="en-US" altLang="zh-CN" dirty="0" smtClean="0"/>
          </a:p>
          <a:p>
            <a:pPr marL="742512" lvl="1" indent="-285214" eaLnBrk="1" hangingPunct="1">
              <a:buFont typeface="Cambria" panose="02040503050406030204" pitchFamily="18" charset="0"/>
              <a:buChar char="–"/>
            </a:pPr>
            <a:r>
              <a:rPr lang="zh-CN" altLang="en-US" dirty="0" smtClean="0"/>
              <a:t>进行系统的设计、编程以及测试</a:t>
            </a:r>
            <a:r>
              <a:rPr lang="en-US" altLang="zh-CN" dirty="0" smtClean="0"/>
              <a:t>.</a:t>
            </a:r>
          </a:p>
          <a:p>
            <a:pPr marL="342576" indent="-342576" eaLnBrk="1" hangingPunct="1">
              <a:buFont typeface="Cambria" panose="02040503050406030204" pitchFamily="18" charset="0"/>
              <a:buChar char="+"/>
            </a:pPr>
            <a:r>
              <a:rPr lang="zh-CN" altLang="en-US" dirty="0" smtClean="0"/>
              <a:t>转换</a:t>
            </a:r>
            <a:endParaRPr lang="en-US" altLang="zh-CN" dirty="0" smtClean="0"/>
          </a:p>
          <a:p>
            <a:pPr marL="742512" lvl="1" indent="-285214" eaLnBrk="1" hangingPunct="1">
              <a:buFont typeface="Cambria" panose="02040503050406030204" pitchFamily="18" charset="0"/>
              <a:buChar char="–"/>
            </a:pPr>
            <a:r>
              <a:rPr lang="zh-CN" altLang="en-US" dirty="0" smtClean="0"/>
              <a:t>完成系统的部署。</a:t>
            </a:r>
            <a:endParaRPr lang="en-US" altLang="zh-CN" dirty="0" smtClean="0"/>
          </a:p>
        </p:txBody>
      </p:sp>
    </p:spTree>
    <p:extLst>
      <p:ext uri="{BB962C8B-B14F-4D97-AF65-F5344CB8AC3E}">
        <p14:creationId xmlns:p14="http://schemas.microsoft.com/office/powerpoint/2010/main" val="680491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Line 3"/>
          <p:cNvSpPr>
            <a:spLocks noChangeShapeType="1"/>
          </p:cNvSpPr>
          <p:nvPr/>
        </p:nvSpPr>
        <p:spPr bwMode="auto">
          <a:xfrm>
            <a:off x="6019603" y="5409599"/>
            <a:ext cx="258927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108351" tIns="54176" rIns="108351" bIns="54176" anchor="ctr"/>
          <a:lstStyle/>
          <a:p>
            <a:endParaRPr lang="zh-CN" altLang="en-US"/>
          </a:p>
        </p:txBody>
      </p:sp>
      <p:sp>
        <p:nvSpPr>
          <p:cNvPr id="10" name="Rectangle 2"/>
          <p:cNvSpPr txBox="1">
            <a:spLocks/>
          </p:cNvSpPr>
          <p:nvPr/>
        </p:nvSpPr>
        <p:spPr>
          <a:xfrm>
            <a:off x="595930" y="15748"/>
            <a:ext cx="7289232" cy="635000"/>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RUP</a:t>
            </a:r>
            <a:r>
              <a:rPr lang="zh-CN" altLang="en-US" dirty="0" smtClean="0"/>
              <a:t>（</a:t>
            </a:r>
            <a:r>
              <a:rPr lang="en-US" altLang="zh-CN" dirty="0" smtClean="0"/>
              <a:t>The Rational Unified Process</a:t>
            </a:r>
            <a:r>
              <a:rPr lang="zh-CN" altLang="en-US" dirty="0" smtClean="0"/>
              <a:t>）</a:t>
            </a:r>
            <a:r>
              <a:rPr lang="en-US" altLang="zh-CN" dirty="0" smtClean="0"/>
              <a:t>--</a:t>
            </a:r>
            <a:r>
              <a:rPr lang="zh-CN" altLang="en-US" dirty="0" smtClean="0"/>
              <a:t>关键实践</a:t>
            </a:r>
            <a:endParaRPr lang="en-US" altLang="zh-CN" dirty="0" smtClean="0"/>
          </a:p>
        </p:txBody>
      </p:sp>
      <p:cxnSp>
        <p:nvCxnSpPr>
          <p:cNvPr id="11" name="直接连接符 46"/>
          <p:cNvCxnSpPr>
            <a:cxnSpLocks noChangeShapeType="1"/>
          </p:cNvCxnSpPr>
          <p:nvPr/>
        </p:nvCxnSpPr>
        <p:spPr bwMode="auto">
          <a:xfrm flipH="1">
            <a:off x="595930" y="49567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5"/>
          <p:cNvSpPr>
            <a:spLocks noChangeAspect="1"/>
          </p:cNvSpPr>
          <p:nvPr/>
        </p:nvSpPr>
        <p:spPr bwMode="auto">
          <a:xfrm>
            <a:off x="-1887" y="225425"/>
            <a:ext cx="298812" cy="270253"/>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 name="Group 47"/>
          <p:cNvGrpSpPr/>
          <p:nvPr/>
        </p:nvGrpSpPr>
        <p:grpSpPr>
          <a:xfrm>
            <a:off x="466840" y="1047750"/>
            <a:ext cx="1368188" cy="1227138"/>
            <a:chOff x="523875" y="1042988"/>
            <a:chExt cx="1539875" cy="1381125"/>
          </a:xfrm>
          <a:solidFill>
            <a:srgbClr val="45C1A4"/>
          </a:solidFill>
        </p:grpSpPr>
        <p:sp>
          <p:nvSpPr>
            <p:cNvPr id="14" name="Freeform 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Freeform 88"/>
          <p:cNvSpPr>
            <a:spLocks/>
          </p:cNvSpPr>
          <p:nvPr/>
        </p:nvSpPr>
        <p:spPr bwMode="auto">
          <a:xfrm>
            <a:off x="1269878" y="2335213"/>
            <a:ext cx="957263" cy="1293813"/>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Text Box 10"/>
          <p:cNvSpPr txBox="1">
            <a:spLocks noChangeArrowheads="1"/>
          </p:cNvSpPr>
          <p:nvPr/>
        </p:nvSpPr>
        <p:spPr bwMode="auto">
          <a:xfrm>
            <a:off x="555667" y="1780291"/>
            <a:ext cx="1054336"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Open Sans Light" pitchFamily="34" charset="0"/>
                <a:ea typeface="Open Sans Light" pitchFamily="34" charset="0"/>
                <a:cs typeface="Open Sans Light" pitchFamily="34" charset="0"/>
              </a:rPr>
              <a:t>关键实践</a:t>
            </a:r>
            <a:r>
              <a:rPr lang="en-US" altLang="zh-CN" sz="1200" dirty="0" smtClean="0">
                <a:solidFill>
                  <a:schemeClr val="bg1"/>
                </a:solidFill>
                <a:latin typeface="Open Sans Light" pitchFamily="34" charset="0"/>
                <a:ea typeface="Open Sans Light" pitchFamily="34" charset="0"/>
                <a:cs typeface="Open Sans Light" pitchFamily="34" charset="0"/>
              </a:rPr>
              <a:t>1</a:t>
            </a:r>
            <a:r>
              <a:rPr lang="zh-CN" altLang="en-US" sz="1200" dirty="0" smtClean="0">
                <a:solidFill>
                  <a:schemeClr val="bg1"/>
                </a:solidFill>
                <a:latin typeface="Open Sans Light" pitchFamily="34" charset="0"/>
                <a:ea typeface="Open Sans Light" pitchFamily="34" charset="0"/>
                <a:cs typeface="Open Sans Light" pitchFamily="34" charset="0"/>
              </a:rPr>
              <a:t>：</a:t>
            </a:r>
            <a:endParaRPr lang="en-US" sz="1000" dirty="0" smtClean="0">
              <a:solidFill>
                <a:schemeClr val="bg1"/>
              </a:solidFill>
              <a:latin typeface="Open Sans Light" pitchFamily="34" charset="0"/>
              <a:ea typeface="Open Sans Light" pitchFamily="34" charset="0"/>
              <a:cs typeface="Open Sans Light" pitchFamily="34" charset="0"/>
            </a:endParaRPr>
          </a:p>
        </p:txBody>
      </p:sp>
      <p:sp>
        <p:nvSpPr>
          <p:cNvPr id="56" name="Text Box 10"/>
          <p:cNvSpPr txBox="1">
            <a:spLocks noChangeArrowheads="1"/>
          </p:cNvSpPr>
          <p:nvPr/>
        </p:nvSpPr>
        <p:spPr bwMode="auto">
          <a:xfrm>
            <a:off x="1414125" y="3086785"/>
            <a:ext cx="660616" cy="323165"/>
          </a:xfrm>
          <a:prstGeom prst="rect">
            <a:avLst/>
          </a:prstGeom>
          <a:noFill/>
          <a:ln w="9525">
            <a:noFill/>
            <a:miter lim="800000"/>
            <a:headEnd/>
            <a:tailEnd/>
          </a:ln>
        </p:spPr>
        <p:txBody>
          <a:bodyPr wrap="square" lIns="45720" tIns="22860" rIns="45720" bIns="22860">
            <a:spAutoFit/>
          </a:bodyPr>
          <a:lstStyle/>
          <a:p>
            <a:pPr algn="ctr" defTabSz="1088232"/>
            <a:r>
              <a:rPr lang="zh-CN" altLang="en-US" dirty="0">
                <a:solidFill>
                  <a:schemeClr val="bg1"/>
                </a:solidFill>
                <a:latin typeface="Open Sans Light" pitchFamily="34" charset="0"/>
                <a:ea typeface="Open Sans Light" pitchFamily="34" charset="0"/>
                <a:cs typeface="Open Sans Light" pitchFamily="34" charset="0"/>
              </a:rPr>
              <a:t>迭代</a:t>
            </a:r>
            <a:endParaRPr lang="en-US" dirty="0">
              <a:solidFill>
                <a:schemeClr val="bg1"/>
              </a:solidFill>
              <a:latin typeface="Open Sans Light" pitchFamily="34" charset="0"/>
              <a:ea typeface="Open Sans Light" pitchFamily="34" charset="0"/>
              <a:cs typeface="Open Sans Light" pitchFamily="34" charset="0"/>
            </a:endParaRPr>
          </a:p>
        </p:txBody>
      </p:sp>
      <p:cxnSp>
        <p:nvCxnSpPr>
          <p:cNvPr id="58" name="Straight Connector 93"/>
          <p:cNvCxnSpPr/>
          <p:nvPr/>
        </p:nvCxnSpPr>
        <p:spPr>
          <a:xfrm>
            <a:off x="3777711" y="1047750"/>
            <a:ext cx="0" cy="373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9" name="Group 95"/>
          <p:cNvGrpSpPr/>
          <p:nvPr/>
        </p:nvGrpSpPr>
        <p:grpSpPr>
          <a:xfrm>
            <a:off x="5148017" y="1147543"/>
            <a:ext cx="1368188" cy="1227138"/>
            <a:chOff x="523875" y="1042988"/>
            <a:chExt cx="1539875" cy="1381125"/>
          </a:xfrm>
          <a:solidFill>
            <a:srgbClr val="45C1A4"/>
          </a:solidFill>
        </p:grpSpPr>
        <p:sp>
          <p:nvSpPr>
            <p:cNvPr id="60" name="Freeform 96"/>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7"/>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8"/>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9"/>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0"/>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1"/>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2"/>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3"/>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4"/>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5"/>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6"/>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7"/>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8"/>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9"/>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0"/>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1"/>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2"/>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3"/>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14"/>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15"/>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16"/>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17"/>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18"/>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19"/>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20"/>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21"/>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22"/>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3"/>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4"/>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5"/>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6"/>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27"/>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28"/>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29"/>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30"/>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31"/>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32"/>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3"/>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34"/>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35"/>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0" name="Freeform 136"/>
          <p:cNvSpPr>
            <a:spLocks/>
          </p:cNvSpPr>
          <p:nvPr/>
        </p:nvSpPr>
        <p:spPr bwMode="auto">
          <a:xfrm>
            <a:off x="4997945" y="2435006"/>
            <a:ext cx="2309852" cy="1126725"/>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Text Box 10"/>
          <p:cNvSpPr txBox="1">
            <a:spLocks noChangeArrowheads="1"/>
          </p:cNvSpPr>
          <p:nvPr/>
        </p:nvSpPr>
        <p:spPr bwMode="auto">
          <a:xfrm>
            <a:off x="5211490" y="1915205"/>
            <a:ext cx="887206" cy="200055"/>
          </a:xfrm>
          <a:prstGeom prst="rect">
            <a:avLst/>
          </a:prstGeom>
          <a:noFill/>
          <a:ln w="9525">
            <a:noFill/>
            <a:miter lim="800000"/>
            <a:headEnd/>
            <a:tailEnd/>
          </a:ln>
        </p:spPr>
        <p:txBody>
          <a:bodyPr wrap="square" lIns="45720" tIns="22860" rIns="45720" bIns="22860">
            <a:spAutoFit/>
          </a:bodyPr>
          <a:lstStyle/>
          <a:p>
            <a:pPr algn="ctr" defTabSz="1088232"/>
            <a:r>
              <a:rPr lang="zh-CN" altLang="en-US" sz="1000" dirty="0" smtClean="0">
                <a:solidFill>
                  <a:schemeClr val="bg1"/>
                </a:solidFill>
                <a:latin typeface="Open Sans Light" pitchFamily="34" charset="0"/>
                <a:ea typeface="Open Sans Light" pitchFamily="34" charset="0"/>
                <a:cs typeface="Open Sans Light" pitchFamily="34" charset="0"/>
              </a:rPr>
              <a:t>关键实践</a:t>
            </a:r>
            <a:r>
              <a:rPr lang="en-US" altLang="zh-CN" sz="1000" dirty="0" smtClean="0">
                <a:solidFill>
                  <a:schemeClr val="bg1"/>
                </a:solidFill>
                <a:latin typeface="Open Sans Light" pitchFamily="34" charset="0"/>
                <a:ea typeface="Open Sans Light" pitchFamily="34" charset="0"/>
                <a:cs typeface="Open Sans Light" pitchFamily="34" charset="0"/>
              </a:rPr>
              <a:t>2:</a:t>
            </a:r>
            <a:endParaRPr lang="en-US" sz="1000" dirty="0" smtClean="0">
              <a:solidFill>
                <a:schemeClr val="bg1"/>
              </a:solidFill>
              <a:latin typeface="Open Sans Light" pitchFamily="34" charset="0"/>
              <a:ea typeface="Open Sans Light" pitchFamily="34" charset="0"/>
              <a:cs typeface="Open Sans Light" pitchFamily="34" charset="0"/>
            </a:endParaRPr>
          </a:p>
        </p:txBody>
      </p:sp>
      <p:sp>
        <p:nvSpPr>
          <p:cNvPr id="102" name="Text Box 10"/>
          <p:cNvSpPr txBox="1">
            <a:spLocks noChangeArrowheads="1"/>
          </p:cNvSpPr>
          <p:nvPr/>
        </p:nvSpPr>
        <p:spPr bwMode="auto">
          <a:xfrm>
            <a:off x="5122868" y="3024995"/>
            <a:ext cx="1883061" cy="323165"/>
          </a:xfrm>
          <a:prstGeom prst="rect">
            <a:avLst/>
          </a:prstGeom>
          <a:noFill/>
          <a:ln w="9525">
            <a:noFill/>
            <a:miter lim="800000"/>
            <a:headEnd/>
            <a:tailEnd/>
          </a:ln>
        </p:spPr>
        <p:txBody>
          <a:bodyPr wrap="square" lIns="45720" tIns="22860" rIns="45720" bIns="22860">
            <a:spAutoFit/>
          </a:bodyPr>
          <a:lstStyle/>
          <a:p>
            <a:pPr algn="ctr" defTabSz="1088232"/>
            <a:r>
              <a:rPr lang="zh-CN" altLang="en-US" dirty="0" smtClean="0">
                <a:solidFill>
                  <a:schemeClr val="bg1"/>
                </a:solidFill>
                <a:latin typeface="Open Sans Light" pitchFamily="34" charset="0"/>
                <a:ea typeface="Open Sans Light" pitchFamily="34" charset="0"/>
                <a:cs typeface="Open Sans Light" pitchFamily="34" charset="0"/>
              </a:rPr>
              <a:t>基于构件的架构</a:t>
            </a:r>
            <a:endParaRPr lang="en-US" sz="1200" dirty="0" smtClean="0">
              <a:solidFill>
                <a:schemeClr val="bg1"/>
              </a:solidFill>
              <a:latin typeface="Open Sans Light" pitchFamily="34" charset="0"/>
              <a:ea typeface="Open Sans Light" pitchFamily="34" charset="0"/>
              <a:cs typeface="Open Sans Light" pitchFamily="34" charset="0"/>
            </a:endParaRPr>
          </a:p>
        </p:txBody>
      </p:sp>
      <p:pic>
        <p:nvPicPr>
          <p:cNvPr id="2" name="图片 1"/>
          <p:cNvPicPr>
            <a:picLocks noChangeAspect="1"/>
          </p:cNvPicPr>
          <p:nvPr/>
        </p:nvPicPr>
        <p:blipFill>
          <a:blip r:embed="rId3"/>
          <a:stretch>
            <a:fillRect/>
          </a:stretch>
        </p:blipFill>
        <p:spPr>
          <a:xfrm>
            <a:off x="58172" y="3972696"/>
            <a:ext cx="3549401" cy="2515178"/>
          </a:xfrm>
          <a:prstGeom prst="rect">
            <a:avLst/>
          </a:prstGeom>
        </p:spPr>
      </p:pic>
      <p:grpSp>
        <p:nvGrpSpPr>
          <p:cNvPr id="197" name="Group 4"/>
          <p:cNvGrpSpPr>
            <a:grpSpLocks/>
          </p:cNvGrpSpPr>
          <p:nvPr/>
        </p:nvGrpSpPr>
        <p:grpSpPr bwMode="auto">
          <a:xfrm>
            <a:off x="4616614" y="4072570"/>
            <a:ext cx="4204652" cy="2468563"/>
            <a:chOff x="3178" y="2352"/>
            <a:chExt cx="2442" cy="1563"/>
          </a:xfrm>
        </p:grpSpPr>
        <p:sp>
          <p:nvSpPr>
            <p:cNvPr id="198" name="Rectangle 5"/>
            <p:cNvSpPr>
              <a:spLocks noChangeArrowheads="1"/>
            </p:cNvSpPr>
            <p:nvPr/>
          </p:nvSpPr>
          <p:spPr bwMode="auto">
            <a:xfrm>
              <a:off x="3178" y="2352"/>
              <a:ext cx="2442" cy="1506"/>
            </a:xfrm>
            <a:prstGeom prst="rect">
              <a:avLst/>
            </a:prstGeom>
            <a:noFill/>
            <a:ln>
              <a:noFill/>
            </a:ln>
            <a:effectLst>
              <a:prstShdw prst="shdw17" dist="17961" dir="2700000">
                <a:srgbClr val="005C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199" name="Line 6"/>
            <p:cNvSpPr>
              <a:spLocks noChangeShapeType="1"/>
            </p:cNvSpPr>
            <p:nvPr/>
          </p:nvSpPr>
          <p:spPr bwMode="auto">
            <a:xfrm>
              <a:off x="3442" y="3069"/>
              <a:ext cx="0" cy="19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 name="Line 7"/>
            <p:cNvSpPr>
              <a:spLocks noChangeShapeType="1"/>
            </p:cNvSpPr>
            <p:nvPr/>
          </p:nvSpPr>
          <p:spPr bwMode="auto">
            <a:xfrm>
              <a:off x="3932" y="3069"/>
              <a:ext cx="0" cy="1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8"/>
            <p:cNvSpPr>
              <a:spLocks noChangeShapeType="1"/>
            </p:cNvSpPr>
            <p:nvPr/>
          </p:nvSpPr>
          <p:spPr bwMode="auto">
            <a:xfrm flipH="1">
              <a:off x="3435" y="3444"/>
              <a:ext cx="144"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9"/>
            <p:cNvSpPr>
              <a:spLocks noChangeShapeType="1"/>
            </p:cNvSpPr>
            <p:nvPr/>
          </p:nvSpPr>
          <p:spPr bwMode="auto">
            <a:xfrm>
              <a:off x="3435" y="3464"/>
              <a:ext cx="0" cy="1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10"/>
            <p:cNvSpPr>
              <a:spLocks noChangeShapeType="1"/>
            </p:cNvSpPr>
            <p:nvPr/>
          </p:nvSpPr>
          <p:spPr bwMode="auto">
            <a:xfrm>
              <a:off x="3456" y="2676"/>
              <a:ext cx="0" cy="1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11"/>
            <p:cNvSpPr>
              <a:spLocks noChangeShapeType="1"/>
            </p:cNvSpPr>
            <p:nvPr/>
          </p:nvSpPr>
          <p:spPr bwMode="auto">
            <a:xfrm>
              <a:off x="3704" y="2696"/>
              <a:ext cx="221" cy="1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12"/>
            <p:cNvSpPr>
              <a:spLocks noChangeShapeType="1"/>
            </p:cNvSpPr>
            <p:nvPr/>
          </p:nvSpPr>
          <p:spPr bwMode="auto">
            <a:xfrm>
              <a:off x="3179" y="3522"/>
              <a:ext cx="2397"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13"/>
            <p:cNvSpPr>
              <a:spLocks noChangeShapeType="1"/>
            </p:cNvSpPr>
            <p:nvPr/>
          </p:nvSpPr>
          <p:spPr bwMode="auto">
            <a:xfrm>
              <a:off x="3187" y="3144"/>
              <a:ext cx="2396"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4"/>
            <p:cNvSpPr>
              <a:spLocks noChangeShapeType="1"/>
            </p:cNvSpPr>
            <p:nvPr/>
          </p:nvSpPr>
          <p:spPr bwMode="auto">
            <a:xfrm>
              <a:off x="3187" y="2745"/>
              <a:ext cx="2396"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 name="Group 15"/>
            <p:cNvGrpSpPr>
              <a:grpSpLocks/>
            </p:cNvGrpSpPr>
            <p:nvPr/>
          </p:nvGrpSpPr>
          <p:grpSpPr bwMode="auto">
            <a:xfrm>
              <a:off x="3338" y="3581"/>
              <a:ext cx="428" cy="267"/>
              <a:chOff x="1321" y="3159"/>
              <a:chExt cx="745" cy="506"/>
            </a:xfrm>
          </p:grpSpPr>
          <p:grpSp>
            <p:nvGrpSpPr>
              <p:cNvPr id="394" name="Group 16"/>
              <p:cNvGrpSpPr>
                <a:grpSpLocks/>
              </p:cNvGrpSpPr>
              <p:nvPr/>
            </p:nvGrpSpPr>
            <p:grpSpPr bwMode="auto">
              <a:xfrm>
                <a:off x="1321" y="3234"/>
                <a:ext cx="745" cy="431"/>
                <a:chOff x="1321" y="3234"/>
                <a:chExt cx="745" cy="431"/>
              </a:xfrm>
            </p:grpSpPr>
            <p:sp>
              <p:nvSpPr>
                <p:cNvPr id="396" name="Rectangle 17"/>
                <p:cNvSpPr>
                  <a:spLocks noChangeArrowheads="1"/>
                </p:cNvSpPr>
                <p:nvPr/>
              </p:nvSpPr>
              <p:spPr bwMode="auto">
                <a:xfrm>
                  <a:off x="1321"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97" name="Group 18"/>
                <p:cNvGrpSpPr>
                  <a:grpSpLocks/>
                </p:cNvGrpSpPr>
                <p:nvPr/>
              </p:nvGrpSpPr>
              <p:grpSpPr bwMode="auto">
                <a:xfrm>
                  <a:off x="1424" y="3293"/>
                  <a:ext cx="500" cy="320"/>
                  <a:chOff x="1424" y="3293"/>
                  <a:chExt cx="500" cy="320"/>
                </a:xfrm>
              </p:grpSpPr>
              <p:grpSp>
                <p:nvGrpSpPr>
                  <p:cNvPr id="398" name="Group 19"/>
                  <p:cNvGrpSpPr>
                    <a:grpSpLocks/>
                  </p:cNvGrpSpPr>
                  <p:nvPr/>
                </p:nvGrpSpPr>
                <p:grpSpPr bwMode="auto">
                  <a:xfrm>
                    <a:off x="1424" y="3507"/>
                    <a:ext cx="168" cy="106"/>
                    <a:chOff x="1424" y="3507"/>
                    <a:chExt cx="168" cy="106"/>
                  </a:xfrm>
                </p:grpSpPr>
                <p:sp>
                  <p:nvSpPr>
                    <p:cNvPr id="409" name="Rectangle 20"/>
                    <p:cNvSpPr>
                      <a:spLocks noChangeArrowheads="1"/>
                    </p:cNvSpPr>
                    <p:nvPr/>
                  </p:nvSpPr>
                  <p:spPr bwMode="auto">
                    <a:xfrm>
                      <a:off x="1428"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10" name="Line 21"/>
                    <p:cNvSpPr>
                      <a:spLocks noChangeShapeType="1"/>
                    </p:cNvSpPr>
                    <p:nvPr/>
                  </p:nvSpPr>
                  <p:spPr bwMode="auto">
                    <a:xfrm>
                      <a:off x="1424"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 name="Line 22"/>
                    <p:cNvSpPr>
                      <a:spLocks noChangeShapeType="1"/>
                    </p:cNvSpPr>
                    <p:nvPr/>
                  </p:nvSpPr>
                  <p:spPr bwMode="auto">
                    <a:xfrm>
                      <a:off x="1424"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9" name="Group 23"/>
                  <p:cNvGrpSpPr>
                    <a:grpSpLocks/>
                  </p:cNvGrpSpPr>
                  <p:nvPr/>
                </p:nvGrpSpPr>
                <p:grpSpPr bwMode="auto">
                  <a:xfrm>
                    <a:off x="1756" y="3507"/>
                    <a:ext cx="168" cy="105"/>
                    <a:chOff x="1756" y="3507"/>
                    <a:chExt cx="168" cy="105"/>
                  </a:xfrm>
                </p:grpSpPr>
                <p:sp>
                  <p:nvSpPr>
                    <p:cNvPr id="406" name="Rectangle 24"/>
                    <p:cNvSpPr>
                      <a:spLocks noChangeArrowheads="1"/>
                    </p:cNvSpPr>
                    <p:nvPr/>
                  </p:nvSpPr>
                  <p:spPr bwMode="auto">
                    <a:xfrm>
                      <a:off x="1760"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07" name="Line 25"/>
                    <p:cNvSpPr>
                      <a:spLocks noChangeShapeType="1"/>
                    </p:cNvSpPr>
                    <p:nvPr/>
                  </p:nvSpPr>
                  <p:spPr bwMode="auto">
                    <a:xfrm>
                      <a:off x="1756"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8" name="Line 26"/>
                    <p:cNvSpPr>
                      <a:spLocks noChangeShapeType="1"/>
                    </p:cNvSpPr>
                    <p:nvPr/>
                  </p:nvSpPr>
                  <p:spPr bwMode="auto">
                    <a:xfrm>
                      <a:off x="1756"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0" name="Group 27"/>
                  <p:cNvGrpSpPr>
                    <a:grpSpLocks/>
                  </p:cNvGrpSpPr>
                  <p:nvPr/>
                </p:nvGrpSpPr>
                <p:grpSpPr bwMode="auto">
                  <a:xfrm>
                    <a:off x="1424" y="3293"/>
                    <a:ext cx="168" cy="106"/>
                    <a:chOff x="1424" y="3293"/>
                    <a:chExt cx="168" cy="106"/>
                  </a:xfrm>
                </p:grpSpPr>
                <p:sp>
                  <p:nvSpPr>
                    <p:cNvPr id="403" name="Rectangle 28"/>
                    <p:cNvSpPr>
                      <a:spLocks noChangeArrowheads="1"/>
                    </p:cNvSpPr>
                    <p:nvPr/>
                  </p:nvSpPr>
                  <p:spPr bwMode="auto">
                    <a:xfrm>
                      <a:off x="1428"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404" name="Line 29"/>
                    <p:cNvSpPr>
                      <a:spLocks noChangeShapeType="1"/>
                    </p:cNvSpPr>
                    <p:nvPr/>
                  </p:nvSpPr>
                  <p:spPr bwMode="auto">
                    <a:xfrm>
                      <a:off x="1424"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5" name="Line 30"/>
                    <p:cNvSpPr>
                      <a:spLocks noChangeShapeType="1"/>
                    </p:cNvSpPr>
                    <p:nvPr/>
                  </p:nvSpPr>
                  <p:spPr bwMode="auto">
                    <a:xfrm>
                      <a:off x="1424"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1" name="Line 31"/>
                  <p:cNvSpPr>
                    <a:spLocks noChangeShapeType="1"/>
                  </p:cNvSpPr>
                  <p:nvPr/>
                </p:nvSpPr>
                <p:spPr bwMode="auto">
                  <a:xfrm>
                    <a:off x="1504"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2" name="Line 32"/>
                  <p:cNvSpPr>
                    <a:spLocks noChangeShapeType="1"/>
                  </p:cNvSpPr>
                  <p:nvPr/>
                </p:nvSpPr>
                <p:spPr bwMode="auto">
                  <a:xfrm>
                    <a:off x="1588"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95" name="Rectangle 33"/>
              <p:cNvSpPr>
                <a:spLocks noChangeArrowheads="1"/>
              </p:cNvSpPr>
              <p:nvPr/>
            </p:nvSpPr>
            <p:spPr bwMode="auto">
              <a:xfrm>
                <a:off x="1322"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09" name="Group 34"/>
            <p:cNvGrpSpPr>
              <a:grpSpLocks/>
            </p:cNvGrpSpPr>
            <p:nvPr/>
          </p:nvGrpSpPr>
          <p:grpSpPr bwMode="auto">
            <a:xfrm>
              <a:off x="3824" y="3581"/>
              <a:ext cx="428" cy="267"/>
              <a:chOff x="2167" y="3159"/>
              <a:chExt cx="745" cy="506"/>
            </a:xfrm>
          </p:grpSpPr>
          <p:grpSp>
            <p:nvGrpSpPr>
              <p:cNvPr id="376" name="Group 35"/>
              <p:cNvGrpSpPr>
                <a:grpSpLocks/>
              </p:cNvGrpSpPr>
              <p:nvPr/>
            </p:nvGrpSpPr>
            <p:grpSpPr bwMode="auto">
              <a:xfrm>
                <a:off x="2167" y="3234"/>
                <a:ext cx="745" cy="431"/>
                <a:chOff x="2167" y="3234"/>
                <a:chExt cx="745" cy="431"/>
              </a:xfrm>
            </p:grpSpPr>
            <p:sp>
              <p:nvSpPr>
                <p:cNvPr id="378" name="Rectangle 36"/>
                <p:cNvSpPr>
                  <a:spLocks noChangeArrowheads="1"/>
                </p:cNvSpPr>
                <p:nvPr/>
              </p:nvSpPr>
              <p:spPr bwMode="auto">
                <a:xfrm>
                  <a:off x="2167"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79" name="Group 37"/>
                <p:cNvGrpSpPr>
                  <a:grpSpLocks/>
                </p:cNvGrpSpPr>
                <p:nvPr/>
              </p:nvGrpSpPr>
              <p:grpSpPr bwMode="auto">
                <a:xfrm>
                  <a:off x="2270" y="3293"/>
                  <a:ext cx="500" cy="320"/>
                  <a:chOff x="2270" y="3293"/>
                  <a:chExt cx="500" cy="320"/>
                </a:xfrm>
              </p:grpSpPr>
              <p:grpSp>
                <p:nvGrpSpPr>
                  <p:cNvPr id="380" name="Group 38"/>
                  <p:cNvGrpSpPr>
                    <a:grpSpLocks/>
                  </p:cNvGrpSpPr>
                  <p:nvPr/>
                </p:nvGrpSpPr>
                <p:grpSpPr bwMode="auto">
                  <a:xfrm>
                    <a:off x="2270" y="3507"/>
                    <a:ext cx="168" cy="106"/>
                    <a:chOff x="2270" y="3507"/>
                    <a:chExt cx="168" cy="106"/>
                  </a:xfrm>
                </p:grpSpPr>
                <p:sp>
                  <p:nvSpPr>
                    <p:cNvPr id="391" name="Rectangle 39"/>
                    <p:cNvSpPr>
                      <a:spLocks noChangeArrowheads="1"/>
                    </p:cNvSpPr>
                    <p:nvPr/>
                  </p:nvSpPr>
                  <p:spPr bwMode="auto">
                    <a:xfrm>
                      <a:off x="2274"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92" name="Line 40"/>
                    <p:cNvSpPr>
                      <a:spLocks noChangeShapeType="1"/>
                    </p:cNvSpPr>
                    <p:nvPr/>
                  </p:nvSpPr>
                  <p:spPr bwMode="auto">
                    <a:xfrm>
                      <a:off x="2270"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3" name="Line 41"/>
                    <p:cNvSpPr>
                      <a:spLocks noChangeShapeType="1"/>
                    </p:cNvSpPr>
                    <p:nvPr/>
                  </p:nvSpPr>
                  <p:spPr bwMode="auto">
                    <a:xfrm>
                      <a:off x="2270"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1" name="Group 42"/>
                  <p:cNvGrpSpPr>
                    <a:grpSpLocks/>
                  </p:cNvGrpSpPr>
                  <p:nvPr/>
                </p:nvGrpSpPr>
                <p:grpSpPr bwMode="auto">
                  <a:xfrm>
                    <a:off x="2602" y="3507"/>
                    <a:ext cx="168" cy="105"/>
                    <a:chOff x="2602" y="3507"/>
                    <a:chExt cx="168" cy="105"/>
                  </a:xfrm>
                </p:grpSpPr>
                <p:sp>
                  <p:nvSpPr>
                    <p:cNvPr id="388" name="Rectangle 43"/>
                    <p:cNvSpPr>
                      <a:spLocks noChangeArrowheads="1"/>
                    </p:cNvSpPr>
                    <p:nvPr/>
                  </p:nvSpPr>
                  <p:spPr bwMode="auto">
                    <a:xfrm>
                      <a:off x="2606"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89" name="Line 44"/>
                    <p:cNvSpPr>
                      <a:spLocks noChangeShapeType="1"/>
                    </p:cNvSpPr>
                    <p:nvPr/>
                  </p:nvSpPr>
                  <p:spPr bwMode="auto">
                    <a:xfrm>
                      <a:off x="2602"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 name="Line 45"/>
                    <p:cNvSpPr>
                      <a:spLocks noChangeShapeType="1"/>
                    </p:cNvSpPr>
                    <p:nvPr/>
                  </p:nvSpPr>
                  <p:spPr bwMode="auto">
                    <a:xfrm>
                      <a:off x="2602"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2" name="Group 46"/>
                  <p:cNvGrpSpPr>
                    <a:grpSpLocks/>
                  </p:cNvGrpSpPr>
                  <p:nvPr/>
                </p:nvGrpSpPr>
                <p:grpSpPr bwMode="auto">
                  <a:xfrm>
                    <a:off x="2270" y="3293"/>
                    <a:ext cx="168" cy="106"/>
                    <a:chOff x="2270" y="3293"/>
                    <a:chExt cx="168" cy="106"/>
                  </a:xfrm>
                </p:grpSpPr>
                <p:sp>
                  <p:nvSpPr>
                    <p:cNvPr id="385" name="Rectangle 47"/>
                    <p:cNvSpPr>
                      <a:spLocks noChangeArrowheads="1"/>
                    </p:cNvSpPr>
                    <p:nvPr/>
                  </p:nvSpPr>
                  <p:spPr bwMode="auto">
                    <a:xfrm>
                      <a:off x="2274"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86" name="Line 48"/>
                    <p:cNvSpPr>
                      <a:spLocks noChangeShapeType="1"/>
                    </p:cNvSpPr>
                    <p:nvPr/>
                  </p:nvSpPr>
                  <p:spPr bwMode="auto">
                    <a:xfrm>
                      <a:off x="2270"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7" name="Line 49"/>
                    <p:cNvSpPr>
                      <a:spLocks noChangeShapeType="1"/>
                    </p:cNvSpPr>
                    <p:nvPr/>
                  </p:nvSpPr>
                  <p:spPr bwMode="auto">
                    <a:xfrm>
                      <a:off x="2270"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3" name="Line 50"/>
                  <p:cNvSpPr>
                    <a:spLocks noChangeShapeType="1"/>
                  </p:cNvSpPr>
                  <p:nvPr/>
                </p:nvSpPr>
                <p:spPr bwMode="auto">
                  <a:xfrm>
                    <a:off x="2350"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4" name="Line 51"/>
                  <p:cNvSpPr>
                    <a:spLocks noChangeShapeType="1"/>
                  </p:cNvSpPr>
                  <p:nvPr/>
                </p:nvSpPr>
                <p:spPr bwMode="auto">
                  <a:xfrm>
                    <a:off x="2434"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7" name="Rectangle 52"/>
              <p:cNvSpPr>
                <a:spLocks noChangeArrowheads="1"/>
              </p:cNvSpPr>
              <p:nvPr/>
            </p:nvSpPr>
            <p:spPr bwMode="auto">
              <a:xfrm>
                <a:off x="2168"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0" name="Group 53"/>
            <p:cNvGrpSpPr>
              <a:grpSpLocks/>
            </p:cNvGrpSpPr>
            <p:nvPr/>
          </p:nvGrpSpPr>
          <p:grpSpPr bwMode="auto">
            <a:xfrm>
              <a:off x="4307" y="3581"/>
              <a:ext cx="428" cy="267"/>
              <a:chOff x="3007" y="3159"/>
              <a:chExt cx="745" cy="506"/>
            </a:xfrm>
          </p:grpSpPr>
          <p:grpSp>
            <p:nvGrpSpPr>
              <p:cNvPr id="358" name="Group 54"/>
              <p:cNvGrpSpPr>
                <a:grpSpLocks/>
              </p:cNvGrpSpPr>
              <p:nvPr/>
            </p:nvGrpSpPr>
            <p:grpSpPr bwMode="auto">
              <a:xfrm>
                <a:off x="3007" y="3234"/>
                <a:ext cx="745" cy="431"/>
                <a:chOff x="3007" y="3234"/>
                <a:chExt cx="745" cy="431"/>
              </a:xfrm>
            </p:grpSpPr>
            <p:sp>
              <p:nvSpPr>
                <p:cNvPr id="360" name="Rectangle 55"/>
                <p:cNvSpPr>
                  <a:spLocks noChangeArrowheads="1"/>
                </p:cNvSpPr>
                <p:nvPr/>
              </p:nvSpPr>
              <p:spPr bwMode="auto">
                <a:xfrm>
                  <a:off x="3007" y="3234"/>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61" name="Group 56"/>
                <p:cNvGrpSpPr>
                  <a:grpSpLocks/>
                </p:cNvGrpSpPr>
                <p:nvPr/>
              </p:nvGrpSpPr>
              <p:grpSpPr bwMode="auto">
                <a:xfrm>
                  <a:off x="3110" y="3293"/>
                  <a:ext cx="500" cy="320"/>
                  <a:chOff x="3110" y="3293"/>
                  <a:chExt cx="500" cy="320"/>
                </a:xfrm>
              </p:grpSpPr>
              <p:grpSp>
                <p:nvGrpSpPr>
                  <p:cNvPr id="362" name="Group 57"/>
                  <p:cNvGrpSpPr>
                    <a:grpSpLocks/>
                  </p:cNvGrpSpPr>
                  <p:nvPr/>
                </p:nvGrpSpPr>
                <p:grpSpPr bwMode="auto">
                  <a:xfrm>
                    <a:off x="3110" y="3507"/>
                    <a:ext cx="168" cy="106"/>
                    <a:chOff x="3110" y="3507"/>
                    <a:chExt cx="168" cy="106"/>
                  </a:xfrm>
                </p:grpSpPr>
                <p:sp>
                  <p:nvSpPr>
                    <p:cNvPr id="373" name="Rectangle 58"/>
                    <p:cNvSpPr>
                      <a:spLocks noChangeArrowheads="1"/>
                    </p:cNvSpPr>
                    <p:nvPr/>
                  </p:nvSpPr>
                  <p:spPr bwMode="auto">
                    <a:xfrm>
                      <a:off x="3114" y="350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74" name="Line 59"/>
                    <p:cNvSpPr>
                      <a:spLocks noChangeShapeType="1"/>
                    </p:cNvSpPr>
                    <p:nvPr/>
                  </p:nvSpPr>
                  <p:spPr bwMode="auto">
                    <a:xfrm>
                      <a:off x="3110" y="3565"/>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5" name="Line 60"/>
                    <p:cNvSpPr>
                      <a:spLocks noChangeShapeType="1"/>
                    </p:cNvSpPr>
                    <p:nvPr/>
                  </p:nvSpPr>
                  <p:spPr bwMode="auto">
                    <a:xfrm>
                      <a:off x="3110" y="358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3" name="Group 61"/>
                  <p:cNvGrpSpPr>
                    <a:grpSpLocks/>
                  </p:cNvGrpSpPr>
                  <p:nvPr/>
                </p:nvGrpSpPr>
                <p:grpSpPr bwMode="auto">
                  <a:xfrm>
                    <a:off x="3442" y="3507"/>
                    <a:ext cx="168" cy="105"/>
                    <a:chOff x="3442" y="3507"/>
                    <a:chExt cx="168" cy="105"/>
                  </a:xfrm>
                </p:grpSpPr>
                <p:sp>
                  <p:nvSpPr>
                    <p:cNvPr id="370" name="Rectangle 62"/>
                    <p:cNvSpPr>
                      <a:spLocks noChangeArrowheads="1"/>
                    </p:cNvSpPr>
                    <p:nvPr/>
                  </p:nvSpPr>
                  <p:spPr bwMode="auto">
                    <a:xfrm>
                      <a:off x="3446" y="3507"/>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71" name="Line 63"/>
                    <p:cNvSpPr>
                      <a:spLocks noChangeShapeType="1"/>
                    </p:cNvSpPr>
                    <p:nvPr/>
                  </p:nvSpPr>
                  <p:spPr bwMode="auto">
                    <a:xfrm>
                      <a:off x="3442" y="356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2" name="Line 64"/>
                    <p:cNvSpPr>
                      <a:spLocks noChangeShapeType="1"/>
                    </p:cNvSpPr>
                    <p:nvPr/>
                  </p:nvSpPr>
                  <p:spPr bwMode="auto">
                    <a:xfrm>
                      <a:off x="3442" y="3587"/>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4" name="Group 65"/>
                  <p:cNvGrpSpPr>
                    <a:grpSpLocks/>
                  </p:cNvGrpSpPr>
                  <p:nvPr/>
                </p:nvGrpSpPr>
                <p:grpSpPr bwMode="auto">
                  <a:xfrm>
                    <a:off x="3110" y="3293"/>
                    <a:ext cx="168" cy="106"/>
                    <a:chOff x="3110" y="3293"/>
                    <a:chExt cx="168" cy="106"/>
                  </a:xfrm>
                </p:grpSpPr>
                <p:sp>
                  <p:nvSpPr>
                    <p:cNvPr id="367" name="Rectangle 66"/>
                    <p:cNvSpPr>
                      <a:spLocks noChangeArrowheads="1"/>
                    </p:cNvSpPr>
                    <p:nvPr/>
                  </p:nvSpPr>
                  <p:spPr bwMode="auto">
                    <a:xfrm>
                      <a:off x="3114" y="32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68" name="Line 67"/>
                    <p:cNvSpPr>
                      <a:spLocks noChangeShapeType="1"/>
                    </p:cNvSpPr>
                    <p:nvPr/>
                  </p:nvSpPr>
                  <p:spPr bwMode="auto">
                    <a:xfrm>
                      <a:off x="3110" y="33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 name="Line 68"/>
                    <p:cNvSpPr>
                      <a:spLocks noChangeShapeType="1"/>
                    </p:cNvSpPr>
                    <p:nvPr/>
                  </p:nvSpPr>
                  <p:spPr bwMode="auto">
                    <a:xfrm>
                      <a:off x="3110" y="33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5" name="Line 69"/>
                  <p:cNvSpPr>
                    <a:spLocks noChangeShapeType="1"/>
                  </p:cNvSpPr>
                  <p:nvPr/>
                </p:nvSpPr>
                <p:spPr bwMode="auto">
                  <a:xfrm>
                    <a:off x="3190" y="3408"/>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6" name="Line 70"/>
                  <p:cNvSpPr>
                    <a:spLocks noChangeShapeType="1"/>
                  </p:cNvSpPr>
                  <p:nvPr/>
                </p:nvSpPr>
                <p:spPr bwMode="auto">
                  <a:xfrm>
                    <a:off x="3274" y="3346"/>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59" name="Rectangle 71"/>
              <p:cNvSpPr>
                <a:spLocks noChangeArrowheads="1"/>
              </p:cNvSpPr>
              <p:nvPr/>
            </p:nvSpPr>
            <p:spPr bwMode="auto">
              <a:xfrm>
                <a:off x="3008" y="3159"/>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1" name="Group 72"/>
            <p:cNvGrpSpPr>
              <a:grpSpLocks/>
            </p:cNvGrpSpPr>
            <p:nvPr/>
          </p:nvGrpSpPr>
          <p:grpSpPr bwMode="auto">
            <a:xfrm>
              <a:off x="3338" y="3204"/>
              <a:ext cx="428" cy="267"/>
              <a:chOff x="1321" y="2445"/>
              <a:chExt cx="745" cy="506"/>
            </a:xfrm>
          </p:grpSpPr>
          <p:grpSp>
            <p:nvGrpSpPr>
              <p:cNvPr id="340" name="Group 73"/>
              <p:cNvGrpSpPr>
                <a:grpSpLocks/>
              </p:cNvGrpSpPr>
              <p:nvPr/>
            </p:nvGrpSpPr>
            <p:grpSpPr bwMode="auto">
              <a:xfrm>
                <a:off x="1321" y="2520"/>
                <a:ext cx="745" cy="431"/>
                <a:chOff x="1321" y="2520"/>
                <a:chExt cx="745" cy="431"/>
              </a:xfrm>
            </p:grpSpPr>
            <p:sp>
              <p:nvSpPr>
                <p:cNvPr id="342" name="Rectangle 74"/>
                <p:cNvSpPr>
                  <a:spLocks noChangeArrowheads="1"/>
                </p:cNvSpPr>
                <p:nvPr/>
              </p:nvSpPr>
              <p:spPr bwMode="auto">
                <a:xfrm>
                  <a:off x="1321"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43" name="Group 75"/>
                <p:cNvGrpSpPr>
                  <a:grpSpLocks/>
                </p:cNvGrpSpPr>
                <p:nvPr/>
              </p:nvGrpSpPr>
              <p:grpSpPr bwMode="auto">
                <a:xfrm>
                  <a:off x="1424" y="2579"/>
                  <a:ext cx="500" cy="320"/>
                  <a:chOff x="1424" y="2579"/>
                  <a:chExt cx="500" cy="320"/>
                </a:xfrm>
              </p:grpSpPr>
              <p:grpSp>
                <p:nvGrpSpPr>
                  <p:cNvPr id="344" name="Group 76"/>
                  <p:cNvGrpSpPr>
                    <a:grpSpLocks/>
                  </p:cNvGrpSpPr>
                  <p:nvPr/>
                </p:nvGrpSpPr>
                <p:grpSpPr bwMode="auto">
                  <a:xfrm>
                    <a:off x="1424" y="2793"/>
                    <a:ext cx="168" cy="106"/>
                    <a:chOff x="1424" y="2793"/>
                    <a:chExt cx="168" cy="106"/>
                  </a:xfrm>
                </p:grpSpPr>
                <p:sp>
                  <p:nvSpPr>
                    <p:cNvPr id="355" name="Rectangle 77"/>
                    <p:cNvSpPr>
                      <a:spLocks noChangeArrowheads="1"/>
                    </p:cNvSpPr>
                    <p:nvPr/>
                  </p:nvSpPr>
                  <p:spPr bwMode="auto">
                    <a:xfrm>
                      <a:off x="1428"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56" name="Line 78"/>
                    <p:cNvSpPr>
                      <a:spLocks noChangeShapeType="1"/>
                    </p:cNvSpPr>
                    <p:nvPr/>
                  </p:nvSpPr>
                  <p:spPr bwMode="auto">
                    <a:xfrm>
                      <a:off x="1424"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7" name="Line 79"/>
                    <p:cNvSpPr>
                      <a:spLocks noChangeShapeType="1"/>
                    </p:cNvSpPr>
                    <p:nvPr/>
                  </p:nvSpPr>
                  <p:spPr bwMode="auto">
                    <a:xfrm>
                      <a:off x="1424"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5" name="Group 80"/>
                  <p:cNvGrpSpPr>
                    <a:grpSpLocks/>
                  </p:cNvGrpSpPr>
                  <p:nvPr/>
                </p:nvGrpSpPr>
                <p:grpSpPr bwMode="auto">
                  <a:xfrm>
                    <a:off x="1756" y="2793"/>
                    <a:ext cx="168" cy="105"/>
                    <a:chOff x="1756" y="2793"/>
                    <a:chExt cx="168" cy="105"/>
                  </a:xfrm>
                </p:grpSpPr>
                <p:sp>
                  <p:nvSpPr>
                    <p:cNvPr id="352" name="Rectangle 81"/>
                    <p:cNvSpPr>
                      <a:spLocks noChangeArrowheads="1"/>
                    </p:cNvSpPr>
                    <p:nvPr/>
                  </p:nvSpPr>
                  <p:spPr bwMode="auto">
                    <a:xfrm>
                      <a:off x="1760"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53" name="Line 82"/>
                    <p:cNvSpPr>
                      <a:spLocks noChangeShapeType="1"/>
                    </p:cNvSpPr>
                    <p:nvPr/>
                  </p:nvSpPr>
                  <p:spPr bwMode="auto">
                    <a:xfrm>
                      <a:off x="1756"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4" name="Line 83"/>
                    <p:cNvSpPr>
                      <a:spLocks noChangeShapeType="1"/>
                    </p:cNvSpPr>
                    <p:nvPr/>
                  </p:nvSpPr>
                  <p:spPr bwMode="auto">
                    <a:xfrm>
                      <a:off x="1756"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6" name="Group 84"/>
                  <p:cNvGrpSpPr>
                    <a:grpSpLocks/>
                  </p:cNvGrpSpPr>
                  <p:nvPr/>
                </p:nvGrpSpPr>
                <p:grpSpPr bwMode="auto">
                  <a:xfrm>
                    <a:off x="1424" y="2579"/>
                    <a:ext cx="168" cy="106"/>
                    <a:chOff x="1424" y="2579"/>
                    <a:chExt cx="168" cy="106"/>
                  </a:xfrm>
                </p:grpSpPr>
                <p:sp>
                  <p:nvSpPr>
                    <p:cNvPr id="349" name="Rectangle 85"/>
                    <p:cNvSpPr>
                      <a:spLocks noChangeArrowheads="1"/>
                    </p:cNvSpPr>
                    <p:nvPr/>
                  </p:nvSpPr>
                  <p:spPr bwMode="auto">
                    <a:xfrm>
                      <a:off x="1428"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50" name="Line 86"/>
                    <p:cNvSpPr>
                      <a:spLocks noChangeShapeType="1"/>
                    </p:cNvSpPr>
                    <p:nvPr/>
                  </p:nvSpPr>
                  <p:spPr bwMode="auto">
                    <a:xfrm>
                      <a:off x="1424"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 name="Line 87"/>
                    <p:cNvSpPr>
                      <a:spLocks noChangeShapeType="1"/>
                    </p:cNvSpPr>
                    <p:nvPr/>
                  </p:nvSpPr>
                  <p:spPr bwMode="auto">
                    <a:xfrm>
                      <a:off x="1424"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7" name="Line 88"/>
                  <p:cNvSpPr>
                    <a:spLocks noChangeShapeType="1"/>
                  </p:cNvSpPr>
                  <p:nvPr/>
                </p:nvSpPr>
                <p:spPr bwMode="auto">
                  <a:xfrm>
                    <a:off x="1504"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 name="Line 89"/>
                  <p:cNvSpPr>
                    <a:spLocks noChangeShapeType="1"/>
                  </p:cNvSpPr>
                  <p:nvPr/>
                </p:nvSpPr>
                <p:spPr bwMode="auto">
                  <a:xfrm>
                    <a:off x="1588"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41" name="Rectangle 90"/>
              <p:cNvSpPr>
                <a:spLocks noChangeArrowheads="1"/>
              </p:cNvSpPr>
              <p:nvPr/>
            </p:nvSpPr>
            <p:spPr bwMode="auto">
              <a:xfrm>
                <a:off x="1322"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2" name="Group 91"/>
            <p:cNvGrpSpPr>
              <a:grpSpLocks/>
            </p:cNvGrpSpPr>
            <p:nvPr/>
          </p:nvGrpSpPr>
          <p:grpSpPr bwMode="auto">
            <a:xfrm>
              <a:off x="3824" y="3204"/>
              <a:ext cx="428" cy="267"/>
              <a:chOff x="2167" y="2445"/>
              <a:chExt cx="745" cy="506"/>
            </a:xfrm>
          </p:grpSpPr>
          <p:grpSp>
            <p:nvGrpSpPr>
              <p:cNvPr id="322" name="Group 92"/>
              <p:cNvGrpSpPr>
                <a:grpSpLocks/>
              </p:cNvGrpSpPr>
              <p:nvPr/>
            </p:nvGrpSpPr>
            <p:grpSpPr bwMode="auto">
              <a:xfrm>
                <a:off x="2167" y="2520"/>
                <a:ext cx="745" cy="431"/>
                <a:chOff x="2167" y="2520"/>
                <a:chExt cx="745" cy="431"/>
              </a:xfrm>
            </p:grpSpPr>
            <p:sp>
              <p:nvSpPr>
                <p:cNvPr id="324" name="Rectangle 93"/>
                <p:cNvSpPr>
                  <a:spLocks noChangeArrowheads="1"/>
                </p:cNvSpPr>
                <p:nvPr/>
              </p:nvSpPr>
              <p:spPr bwMode="auto">
                <a:xfrm>
                  <a:off x="2167"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25" name="Group 94"/>
                <p:cNvGrpSpPr>
                  <a:grpSpLocks/>
                </p:cNvGrpSpPr>
                <p:nvPr/>
              </p:nvGrpSpPr>
              <p:grpSpPr bwMode="auto">
                <a:xfrm>
                  <a:off x="2270" y="2579"/>
                  <a:ext cx="500" cy="320"/>
                  <a:chOff x="2270" y="2579"/>
                  <a:chExt cx="500" cy="320"/>
                </a:xfrm>
              </p:grpSpPr>
              <p:grpSp>
                <p:nvGrpSpPr>
                  <p:cNvPr id="326" name="Group 95"/>
                  <p:cNvGrpSpPr>
                    <a:grpSpLocks/>
                  </p:cNvGrpSpPr>
                  <p:nvPr/>
                </p:nvGrpSpPr>
                <p:grpSpPr bwMode="auto">
                  <a:xfrm>
                    <a:off x="2270" y="2793"/>
                    <a:ext cx="168" cy="106"/>
                    <a:chOff x="2270" y="2793"/>
                    <a:chExt cx="168" cy="106"/>
                  </a:xfrm>
                </p:grpSpPr>
                <p:sp>
                  <p:nvSpPr>
                    <p:cNvPr id="337" name="Rectangle 96"/>
                    <p:cNvSpPr>
                      <a:spLocks noChangeArrowheads="1"/>
                    </p:cNvSpPr>
                    <p:nvPr/>
                  </p:nvSpPr>
                  <p:spPr bwMode="auto">
                    <a:xfrm>
                      <a:off x="2274"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8" name="Line 97"/>
                    <p:cNvSpPr>
                      <a:spLocks noChangeShapeType="1"/>
                    </p:cNvSpPr>
                    <p:nvPr/>
                  </p:nvSpPr>
                  <p:spPr bwMode="auto">
                    <a:xfrm>
                      <a:off x="2270"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9" name="Line 98"/>
                    <p:cNvSpPr>
                      <a:spLocks noChangeShapeType="1"/>
                    </p:cNvSpPr>
                    <p:nvPr/>
                  </p:nvSpPr>
                  <p:spPr bwMode="auto">
                    <a:xfrm>
                      <a:off x="2270"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 name="Group 99"/>
                  <p:cNvGrpSpPr>
                    <a:grpSpLocks/>
                  </p:cNvGrpSpPr>
                  <p:nvPr/>
                </p:nvGrpSpPr>
                <p:grpSpPr bwMode="auto">
                  <a:xfrm>
                    <a:off x="2602" y="2793"/>
                    <a:ext cx="168" cy="105"/>
                    <a:chOff x="2602" y="2793"/>
                    <a:chExt cx="168" cy="105"/>
                  </a:xfrm>
                </p:grpSpPr>
                <p:sp>
                  <p:nvSpPr>
                    <p:cNvPr id="334" name="Rectangle 100"/>
                    <p:cNvSpPr>
                      <a:spLocks noChangeArrowheads="1"/>
                    </p:cNvSpPr>
                    <p:nvPr/>
                  </p:nvSpPr>
                  <p:spPr bwMode="auto">
                    <a:xfrm>
                      <a:off x="2606"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5" name="Line 101"/>
                    <p:cNvSpPr>
                      <a:spLocks noChangeShapeType="1"/>
                    </p:cNvSpPr>
                    <p:nvPr/>
                  </p:nvSpPr>
                  <p:spPr bwMode="auto">
                    <a:xfrm>
                      <a:off x="2602"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 name="Line 102"/>
                    <p:cNvSpPr>
                      <a:spLocks noChangeShapeType="1"/>
                    </p:cNvSpPr>
                    <p:nvPr/>
                  </p:nvSpPr>
                  <p:spPr bwMode="auto">
                    <a:xfrm>
                      <a:off x="2602"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 name="Group 103"/>
                  <p:cNvGrpSpPr>
                    <a:grpSpLocks/>
                  </p:cNvGrpSpPr>
                  <p:nvPr/>
                </p:nvGrpSpPr>
                <p:grpSpPr bwMode="auto">
                  <a:xfrm>
                    <a:off x="2270" y="2579"/>
                    <a:ext cx="168" cy="106"/>
                    <a:chOff x="2270" y="2579"/>
                    <a:chExt cx="168" cy="106"/>
                  </a:xfrm>
                </p:grpSpPr>
                <p:sp>
                  <p:nvSpPr>
                    <p:cNvPr id="331" name="Rectangle 104"/>
                    <p:cNvSpPr>
                      <a:spLocks noChangeArrowheads="1"/>
                    </p:cNvSpPr>
                    <p:nvPr/>
                  </p:nvSpPr>
                  <p:spPr bwMode="auto">
                    <a:xfrm>
                      <a:off x="2274"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32" name="Line 105"/>
                    <p:cNvSpPr>
                      <a:spLocks noChangeShapeType="1"/>
                    </p:cNvSpPr>
                    <p:nvPr/>
                  </p:nvSpPr>
                  <p:spPr bwMode="auto">
                    <a:xfrm>
                      <a:off x="2270"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3" name="Line 106"/>
                    <p:cNvSpPr>
                      <a:spLocks noChangeShapeType="1"/>
                    </p:cNvSpPr>
                    <p:nvPr/>
                  </p:nvSpPr>
                  <p:spPr bwMode="auto">
                    <a:xfrm>
                      <a:off x="2270"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9" name="Line 107"/>
                  <p:cNvSpPr>
                    <a:spLocks noChangeShapeType="1"/>
                  </p:cNvSpPr>
                  <p:nvPr/>
                </p:nvSpPr>
                <p:spPr bwMode="auto">
                  <a:xfrm>
                    <a:off x="2350"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0" name="Line 108"/>
                  <p:cNvSpPr>
                    <a:spLocks noChangeShapeType="1"/>
                  </p:cNvSpPr>
                  <p:nvPr/>
                </p:nvSpPr>
                <p:spPr bwMode="auto">
                  <a:xfrm>
                    <a:off x="2434"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3" name="Rectangle 109"/>
              <p:cNvSpPr>
                <a:spLocks noChangeArrowheads="1"/>
              </p:cNvSpPr>
              <p:nvPr/>
            </p:nvSpPr>
            <p:spPr bwMode="auto">
              <a:xfrm>
                <a:off x="2168"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3" name="Group 110"/>
            <p:cNvGrpSpPr>
              <a:grpSpLocks/>
            </p:cNvGrpSpPr>
            <p:nvPr/>
          </p:nvGrpSpPr>
          <p:grpSpPr bwMode="auto">
            <a:xfrm>
              <a:off x="4307" y="3204"/>
              <a:ext cx="428" cy="267"/>
              <a:chOff x="3007" y="2445"/>
              <a:chExt cx="745" cy="506"/>
            </a:xfrm>
          </p:grpSpPr>
          <p:grpSp>
            <p:nvGrpSpPr>
              <p:cNvPr id="304" name="Group 111"/>
              <p:cNvGrpSpPr>
                <a:grpSpLocks/>
              </p:cNvGrpSpPr>
              <p:nvPr/>
            </p:nvGrpSpPr>
            <p:grpSpPr bwMode="auto">
              <a:xfrm>
                <a:off x="3007" y="2520"/>
                <a:ext cx="745" cy="431"/>
                <a:chOff x="3007" y="2520"/>
                <a:chExt cx="745" cy="431"/>
              </a:xfrm>
            </p:grpSpPr>
            <p:sp>
              <p:nvSpPr>
                <p:cNvPr id="306" name="Rectangle 112"/>
                <p:cNvSpPr>
                  <a:spLocks noChangeArrowheads="1"/>
                </p:cNvSpPr>
                <p:nvPr/>
              </p:nvSpPr>
              <p:spPr bwMode="auto">
                <a:xfrm>
                  <a:off x="3007" y="2520"/>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307" name="Group 113"/>
                <p:cNvGrpSpPr>
                  <a:grpSpLocks/>
                </p:cNvGrpSpPr>
                <p:nvPr/>
              </p:nvGrpSpPr>
              <p:grpSpPr bwMode="auto">
                <a:xfrm>
                  <a:off x="3110" y="2579"/>
                  <a:ext cx="500" cy="320"/>
                  <a:chOff x="3110" y="2579"/>
                  <a:chExt cx="500" cy="320"/>
                </a:xfrm>
              </p:grpSpPr>
              <p:grpSp>
                <p:nvGrpSpPr>
                  <p:cNvPr id="308" name="Group 114"/>
                  <p:cNvGrpSpPr>
                    <a:grpSpLocks/>
                  </p:cNvGrpSpPr>
                  <p:nvPr/>
                </p:nvGrpSpPr>
                <p:grpSpPr bwMode="auto">
                  <a:xfrm>
                    <a:off x="3110" y="2793"/>
                    <a:ext cx="168" cy="106"/>
                    <a:chOff x="3110" y="2793"/>
                    <a:chExt cx="168" cy="106"/>
                  </a:xfrm>
                </p:grpSpPr>
                <p:sp>
                  <p:nvSpPr>
                    <p:cNvPr id="319" name="Rectangle 115"/>
                    <p:cNvSpPr>
                      <a:spLocks noChangeArrowheads="1"/>
                    </p:cNvSpPr>
                    <p:nvPr/>
                  </p:nvSpPr>
                  <p:spPr bwMode="auto">
                    <a:xfrm>
                      <a:off x="3114" y="2793"/>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20" name="Line 116"/>
                    <p:cNvSpPr>
                      <a:spLocks noChangeShapeType="1"/>
                    </p:cNvSpPr>
                    <p:nvPr/>
                  </p:nvSpPr>
                  <p:spPr bwMode="auto">
                    <a:xfrm>
                      <a:off x="3110" y="285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 name="Line 117"/>
                    <p:cNvSpPr>
                      <a:spLocks noChangeShapeType="1"/>
                    </p:cNvSpPr>
                    <p:nvPr/>
                  </p:nvSpPr>
                  <p:spPr bwMode="auto">
                    <a:xfrm>
                      <a:off x="3110" y="287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9" name="Group 118"/>
                  <p:cNvGrpSpPr>
                    <a:grpSpLocks/>
                  </p:cNvGrpSpPr>
                  <p:nvPr/>
                </p:nvGrpSpPr>
                <p:grpSpPr bwMode="auto">
                  <a:xfrm>
                    <a:off x="3442" y="2793"/>
                    <a:ext cx="168" cy="105"/>
                    <a:chOff x="3442" y="2793"/>
                    <a:chExt cx="168" cy="105"/>
                  </a:xfrm>
                </p:grpSpPr>
                <p:sp>
                  <p:nvSpPr>
                    <p:cNvPr id="316" name="Rectangle 119"/>
                    <p:cNvSpPr>
                      <a:spLocks noChangeArrowheads="1"/>
                    </p:cNvSpPr>
                    <p:nvPr/>
                  </p:nvSpPr>
                  <p:spPr bwMode="auto">
                    <a:xfrm>
                      <a:off x="3446" y="2793"/>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17" name="Line 120"/>
                    <p:cNvSpPr>
                      <a:spLocks noChangeShapeType="1"/>
                    </p:cNvSpPr>
                    <p:nvPr/>
                  </p:nvSpPr>
                  <p:spPr bwMode="auto">
                    <a:xfrm>
                      <a:off x="3442" y="285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 name="Line 121"/>
                    <p:cNvSpPr>
                      <a:spLocks noChangeShapeType="1"/>
                    </p:cNvSpPr>
                    <p:nvPr/>
                  </p:nvSpPr>
                  <p:spPr bwMode="auto">
                    <a:xfrm>
                      <a:off x="3442" y="2873"/>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0" name="Group 122"/>
                  <p:cNvGrpSpPr>
                    <a:grpSpLocks/>
                  </p:cNvGrpSpPr>
                  <p:nvPr/>
                </p:nvGrpSpPr>
                <p:grpSpPr bwMode="auto">
                  <a:xfrm>
                    <a:off x="3110" y="2579"/>
                    <a:ext cx="168" cy="106"/>
                    <a:chOff x="3110" y="2579"/>
                    <a:chExt cx="168" cy="106"/>
                  </a:xfrm>
                </p:grpSpPr>
                <p:sp>
                  <p:nvSpPr>
                    <p:cNvPr id="313" name="Rectangle 123"/>
                    <p:cNvSpPr>
                      <a:spLocks noChangeArrowheads="1"/>
                    </p:cNvSpPr>
                    <p:nvPr/>
                  </p:nvSpPr>
                  <p:spPr bwMode="auto">
                    <a:xfrm>
                      <a:off x="3114" y="2579"/>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14" name="Line 124"/>
                    <p:cNvSpPr>
                      <a:spLocks noChangeShapeType="1"/>
                    </p:cNvSpPr>
                    <p:nvPr/>
                  </p:nvSpPr>
                  <p:spPr bwMode="auto">
                    <a:xfrm>
                      <a:off x="3110" y="2636"/>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 name="Line 125"/>
                    <p:cNvSpPr>
                      <a:spLocks noChangeShapeType="1"/>
                    </p:cNvSpPr>
                    <p:nvPr/>
                  </p:nvSpPr>
                  <p:spPr bwMode="auto">
                    <a:xfrm>
                      <a:off x="3110" y="2660"/>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1" name="Line 126"/>
                  <p:cNvSpPr>
                    <a:spLocks noChangeShapeType="1"/>
                  </p:cNvSpPr>
                  <p:nvPr/>
                </p:nvSpPr>
                <p:spPr bwMode="auto">
                  <a:xfrm>
                    <a:off x="3190" y="2694"/>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 name="Line 127"/>
                  <p:cNvSpPr>
                    <a:spLocks noChangeShapeType="1"/>
                  </p:cNvSpPr>
                  <p:nvPr/>
                </p:nvSpPr>
                <p:spPr bwMode="auto">
                  <a:xfrm>
                    <a:off x="3274" y="2632"/>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05" name="Rectangle 128"/>
              <p:cNvSpPr>
                <a:spLocks noChangeArrowheads="1"/>
              </p:cNvSpPr>
              <p:nvPr/>
            </p:nvSpPr>
            <p:spPr bwMode="auto">
              <a:xfrm>
                <a:off x="3008" y="2445"/>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sp>
          <p:nvSpPr>
            <p:cNvPr id="214" name="Line 129"/>
            <p:cNvSpPr>
              <a:spLocks noChangeShapeType="1"/>
            </p:cNvSpPr>
            <p:nvPr/>
          </p:nvSpPr>
          <p:spPr bwMode="auto">
            <a:xfrm>
              <a:off x="4314" y="2976"/>
              <a:ext cx="427"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5" name="Group 130"/>
            <p:cNvGrpSpPr>
              <a:grpSpLocks/>
            </p:cNvGrpSpPr>
            <p:nvPr/>
          </p:nvGrpSpPr>
          <p:grpSpPr bwMode="auto">
            <a:xfrm>
              <a:off x="3338" y="2815"/>
              <a:ext cx="428" cy="270"/>
              <a:chOff x="1321" y="1707"/>
              <a:chExt cx="745" cy="512"/>
            </a:xfrm>
          </p:grpSpPr>
          <p:grpSp>
            <p:nvGrpSpPr>
              <p:cNvPr id="286" name="Group 131"/>
              <p:cNvGrpSpPr>
                <a:grpSpLocks/>
              </p:cNvGrpSpPr>
              <p:nvPr/>
            </p:nvGrpSpPr>
            <p:grpSpPr bwMode="auto">
              <a:xfrm>
                <a:off x="1321" y="1788"/>
                <a:ext cx="745" cy="431"/>
                <a:chOff x="1321" y="1788"/>
                <a:chExt cx="745" cy="431"/>
              </a:xfrm>
            </p:grpSpPr>
            <p:sp>
              <p:nvSpPr>
                <p:cNvPr id="288" name="Rectangle 132"/>
                <p:cNvSpPr>
                  <a:spLocks noChangeArrowheads="1"/>
                </p:cNvSpPr>
                <p:nvPr/>
              </p:nvSpPr>
              <p:spPr bwMode="auto">
                <a:xfrm>
                  <a:off x="1321"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289" name="Group 133"/>
                <p:cNvGrpSpPr>
                  <a:grpSpLocks/>
                </p:cNvGrpSpPr>
                <p:nvPr/>
              </p:nvGrpSpPr>
              <p:grpSpPr bwMode="auto">
                <a:xfrm>
                  <a:off x="1424" y="1847"/>
                  <a:ext cx="500" cy="320"/>
                  <a:chOff x="1424" y="1847"/>
                  <a:chExt cx="500" cy="320"/>
                </a:xfrm>
              </p:grpSpPr>
              <p:grpSp>
                <p:nvGrpSpPr>
                  <p:cNvPr id="290" name="Group 134"/>
                  <p:cNvGrpSpPr>
                    <a:grpSpLocks/>
                  </p:cNvGrpSpPr>
                  <p:nvPr/>
                </p:nvGrpSpPr>
                <p:grpSpPr bwMode="auto">
                  <a:xfrm>
                    <a:off x="1424" y="2061"/>
                    <a:ext cx="168" cy="106"/>
                    <a:chOff x="1424" y="2061"/>
                    <a:chExt cx="168" cy="106"/>
                  </a:xfrm>
                </p:grpSpPr>
                <p:sp>
                  <p:nvSpPr>
                    <p:cNvPr id="301" name="Rectangle 135"/>
                    <p:cNvSpPr>
                      <a:spLocks noChangeArrowheads="1"/>
                    </p:cNvSpPr>
                    <p:nvPr/>
                  </p:nvSpPr>
                  <p:spPr bwMode="auto">
                    <a:xfrm>
                      <a:off x="1428"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302" name="Line 136"/>
                    <p:cNvSpPr>
                      <a:spLocks noChangeShapeType="1"/>
                    </p:cNvSpPr>
                    <p:nvPr/>
                  </p:nvSpPr>
                  <p:spPr bwMode="auto">
                    <a:xfrm>
                      <a:off x="1424"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3" name="Line 137"/>
                    <p:cNvSpPr>
                      <a:spLocks noChangeShapeType="1"/>
                    </p:cNvSpPr>
                    <p:nvPr/>
                  </p:nvSpPr>
                  <p:spPr bwMode="auto">
                    <a:xfrm>
                      <a:off x="1424"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1" name="Group 138"/>
                  <p:cNvGrpSpPr>
                    <a:grpSpLocks/>
                  </p:cNvGrpSpPr>
                  <p:nvPr/>
                </p:nvGrpSpPr>
                <p:grpSpPr bwMode="auto">
                  <a:xfrm>
                    <a:off x="1756" y="2061"/>
                    <a:ext cx="168" cy="105"/>
                    <a:chOff x="1756" y="2061"/>
                    <a:chExt cx="168" cy="105"/>
                  </a:xfrm>
                </p:grpSpPr>
                <p:sp>
                  <p:nvSpPr>
                    <p:cNvPr id="298" name="Rectangle 139"/>
                    <p:cNvSpPr>
                      <a:spLocks noChangeArrowheads="1"/>
                    </p:cNvSpPr>
                    <p:nvPr/>
                  </p:nvSpPr>
                  <p:spPr bwMode="auto">
                    <a:xfrm>
                      <a:off x="1760"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99" name="Line 140"/>
                    <p:cNvSpPr>
                      <a:spLocks noChangeShapeType="1"/>
                    </p:cNvSpPr>
                    <p:nvPr/>
                  </p:nvSpPr>
                  <p:spPr bwMode="auto">
                    <a:xfrm>
                      <a:off x="1756"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 name="Line 141"/>
                    <p:cNvSpPr>
                      <a:spLocks noChangeShapeType="1"/>
                    </p:cNvSpPr>
                    <p:nvPr/>
                  </p:nvSpPr>
                  <p:spPr bwMode="auto">
                    <a:xfrm>
                      <a:off x="1756"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2" name="Group 142"/>
                  <p:cNvGrpSpPr>
                    <a:grpSpLocks/>
                  </p:cNvGrpSpPr>
                  <p:nvPr/>
                </p:nvGrpSpPr>
                <p:grpSpPr bwMode="auto">
                  <a:xfrm>
                    <a:off x="1424" y="1847"/>
                    <a:ext cx="168" cy="106"/>
                    <a:chOff x="1424" y="1847"/>
                    <a:chExt cx="168" cy="106"/>
                  </a:xfrm>
                </p:grpSpPr>
                <p:sp>
                  <p:nvSpPr>
                    <p:cNvPr id="295" name="Rectangle 143"/>
                    <p:cNvSpPr>
                      <a:spLocks noChangeArrowheads="1"/>
                    </p:cNvSpPr>
                    <p:nvPr/>
                  </p:nvSpPr>
                  <p:spPr bwMode="auto">
                    <a:xfrm>
                      <a:off x="1428"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96" name="Line 144"/>
                    <p:cNvSpPr>
                      <a:spLocks noChangeShapeType="1"/>
                    </p:cNvSpPr>
                    <p:nvPr/>
                  </p:nvSpPr>
                  <p:spPr bwMode="auto">
                    <a:xfrm>
                      <a:off x="1424"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 name="Line 145"/>
                    <p:cNvSpPr>
                      <a:spLocks noChangeShapeType="1"/>
                    </p:cNvSpPr>
                    <p:nvPr/>
                  </p:nvSpPr>
                  <p:spPr bwMode="auto">
                    <a:xfrm>
                      <a:off x="1424"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3" name="Line 146"/>
                  <p:cNvSpPr>
                    <a:spLocks noChangeShapeType="1"/>
                  </p:cNvSpPr>
                  <p:nvPr/>
                </p:nvSpPr>
                <p:spPr bwMode="auto">
                  <a:xfrm>
                    <a:off x="1504"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 name="Line 147"/>
                  <p:cNvSpPr>
                    <a:spLocks noChangeShapeType="1"/>
                  </p:cNvSpPr>
                  <p:nvPr/>
                </p:nvSpPr>
                <p:spPr bwMode="auto">
                  <a:xfrm>
                    <a:off x="1588"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7" name="Rectangle 148"/>
              <p:cNvSpPr>
                <a:spLocks noChangeArrowheads="1"/>
              </p:cNvSpPr>
              <p:nvPr/>
            </p:nvSpPr>
            <p:spPr bwMode="auto">
              <a:xfrm>
                <a:off x="1322"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6" name="Group 149"/>
            <p:cNvGrpSpPr>
              <a:grpSpLocks/>
            </p:cNvGrpSpPr>
            <p:nvPr/>
          </p:nvGrpSpPr>
          <p:grpSpPr bwMode="auto">
            <a:xfrm>
              <a:off x="3824" y="2815"/>
              <a:ext cx="428" cy="270"/>
              <a:chOff x="2167" y="1707"/>
              <a:chExt cx="745" cy="512"/>
            </a:xfrm>
          </p:grpSpPr>
          <p:grpSp>
            <p:nvGrpSpPr>
              <p:cNvPr id="268" name="Group 150"/>
              <p:cNvGrpSpPr>
                <a:grpSpLocks/>
              </p:cNvGrpSpPr>
              <p:nvPr/>
            </p:nvGrpSpPr>
            <p:grpSpPr bwMode="auto">
              <a:xfrm>
                <a:off x="2167" y="1788"/>
                <a:ext cx="745" cy="431"/>
                <a:chOff x="2167" y="1788"/>
                <a:chExt cx="745" cy="431"/>
              </a:xfrm>
            </p:grpSpPr>
            <p:sp>
              <p:nvSpPr>
                <p:cNvPr id="270" name="Rectangle 151"/>
                <p:cNvSpPr>
                  <a:spLocks noChangeArrowheads="1"/>
                </p:cNvSpPr>
                <p:nvPr/>
              </p:nvSpPr>
              <p:spPr bwMode="auto">
                <a:xfrm>
                  <a:off x="2167"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271" name="Group 152"/>
                <p:cNvGrpSpPr>
                  <a:grpSpLocks/>
                </p:cNvGrpSpPr>
                <p:nvPr/>
              </p:nvGrpSpPr>
              <p:grpSpPr bwMode="auto">
                <a:xfrm>
                  <a:off x="2270" y="1847"/>
                  <a:ext cx="500" cy="320"/>
                  <a:chOff x="2270" y="1847"/>
                  <a:chExt cx="500" cy="320"/>
                </a:xfrm>
              </p:grpSpPr>
              <p:grpSp>
                <p:nvGrpSpPr>
                  <p:cNvPr id="272" name="Group 153"/>
                  <p:cNvGrpSpPr>
                    <a:grpSpLocks/>
                  </p:cNvGrpSpPr>
                  <p:nvPr/>
                </p:nvGrpSpPr>
                <p:grpSpPr bwMode="auto">
                  <a:xfrm>
                    <a:off x="2270" y="2061"/>
                    <a:ext cx="168" cy="106"/>
                    <a:chOff x="2270" y="2061"/>
                    <a:chExt cx="168" cy="106"/>
                  </a:xfrm>
                </p:grpSpPr>
                <p:sp>
                  <p:nvSpPr>
                    <p:cNvPr id="283" name="Rectangle 154"/>
                    <p:cNvSpPr>
                      <a:spLocks noChangeArrowheads="1"/>
                    </p:cNvSpPr>
                    <p:nvPr/>
                  </p:nvSpPr>
                  <p:spPr bwMode="auto">
                    <a:xfrm>
                      <a:off x="2274"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84" name="Line 155"/>
                    <p:cNvSpPr>
                      <a:spLocks noChangeShapeType="1"/>
                    </p:cNvSpPr>
                    <p:nvPr/>
                  </p:nvSpPr>
                  <p:spPr bwMode="auto">
                    <a:xfrm>
                      <a:off x="2270"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156"/>
                    <p:cNvSpPr>
                      <a:spLocks noChangeShapeType="1"/>
                    </p:cNvSpPr>
                    <p:nvPr/>
                  </p:nvSpPr>
                  <p:spPr bwMode="auto">
                    <a:xfrm>
                      <a:off x="2270"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3" name="Group 157"/>
                  <p:cNvGrpSpPr>
                    <a:grpSpLocks/>
                  </p:cNvGrpSpPr>
                  <p:nvPr/>
                </p:nvGrpSpPr>
                <p:grpSpPr bwMode="auto">
                  <a:xfrm>
                    <a:off x="2602" y="2061"/>
                    <a:ext cx="168" cy="105"/>
                    <a:chOff x="2602" y="2061"/>
                    <a:chExt cx="168" cy="105"/>
                  </a:xfrm>
                </p:grpSpPr>
                <p:sp>
                  <p:nvSpPr>
                    <p:cNvPr id="280" name="Rectangle 158"/>
                    <p:cNvSpPr>
                      <a:spLocks noChangeArrowheads="1"/>
                    </p:cNvSpPr>
                    <p:nvPr/>
                  </p:nvSpPr>
                  <p:spPr bwMode="auto">
                    <a:xfrm>
                      <a:off x="2606"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81" name="Line 159"/>
                    <p:cNvSpPr>
                      <a:spLocks noChangeShapeType="1"/>
                    </p:cNvSpPr>
                    <p:nvPr/>
                  </p:nvSpPr>
                  <p:spPr bwMode="auto">
                    <a:xfrm>
                      <a:off x="2602"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2" name="Line 160"/>
                    <p:cNvSpPr>
                      <a:spLocks noChangeShapeType="1"/>
                    </p:cNvSpPr>
                    <p:nvPr/>
                  </p:nvSpPr>
                  <p:spPr bwMode="auto">
                    <a:xfrm>
                      <a:off x="2602"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4" name="Group 161"/>
                  <p:cNvGrpSpPr>
                    <a:grpSpLocks/>
                  </p:cNvGrpSpPr>
                  <p:nvPr/>
                </p:nvGrpSpPr>
                <p:grpSpPr bwMode="auto">
                  <a:xfrm>
                    <a:off x="2270" y="1847"/>
                    <a:ext cx="168" cy="106"/>
                    <a:chOff x="2270" y="1847"/>
                    <a:chExt cx="168" cy="106"/>
                  </a:xfrm>
                </p:grpSpPr>
                <p:sp>
                  <p:nvSpPr>
                    <p:cNvPr id="277" name="Rectangle 162"/>
                    <p:cNvSpPr>
                      <a:spLocks noChangeArrowheads="1"/>
                    </p:cNvSpPr>
                    <p:nvPr/>
                  </p:nvSpPr>
                  <p:spPr bwMode="auto">
                    <a:xfrm>
                      <a:off x="2274"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78" name="Line 163"/>
                    <p:cNvSpPr>
                      <a:spLocks noChangeShapeType="1"/>
                    </p:cNvSpPr>
                    <p:nvPr/>
                  </p:nvSpPr>
                  <p:spPr bwMode="auto">
                    <a:xfrm>
                      <a:off x="2270"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 name="Line 164"/>
                    <p:cNvSpPr>
                      <a:spLocks noChangeShapeType="1"/>
                    </p:cNvSpPr>
                    <p:nvPr/>
                  </p:nvSpPr>
                  <p:spPr bwMode="auto">
                    <a:xfrm>
                      <a:off x="2270"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5" name="Line 165"/>
                  <p:cNvSpPr>
                    <a:spLocks noChangeShapeType="1"/>
                  </p:cNvSpPr>
                  <p:nvPr/>
                </p:nvSpPr>
                <p:spPr bwMode="auto">
                  <a:xfrm>
                    <a:off x="2350"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 name="Line 166"/>
                  <p:cNvSpPr>
                    <a:spLocks noChangeShapeType="1"/>
                  </p:cNvSpPr>
                  <p:nvPr/>
                </p:nvSpPr>
                <p:spPr bwMode="auto">
                  <a:xfrm>
                    <a:off x="2434"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69" name="Rectangle 167"/>
              <p:cNvSpPr>
                <a:spLocks noChangeArrowheads="1"/>
              </p:cNvSpPr>
              <p:nvPr/>
            </p:nvSpPr>
            <p:spPr bwMode="auto">
              <a:xfrm>
                <a:off x="2168"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7" name="Group 168"/>
            <p:cNvGrpSpPr>
              <a:grpSpLocks/>
            </p:cNvGrpSpPr>
            <p:nvPr/>
          </p:nvGrpSpPr>
          <p:grpSpPr bwMode="auto">
            <a:xfrm>
              <a:off x="4307" y="2815"/>
              <a:ext cx="428" cy="270"/>
              <a:chOff x="3007" y="1707"/>
              <a:chExt cx="745" cy="512"/>
            </a:xfrm>
          </p:grpSpPr>
          <p:grpSp>
            <p:nvGrpSpPr>
              <p:cNvPr id="250" name="Group 169"/>
              <p:cNvGrpSpPr>
                <a:grpSpLocks/>
              </p:cNvGrpSpPr>
              <p:nvPr/>
            </p:nvGrpSpPr>
            <p:grpSpPr bwMode="auto">
              <a:xfrm>
                <a:off x="3007" y="1788"/>
                <a:ext cx="745" cy="431"/>
                <a:chOff x="3007" y="1788"/>
                <a:chExt cx="745" cy="431"/>
              </a:xfrm>
            </p:grpSpPr>
            <p:sp>
              <p:nvSpPr>
                <p:cNvPr id="252" name="Rectangle 170"/>
                <p:cNvSpPr>
                  <a:spLocks noChangeArrowheads="1"/>
                </p:cNvSpPr>
                <p:nvPr/>
              </p:nvSpPr>
              <p:spPr bwMode="auto">
                <a:xfrm>
                  <a:off x="3007" y="178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253" name="Group 171"/>
                <p:cNvGrpSpPr>
                  <a:grpSpLocks/>
                </p:cNvGrpSpPr>
                <p:nvPr/>
              </p:nvGrpSpPr>
              <p:grpSpPr bwMode="auto">
                <a:xfrm>
                  <a:off x="3110" y="1847"/>
                  <a:ext cx="500" cy="320"/>
                  <a:chOff x="3110" y="1847"/>
                  <a:chExt cx="500" cy="320"/>
                </a:xfrm>
              </p:grpSpPr>
              <p:grpSp>
                <p:nvGrpSpPr>
                  <p:cNvPr id="254" name="Group 172"/>
                  <p:cNvGrpSpPr>
                    <a:grpSpLocks/>
                  </p:cNvGrpSpPr>
                  <p:nvPr/>
                </p:nvGrpSpPr>
                <p:grpSpPr bwMode="auto">
                  <a:xfrm>
                    <a:off x="3110" y="2061"/>
                    <a:ext cx="168" cy="106"/>
                    <a:chOff x="3110" y="2061"/>
                    <a:chExt cx="168" cy="106"/>
                  </a:xfrm>
                </p:grpSpPr>
                <p:sp>
                  <p:nvSpPr>
                    <p:cNvPr id="265" name="Rectangle 173"/>
                    <p:cNvSpPr>
                      <a:spLocks noChangeArrowheads="1"/>
                    </p:cNvSpPr>
                    <p:nvPr/>
                  </p:nvSpPr>
                  <p:spPr bwMode="auto">
                    <a:xfrm>
                      <a:off x="3114" y="206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6" name="Line 174"/>
                    <p:cNvSpPr>
                      <a:spLocks noChangeShapeType="1"/>
                    </p:cNvSpPr>
                    <p:nvPr/>
                  </p:nvSpPr>
                  <p:spPr bwMode="auto">
                    <a:xfrm>
                      <a:off x="3110" y="211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 name="Line 175"/>
                    <p:cNvSpPr>
                      <a:spLocks noChangeShapeType="1"/>
                    </p:cNvSpPr>
                    <p:nvPr/>
                  </p:nvSpPr>
                  <p:spPr bwMode="auto">
                    <a:xfrm>
                      <a:off x="3110" y="214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5" name="Group 176"/>
                  <p:cNvGrpSpPr>
                    <a:grpSpLocks/>
                  </p:cNvGrpSpPr>
                  <p:nvPr/>
                </p:nvGrpSpPr>
                <p:grpSpPr bwMode="auto">
                  <a:xfrm>
                    <a:off x="3442" y="2061"/>
                    <a:ext cx="168" cy="105"/>
                    <a:chOff x="3442" y="2061"/>
                    <a:chExt cx="168" cy="105"/>
                  </a:xfrm>
                </p:grpSpPr>
                <p:sp>
                  <p:nvSpPr>
                    <p:cNvPr id="262" name="Rectangle 177"/>
                    <p:cNvSpPr>
                      <a:spLocks noChangeArrowheads="1"/>
                    </p:cNvSpPr>
                    <p:nvPr/>
                  </p:nvSpPr>
                  <p:spPr bwMode="auto">
                    <a:xfrm>
                      <a:off x="3446" y="206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3" name="Line 178"/>
                    <p:cNvSpPr>
                      <a:spLocks noChangeShapeType="1"/>
                    </p:cNvSpPr>
                    <p:nvPr/>
                  </p:nvSpPr>
                  <p:spPr bwMode="auto">
                    <a:xfrm>
                      <a:off x="3442" y="211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4" name="Line 179"/>
                    <p:cNvSpPr>
                      <a:spLocks noChangeShapeType="1"/>
                    </p:cNvSpPr>
                    <p:nvPr/>
                  </p:nvSpPr>
                  <p:spPr bwMode="auto">
                    <a:xfrm>
                      <a:off x="3442" y="214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6" name="Group 180"/>
                  <p:cNvGrpSpPr>
                    <a:grpSpLocks/>
                  </p:cNvGrpSpPr>
                  <p:nvPr/>
                </p:nvGrpSpPr>
                <p:grpSpPr bwMode="auto">
                  <a:xfrm>
                    <a:off x="3110" y="1847"/>
                    <a:ext cx="168" cy="106"/>
                    <a:chOff x="3110" y="1847"/>
                    <a:chExt cx="168" cy="106"/>
                  </a:xfrm>
                </p:grpSpPr>
                <p:sp>
                  <p:nvSpPr>
                    <p:cNvPr id="259" name="Rectangle 181"/>
                    <p:cNvSpPr>
                      <a:spLocks noChangeArrowheads="1"/>
                    </p:cNvSpPr>
                    <p:nvPr/>
                  </p:nvSpPr>
                  <p:spPr bwMode="auto">
                    <a:xfrm>
                      <a:off x="3114" y="184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60" name="Line 182"/>
                    <p:cNvSpPr>
                      <a:spLocks noChangeShapeType="1"/>
                    </p:cNvSpPr>
                    <p:nvPr/>
                  </p:nvSpPr>
                  <p:spPr bwMode="auto">
                    <a:xfrm>
                      <a:off x="3110" y="190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1" name="Line 183"/>
                    <p:cNvSpPr>
                      <a:spLocks noChangeShapeType="1"/>
                    </p:cNvSpPr>
                    <p:nvPr/>
                  </p:nvSpPr>
                  <p:spPr bwMode="auto">
                    <a:xfrm>
                      <a:off x="3110" y="192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7" name="Line 184"/>
                  <p:cNvSpPr>
                    <a:spLocks noChangeShapeType="1"/>
                  </p:cNvSpPr>
                  <p:nvPr/>
                </p:nvSpPr>
                <p:spPr bwMode="auto">
                  <a:xfrm>
                    <a:off x="3190" y="196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8" name="Line 185"/>
                  <p:cNvSpPr>
                    <a:spLocks noChangeShapeType="1"/>
                  </p:cNvSpPr>
                  <p:nvPr/>
                </p:nvSpPr>
                <p:spPr bwMode="auto">
                  <a:xfrm>
                    <a:off x="3274" y="190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51" name="Rectangle 186"/>
              <p:cNvSpPr>
                <a:spLocks noChangeArrowheads="1"/>
              </p:cNvSpPr>
              <p:nvPr/>
            </p:nvSpPr>
            <p:spPr bwMode="auto">
              <a:xfrm>
                <a:off x="3008" y="170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grpSp>
          <p:nvGrpSpPr>
            <p:cNvPr id="218" name="Group 187"/>
            <p:cNvGrpSpPr>
              <a:grpSpLocks/>
            </p:cNvGrpSpPr>
            <p:nvPr/>
          </p:nvGrpSpPr>
          <p:grpSpPr bwMode="auto">
            <a:xfrm>
              <a:off x="3338" y="2419"/>
              <a:ext cx="428" cy="271"/>
              <a:chOff x="1321" y="957"/>
              <a:chExt cx="745" cy="512"/>
            </a:xfrm>
          </p:grpSpPr>
          <p:grpSp>
            <p:nvGrpSpPr>
              <p:cNvPr id="232" name="Group 188"/>
              <p:cNvGrpSpPr>
                <a:grpSpLocks/>
              </p:cNvGrpSpPr>
              <p:nvPr/>
            </p:nvGrpSpPr>
            <p:grpSpPr bwMode="auto">
              <a:xfrm>
                <a:off x="1321" y="1038"/>
                <a:ext cx="745" cy="431"/>
                <a:chOff x="1321" y="1038"/>
                <a:chExt cx="745" cy="431"/>
              </a:xfrm>
            </p:grpSpPr>
            <p:sp>
              <p:nvSpPr>
                <p:cNvPr id="234" name="Rectangle 189"/>
                <p:cNvSpPr>
                  <a:spLocks noChangeArrowheads="1"/>
                </p:cNvSpPr>
                <p:nvPr/>
              </p:nvSpPr>
              <p:spPr bwMode="auto">
                <a:xfrm>
                  <a:off x="1321" y="1038"/>
                  <a:ext cx="745" cy="4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nvGrpSpPr>
                <p:cNvPr id="235" name="Group 190"/>
                <p:cNvGrpSpPr>
                  <a:grpSpLocks/>
                </p:cNvGrpSpPr>
                <p:nvPr/>
              </p:nvGrpSpPr>
              <p:grpSpPr bwMode="auto">
                <a:xfrm>
                  <a:off x="1424" y="1097"/>
                  <a:ext cx="500" cy="320"/>
                  <a:chOff x="1424" y="1097"/>
                  <a:chExt cx="500" cy="320"/>
                </a:xfrm>
              </p:grpSpPr>
              <p:grpSp>
                <p:nvGrpSpPr>
                  <p:cNvPr id="236" name="Group 191"/>
                  <p:cNvGrpSpPr>
                    <a:grpSpLocks/>
                  </p:cNvGrpSpPr>
                  <p:nvPr/>
                </p:nvGrpSpPr>
                <p:grpSpPr bwMode="auto">
                  <a:xfrm>
                    <a:off x="1424" y="1311"/>
                    <a:ext cx="168" cy="106"/>
                    <a:chOff x="1424" y="1311"/>
                    <a:chExt cx="168" cy="106"/>
                  </a:xfrm>
                </p:grpSpPr>
                <p:sp>
                  <p:nvSpPr>
                    <p:cNvPr id="247" name="Rectangle 192"/>
                    <p:cNvSpPr>
                      <a:spLocks noChangeArrowheads="1"/>
                    </p:cNvSpPr>
                    <p:nvPr/>
                  </p:nvSpPr>
                  <p:spPr bwMode="auto">
                    <a:xfrm>
                      <a:off x="1428" y="1311"/>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8" name="Line 193"/>
                    <p:cNvSpPr>
                      <a:spLocks noChangeShapeType="1"/>
                    </p:cNvSpPr>
                    <p:nvPr/>
                  </p:nvSpPr>
                  <p:spPr bwMode="auto">
                    <a:xfrm>
                      <a:off x="1424" y="1369"/>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 name="Line 194"/>
                    <p:cNvSpPr>
                      <a:spLocks noChangeShapeType="1"/>
                    </p:cNvSpPr>
                    <p:nvPr/>
                  </p:nvSpPr>
                  <p:spPr bwMode="auto">
                    <a:xfrm>
                      <a:off x="1424" y="1392"/>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7" name="Group 195"/>
                  <p:cNvGrpSpPr>
                    <a:grpSpLocks/>
                  </p:cNvGrpSpPr>
                  <p:nvPr/>
                </p:nvGrpSpPr>
                <p:grpSpPr bwMode="auto">
                  <a:xfrm>
                    <a:off x="1756" y="1311"/>
                    <a:ext cx="168" cy="105"/>
                    <a:chOff x="1756" y="1311"/>
                    <a:chExt cx="168" cy="105"/>
                  </a:xfrm>
                </p:grpSpPr>
                <p:sp>
                  <p:nvSpPr>
                    <p:cNvPr id="244" name="Rectangle 196"/>
                    <p:cNvSpPr>
                      <a:spLocks noChangeArrowheads="1"/>
                    </p:cNvSpPr>
                    <p:nvPr/>
                  </p:nvSpPr>
                  <p:spPr bwMode="auto">
                    <a:xfrm>
                      <a:off x="1760" y="1311"/>
                      <a:ext cx="160" cy="1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5" name="Line 197"/>
                    <p:cNvSpPr>
                      <a:spLocks noChangeShapeType="1"/>
                    </p:cNvSpPr>
                    <p:nvPr/>
                  </p:nvSpPr>
                  <p:spPr bwMode="auto">
                    <a:xfrm>
                      <a:off x="1756" y="136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198"/>
                    <p:cNvSpPr>
                      <a:spLocks noChangeShapeType="1"/>
                    </p:cNvSpPr>
                    <p:nvPr/>
                  </p:nvSpPr>
                  <p:spPr bwMode="auto">
                    <a:xfrm>
                      <a:off x="1756" y="1391"/>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8" name="Group 199"/>
                  <p:cNvGrpSpPr>
                    <a:grpSpLocks/>
                  </p:cNvGrpSpPr>
                  <p:nvPr/>
                </p:nvGrpSpPr>
                <p:grpSpPr bwMode="auto">
                  <a:xfrm>
                    <a:off x="1424" y="1097"/>
                    <a:ext cx="168" cy="106"/>
                    <a:chOff x="1424" y="1097"/>
                    <a:chExt cx="168" cy="106"/>
                  </a:xfrm>
                </p:grpSpPr>
                <p:sp>
                  <p:nvSpPr>
                    <p:cNvPr id="241" name="Rectangle 200"/>
                    <p:cNvSpPr>
                      <a:spLocks noChangeArrowheads="1"/>
                    </p:cNvSpPr>
                    <p:nvPr/>
                  </p:nvSpPr>
                  <p:spPr bwMode="auto">
                    <a:xfrm>
                      <a:off x="1428" y="1097"/>
                      <a:ext cx="160" cy="10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sp>
                  <p:nvSpPr>
                    <p:cNvPr id="242" name="Line 201"/>
                    <p:cNvSpPr>
                      <a:spLocks noChangeShapeType="1"/>
                    </p:cNvSpPr>
                    <p:nvPr/>
                  </p:nvSpPr>
                  <p:spPr bwMode="auto">
                    <a:xfrm>
                      <a:off x="1424" y="1154"/>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 name="Line 202"/>
                    <p:cNvSpPr>
                      <a:spLocks noChangeShapeType="1"/>
                    </p:cNvSpPr>
                    <p:nvPr/>
                  </p:nvSpPr>
                  <p:spPr bwMode="auto">
                    <a:xfrm>
                      <a:off x="1424" y="1178"/>
                      <a:ext cx="1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9" name="Line 203"/>
                  <p:cNvSpPr>
                    <a:spLocks noChangeShapeType="1"/>
                  </p:cNvSpPr>
                  <p:nvPr/>
                </p:nvSpPr>
                <p:spPr bwMode="auto">
                  <a:xfrm>
                    <a:off x="1504" y="1212"/>
                    <a:ext cx="0" cy="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0" name="Line 204"/>
                  <p:cNvSpPr>
                    <a:spLocks noChangeShapeType="1"/>
                  </p:cNvSpPr>
                  <p:nvPr/>
                </p:nvSpPr>
                <p:spPr bwMode="auto">
                  <a:xfrm>
                    <a:off x="1588" y="1150"/>
                    <a:ext cx="244" cy="1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33" name="Rectangle 205"/>
              <p:cNvSpPr>
                <a:spLocks noChangeArrowheads="1"/>
              </p:cNvSpPr>
              <p:nvPr/>
            </p:nvSpPr>
            <p:spPr bwMode="auto">
              <a:xfrm>
                <a:off x="1322" y="957"/>
                <a:ext cx="220" cy="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409"/>
              </a:p>
            </p:txBody>
          </p:sp>
        </p:grpSp>
        <p:sp>
          <p:nvSpPr>
            <p:cNvPr id="219" name="Line 206"/>
            <p:cNvSpPr>
              <a:spLocks noChangeShapeType="1"/>
            </p:cNvSpPr>
            <p:nvPr/>
          </p:nvSpPr>
          <p:spPr bwMode="auto">
            <a:xfrm>
              <a:off x="4314" y="3736"/>
              <a:ext cx="427"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 name="Line 207"/>
            <p:cNvSpPr>
              <a:spLocks noChangeShapeType="1"/>
            </p:cNvSpPr>
            <p:nvPr/>
          </p:nvSpPr>
          <p:spPr bwMode="auto">
            <a:xfrm>
              <a:off x="3341" y="2577"/>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 name="Line 208"/>
            <p:cNvSpPr>
              <a:spLocks noChangeShapeType="1"/>
            </p:cNvSpPr>
            <p:nvPr/>
          </p:nvSpPr>
          <p:spPr bwMode="auto">
            <a:xfrm>
              <a:off x="3341" y="2976"/>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 name="Line 209"/>
            <p:cNvSpPr>
              <a:spLocks noChangeShapeType="1"/>
            </p:cNvSpPr>
            <p:nvPr/>
          </p:nvSpPr>
          <p:spPr bwMode="auto">
            <a:xfrm>
              <a:off x="3831" y="2976"/>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 name="Line 210"/>
            <p:cNvSpPr>
              <a:spLocks noChangeShapeType="1"/>
            </p:cNvSpPr>
            <p:nvPr/>
          </p:nvSpPr>
          <p:spPr bwMode="auto">
            <a:xfrm>
              <a:off x="4307" y="3362"/>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 name="Line 211"/>
            <p:cNvSpPr>
              <a:spLocks noChangeShapeType="1"/>
            </p:cNvSpPr>
            <p:nvPr/>
          </p:nvSpPr>
          <p:spPr bwMode="auto">
            <a:xfrm>
              <a:off x="3341" y="3362"/>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 name="Line 212"/>
            <p:cNvSpPr>
              <a:spLocks noChangeShapeType="1"/>
            </p:cNvSpPr>
            <p:nvPr/>
          </p:nvSpPr>
          <p:spPr bwMode="auto">
            <a:xfrm>
              <a:off x="3824" y="3362"/>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 name="Line 213"/>
            <p:cNvSpPr>
              <a:spLocks noChangeShapeType="1"/>
            </p:cNvSpPr>
            <p:nvPr/>
          </p:nvSpPr>
          <p:spPr bwMode="auto">
            <a:xfrm>
              <a:off x="3824" y="3736"/>
              <a:ext cx="428"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214"/>
            <p:cNvSpPr>
              <a:spLocks noChangeShapeType="1"/>
            </p:cNvSpPr>
            <p:nvPr/>
          </p:nvSpPr>
          <p:spPr bwMode="auto">
            <a:xfrm>
              <a:off x="3348" y="3736"/>
              <a:ext cx="429"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 name="Rectangle 215"/>
            <p:cNvSpPr>
              <a:spLocks noChangeArrowheads="1"/>
            </p:cNvSpPr>
            <p:nvPr/>
          </p:nvSpPr>
          <p:spPr bwMode="auto">
            <a:xfrm>
              <a:off x="4986" y="3585"/>
              <a:ext cx="506" cy="330"/>
            </a:xfrm>
            <a:prstGeom prst="rect">
              <a:avLst/>
            </a:prstGeom>
            <a:noFill/>
            <a:ln w="9525">
              <a:noFill/>
              <a:miter lim="800000"/>
              <a:headEnd/>
              <a:tailEnd/>
            </a:ln>
            <a:effectLst/>
          </p:spPr>
          <p:txBody>
            <a:bodyPr wrap="none" lIns="79343" tIns="38085" rIns="79343" bIns="38085">
              <a:spAutoFit/>
            </a:bodyPr>
            <a:lstStyle/>
            <a:p>
              <a:pPr defTabSz="530594">
                <a:lnSpc>
                  <a:spcPct val="90000"/>
                </a:lnSpc>
                <a:defRPr/>
              </a:pPr>
              <a:r>
                <a:rPr lang="en-US" altLang="zh-CN" sz="1606">
                  <a:effectLst>
                    <a:outerShdw blurRad="38100" dist="38100" dir="2700000" algn="tl">
                      <a:srgbClr val="000000"/>
                    </a:outerShdw>
                  </a:effectLst>
                  <a:latin typeface="Arial Narrow" pitchFamily="34" charset="0"/>
                </a:rPr>
                <a:t>System-</a:t>
              </a:r>
            </a:p>
            <a:p>
              <a:pPr defTabSz="530594">
                <a:lnSpc>
                  <a:spcPct val="90000"/>
                </a:lnSpc>
                <a:defRPr/>
              </a:pPr>
              <a:r>
                <a:rPr lang="en-US" altLang="zh-CN" sz="1606">
                  <a:effectLst>
                    <a:outerShdw blurRad="38100" dist="38100" dir="2700000" algn="tl">
                      <a:srgbClr val="000000"/>
                    </a:outerShdw>
                  </a:effectLst>
                  <a:latin typeface="Arial Narrow" pitchFamily="34" charset="0"/>
                </a:rPr>
                <a:t>software</a:t>
              </a:r>
            </a:p>
          </p:txBody>
        </p:sp>
        <p:sp>
          <p:nvSpPr>
            <p:cNvPr id="229" name="Rectangle 216"/>
            <p:cNvSpPr>
              <a:spLocks noChangeArrowheads="1"/>
            </p:cNvSpPr>
            <p:nvPr/>
          </p:nvSpPr>
          <p:spPr bwMode="auto">
            <a:xfrm>
              <a:off x="4927" y="3254"/>
              <a:ext cx="648" cy="189"/>
            </a:xfrm>
            <a:prstGeom prst="rect">
              <a:avLst/>
            </a:prstGeom>
            <a:noFill/>
            <a:ln w="9525">
              <a:noFill/>
              <a:miter lim="800000"/>
              <a:headEnd/>
              <a:tailEnd/>
            </a:ln>
            <a:effectLst/>
          </p:spPr>
          <p:txBody>
            <a:bodyPr wrap="none" lIns="79343" tIns="38085" rIns="79343" bIns="38085">
              <a:spAutoFit/>
            </a:bodyPr>
            <a:lstStyle/>
            <a:p>
              <a:pPr algn="r" defTabSz="530594">
                <a:lnSpc>
                  <a:spcPct val="90000"/>
                </a:lnSpc>
                <a:defRPr/>
              </a:pPr>
              <a:r>
                <a:rPr lang="en-US" altLang="zh-CN" sz="1606">
                  <a:effectLst>
                    <a:outerShdw blurRad="38100" dist="38100" dir="2700000" algn="tl">
                      <a:srgbClr val="000000"/>
                    </a:outerShdw>
                  </a:effectLst>
                  <a:latin typeface="Arial Narrow" pitchFamily="34" charset="0"/>
                </a:rPr>
                <a:t>Middleware</a:t>
              </a:r>
            </a:p>
          </p:txBody>
        </p:sp>
        <p:sp>
          <p:nvSpPr>
            <p:cNvPr id="230" name="Rectangle 217"/>
            <p:cNvSpPr>
              <a:spLocks noChangeArrowheads="1"/>
            </p:cNvSpPr>
            <p:nvPr/>
          </p:nvSpPr>
          <p:spPr bwMode="auto">
            <a:xfrm>
              <a:off x="4967" y="2835"/>
              <a:ext cx="571" cy="330"/>
            </a:xfrm>
            <a:prstGeom prst="rect">
              <a:avLst/>
            </a:prstGeom>
            <a:noFill/>
            <a:ln w="9525">
              <a:noFill/>
              <a:miter lim="800000"/>
              <a:headEnd/>
              <a:tailEnd/>
            </a:ln>
            <a:effectLst/>
          </p:spPr>
          <p:txBody>
            <a:bodyPr wrap="none" lIns="79343" tIns="38085" rIns="79343" bIns="38085">
              <a:spAutoFit/>
            </a:bodyPr>
            <a:lstStyle/>
            <a:p>
              <a:pPr defTabSz="530594">
                <a:lnSpc>
                  <a:spcPct val="90000"/>
                </a:lnSpc>
                <a:defRPr/>
              </a:pPr>
              <a:r>
                <a:rPr lang="en-US" altLang="zh-CN" sz="1606">
                  <a:effectLst>
                    <a:outerShdw blurRad="38100" dist="38100" dir="2700000" algn="tl">
                      <a:srgbClr val="000000"/>
                    </a:outerShdw>
                  </a:effectLst>
                  <a:latin typeface="Arial Narrow" pitchFamily="34" charset="0"/>
                </a:rPr>
                <a:t>Business-</a:t>
              </a:r>
            </a:p>
            <a:p>
              <a:pPr defTabSz="530594">
                <a:lnSpc>
                  <a:spcPct val="90000"/>
                </a:lnSpc>
                <a:defRPr/>
              </a:pPr>
              <a:r>
                <a:rPr lang="en-US" altLang="zh-CN" sz="1606">
                  <a:effectLst>
                    <a:outerShdw blurRad="38100" dist="38100" dir="2700000" algn="tl">
                      <a:srgbClr val="000000"/>
                    </a:outerShdw>
                  </a:effectLst>
                  <a:latin typeface="Arial Narrow" pitchFamily="34" charset="0"/>
                </a:rPr>
                <a:t>specific</a:t>
              </a:r>
            </a:p>
          </p:txBody>
        </p:sp>
        <p:sp>
          <p:nvSpPr>
            <p:cNvPr id="231" name="Rectangle 218"/>
            <p:cNvSpPr>
              <a:spLocks noChangeArrowheads="1"/>
            </p:cNvSpPr>
            <p:nvPr/>
          </p:nvSpPr>
          <p:spPr bwMode="auto">
            <a:xfrm>
              <a:off x="4945" y="2445"/>
              <a:ext cx="660" cy="330"/>
            </a:xfrm>
            <a:prstGeom prst="rect">
              <a:avLst/>
            </a:prstGeom>
            <a:noFill/>
            <a:ln w="9525">
              <a:noFill/>
              <a:miter lim="800000"/>
              <a:headEnd/>
              <a:tailEnd/>
            </a:ln>
            <a:effectLst/>
          </p:spPr>
          <p:txBody>
            <a:bodyPr wrap="none" lIns="79343" tIns="38085" rIns="79343" bIns="38085">
              <a:spAutoFit/>
            </a:bodyPr>
            <a:lstStyle/>
            <a:p>
              <a:pPr defTabSz="530594">
                <a:lnSpc>
                  <a:spcPct val="90000"/>
                </a:lnSpc>
                <a:defRPr/>
              </a:pPr>
              <a:r>
                <a:rPr lang="en-US" altLang="zh-CN" sz="1606" dirty="0">
                  <a:effectLst>
                    <a:outerShdw blurRad="38100" dist="38100" dir="2700000" algn="tl">
                      <a:srgbClr val="000000"/>
                    </a:outerShdw>
                  </a:effectLst>
                  <a:latin typeface="Arial Narrow" pitchFamily="34" charset="0"/>
                </a:rPr>
                <a:t>Application-</a:t>
              </a:r>
            </a:p>
            <a:p>
              <a:pPr defTabSz="530594">
                <a:lnSpc>
                  <a:spcPct val="90000"/>
                </a:lnSpc>
                <a:defRPr/>
              </a:pPr>
              <a:r>
                <a:rPr lang="en-US" altLang="zh-CN" sz="1606" dirty="0">
                  <a:effectLst>
                    <a:outerShdw blurRad="38100" dist="38100" dir="2700000" algn="tl">
                      <a:srgbClr val="000000"/>
                    </a:outerShdw>
                  </a:effectLst>
                  <a:latin typeface="Arial Narrow" pitchFamily="34" charset="0"/>
                </a:rPr>
                <a:t>specific</a:t>
              </a:r>
            </a:p>
          </p:txBody>
        </p:sp>
      </p:grpSp>
    </p:spTree>
    <p:extLst>
      <p:ext uri="{BB962C8B-B14F-4D97-AF65-F5344CB8AC3E}">
        <p14:creationId xmlns:p14="http://schemas.microsoft.com/office/powerpoint/2010/main" val="23939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00" fill="hold"/>
                                        <p:tgtEl>
                                          <p:spTgt spid="12"/>
                                        </p:tgtEl>
                                        <p:attrNameLst>
                                          <p:attrName>ppt_x</p:attrName>
                                        </p:attrNameLst>
                                      </p:cBhvr>
                                      <p:tavLst>
                                        <p:tav tm="0">
                                          <p:val>
                                            <p:strVal val="0-#ppt_w/2"/>
                                          </p:val>
                                        </p:tav>
                                        <p:tav tm="100000">
                                          <p:val>
                                            <p:strVal val="#ppt_x"/>
                                          </p:val>
                                        </p:tav>
                                      </p:tavLst>
                                    </p:anim>
                                    <p:anim calcmode="lin" valueType="num">
                                      <p:cBhvr additive="base">
                                        <p:cTn id="12" dur="3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250" fill="hold"/>
                                        <p:tgtEl>
                                          <p:spTgt spid="13"/>
                                        </p:tgtEl>
                                        <p:attrNameLst>
                                          <p:attrName>ppt_x</p:attrName>
                                        </p:attrNameLst>
                                      </p:cBhvr>
                                      <p:tavLst>
                                        <p:tav tm="0">
                                          <p:val>
                                            <p:strVal val="#ppt_x"/>
                                          </p:val>
                                        </p:tav>
                                        <p:tav tm="100000">
                                          <p:val>
                                            <p:strVal val="#ppt_x"/>
                                          </p:val>
                                        </p:tav>
                                      </p:tavLst>
                                    </p:anim>
                                    <p:anim calcmode="lin" valueType="num">
                                      <p:cBhvr additive="base">
                                        <p:cTn id="17" dur="25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050"/>
                            </p:stCondLst>
                            <p:childTnLst>
                              <p:par>
                                <p:cTn id="19" presetID="2" presetClass="entr" presetSubtype="4"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250" fill="hold"/>
                                        <p:tgtEl>
                                          <p:spTgt spid="55"/>
                                        </p:tgtEl>
                                        <p:attrNameLst>
                                          <p:attrName>ppt_x</p:attrName>
                                        </p:attrNameLst>
                                      </p:cBhvr>
                                      <p:tavLst>
                                        <p:tav tm="0">
                                          <p:val>
                                            <p:strVal val="#ppt_x"/>
                                          </p:val>
                                        </p:tav>
                                        <p:tav tm="100000">
                                          <p:val>
                                            <p:strVal val="#ppt_x"/>
                                          </p:val>
                                        </p:tav>
                                      </p:tavLst>
                                    </p:anim>
                                    <p:anim calcmode="lin" valueType="num">
                                      <p:cBhvr additive="base">
                                        <p:cTn id="22" dur="250" fill="hold"/>
                                        <p:tgtEl>
                                          <p:spTgt spid="55"/>
                                        </p:tgtEl>
                                        <p:attrNameLst>
                                          <p:attrName>ppt_y</p:attrName>
                                        </p:attrNameLst>
                                      </p:cBhvr>
                                      <p:tavLst>
                                        <p:tav tm="0">
                                          <p:val>
                                            <p:strVal val="1+#ppt_h/2"/>
                                          </p:val>
                                        </p:tav>
                                        <p:tav tm="100000">
                                          <p:val>
                                            <p:strVal val="#ppt_y"/>
                                          </p:val>
                                        </p:tav>
                                      </p:tavLst>
                                    </p:anim>
                                  </p:childTnLst>
                                </p:cTn>
                              </p:par>
                            </p:childTnLst>
                          </p:cTn>
                        </p:par>
                        <p:par>
                          <p:cTn id="23" fill="hold">
                            <p:stCondLst>
                              <p:cond delay="1300"/>
                            </p:stCondLst>
                            <p:childTnLst>
                              <p:par>
                                <p:cTn id="24" presetID="2" presetClass="entr" presetSubtype="4"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250" fill="hold"/>
                                        <p:tgtEl>
                                          <p:spTgt spid="54"/>
                                        </p:tgtEl>
                                        <p:attrNameLst>
                                          <p:attrName>ppt_x</p:attrName>
                                        </p:attrNameLst>
                                      </p:cBhvr>
                                      <p:tavLst>
                                        <p:tav tm="0">
                                          <p:val>
                                            <p:strVal val="#ppt_x"/>
                                          </p:val>
                                        </p:tav>
                                        <p:tav tm="100000">
                                          <p:val>
                                            <p:strVal val="#ppt_x"/>
                                          </p:val>
                                        </p:tav>
                                      </p:tavLst>
                                    </p:anim>
                                    <p:anim calcmode="lin" valueType="num">
                                      <p:cBhvr additive="base">
                                        <p:cTn id="27" dur="250" fill="hold"/>
                                        <p:tgtEl>
                                          <p:spTgt spid="54"/>
                                        </p:tgtEl>
                                        <p:attrNameLst>
                                          <p:attrName>ppt_y</p:attrName>
                                        </p:attrNameLst>
                                      </p:cBhvr>
                                      <p:tavLst>
                                        <p:tav tm="0">
                                          <p:val>
                                            <p:strVal val="1+#ppt_h/2"/>
                                          </p:val>
                                        </p:tav>
                                        <p:tav tm="100000">
                                          <p:val>
                                            <p:strVal val="#ppt_y"/>
                                          </p:val>
                                        </p:tav>
                                      </p:tavLst>
                                    </p:anim>
                                  </p:childTnLst>
                                </p:cTn>
                              </p:par>
                            </p:childTnLst>
                          </p:cTn>
                        </p:par>
                        <p:par>
                          <p:cTn id="28" fill="hold">
                            <p:stCondLst>
                              <p:cond delay="1550"/>
                            </p:stCondLst>
                            <p:childTnLst>
                              <p:par>
                                <p:cTn id="29" presetID="2" presetClass="entr" presetSubtype="4"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250" fill="hold"/>
                                        <p:tgtEl>
                                          <p:spTgt spid="56"/>
                                        </p:tgtEl>
                                        <p:attrNameLst>
                                          <p:attrName>ppt_x</p:attrName>
                                        </p:attrNameLst>
                                      </p:cBhvr>
                                      <p:tavLst>
                                        <p:tav tm="0">
                                          <p:val>
                                            <p:strVal val="#ppt_x"/>
                                          </p:val>
                                        </p:tav>
                                        <p:tav tm="100000">
                                          <p:val>
                                            <p:strVal val="#ppt_x"/>
                                          </p:val>
                                        </p:tav>
                                      </p:tavLst>
                                    </p:anim>
                                    <p:anim calcmode="lin" valueType="num">
                                      <p:cBhvr additive="base">
                                        <p:cTn id="32" dur="250" fill="hold"/>
                                        <p:tgtEl>
                                          <p:spTgt spid="56"/>
                                        </p:tgtEl>
                                        <p:attrNameLst>
                                          <p:attrName>ppt_y</p:attrName>
                                        </p:attrNameLst>
                                      </p:cBhvr>
                                      <p:tavLst>
                                        <p:tav tm="0">
                                          <p:val>
                                            <p:strVal val="1+#ppt_h/2"/>
                                          </p:val>
                                        </p:tav>
                                        <p:tav tm="100000">
                                          <p:val>
                                            <p:strVal val="#ppt_y"/>
                                          </p:val>
                                        </p:tav>
                                      </p:tavLst>
                                    </p:anim>
                                  </p:childTnLst>
                                </p:cTn>
                              </p:par>
                            </p:childTnLst>
                          </p:cTn>
                        </p:par>
                        <p:par>
                          <p:cTn id="33" fill="hold">
                            <p:stCondLst>
                              <p:cond delay="1800"/>
                            </p:stCondLst>
                            <p:childTnLst>
                              <p:par>
                                <p:cTn id="34" presetID="2" presetClass="entr" presetSubtype="4"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250" fill="hold"/>
                                        <p:tgtEl>
                                          <p:spTgt spid="58"/>
                                        </p:tgtEl>
                                        <p:attrNameLst>
                                          <p:attrName>ppt_x</p:attrName>
                                        </p:attrNameLst>
                                      </p:cBhvr>
                                      <p:tavLst>
                                        <p:tav tm="0">
                                          <p:val>
                                            <p:strVal val="#ppt_x"/>
                                          </p:val>
                                        </p:tav>
                                        <p:tav tm="100000">
                                          <p:val>
                                            <p:strVal val="#ppt_x"/>
                                          </p:val>
                                        </p:tav>
                                      </p:tavLst>
                                    </p:anim>
                                    <p:anim calcmode="lin" valueType="num">
                                      <p:cBhvr additive="base">
                                        <p:cTn id="37" dur="250" fill="hold"/>
                                        <p:tgtEl>
                                          <p:spTgt spid="58"/>
                                        </p:tgtEl>
                                        <p:attrNameLst>
                                          <p:attrName>ppt_y</p:attrName>
                                        </p:attrNameLst>
                                      </p:cBhvr>
                                      <p:tavLst>
                                        <p:tav tm="0">
                                          <p:val>
                                            <p:strVal val="1+#ppt_h/2"/>
                                          </p:val>
                                        </p:tav>
                                        <p:tav tm="100000">
                                          <p:val>
                                            <p:strVal val="#ppt_y"/>
                                          </p:val>
                                        </p:tav>
                                      </p:tavLst>
                                    </p:anim>
                                  </p:childTnLst>
                                </p:cTn>
                              </p:par>
                            </p:childTnLst>
                          </p:cTn>
                        </p:par>
                        <p:par>
                          <p:cTn id="38" fill="hold">
                            <p:stCondLst>
                              <p:cond delay="2050"/>
                            </p:stCondLst>
                            <p:childTnLst>
                              <p:par>
                                <p:cTn id="39" presetID="2" presetClass="entr" presetSubtype="4"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250" fill="hold"/>
                                        <p:tgtEl>
                                          <p:spTgt spid="59"/>
                                        </p:tgtEl>
                                        <p:attrNameLst>
                                          <p:attrName>ppt_x</p:attrName>
                                        </p:attrNameLst>
                                      </p:cBhvr>
                                      <p:tavLst>
                                        <p:tav tm="0">
                                          <p:val>
                                            <p:strVal val="#ppt_x"/>
                                          </p:val>
                                        </p:tav>
                                        <p:tav tm="100000">
                                          <p:val>
                                            <p:strVal val="#ppt_x"/>
                                          </p:val>
                                        </p:tav>
                                      </p:tavLst>
                                    </p:anim>
                                    <p:anim calcmode="lin" valueType="num">
                                      <p:cBhvr additive="base">
                                        <p:cTn id="42" dur="250" fill="hold"/>
                                        <p:tgtEl>
                                          <p:spTgt spid="59"/>
                                        </p:tgtEl>
                                        <p:attrNameLst>
                                          <p:attrName>ppt_y</p:attrName>
                                        </p:attrNameLst>
                                      </p:cBhvr>
                                      <p:tavLst>
                                        <p:tav tm="0">
                                          <p:val>
                                            <p:strVal val="1+#ppt_h/2"/>
                                          </p:val>
                                        </p:tav>
                                        <p:tav tm="100000">
                                          <p:val>
                                            <p:strVal val="#ppt_y"/>
                                          </p:val>
                                        </p:tav>
                                      </p:tavLst>
                                    </p:anim>
                                  </p:childTnLst>
                                </p:cTn>
                              </p:par>
                            </p:childTnLst>
                          </p:cTn>
                        </p:par>
                        <p:par>
                          <p:cTn id="43" fill="hold">
                            <p:stCondLst>
                              <p:cond delay="2300"/>
                            </p:stCondLst>
                            <p:childTnLst>
                              <p:par>
                                <p:cTn id="44" presetID="2" presetClass="entr" presetSubtype="4"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additive="base">
                                        <p:cTn id="46" dur="250" fill="hold"/>
                                        <p:tgtEl>
                                          <p:spTgt spid="101"/>
                                        </p:tgtEl>
                                        <p:attrNameLst>
                                          <p:attrName>ppt_x</p:attrName>
                                        </p:attrNameLst>
                                      </p:cBhvr>
                                      <p:tavLst>
                                        <p:tav tm="0">
                                          <p:val>
                                            <p:strVal val="#ppt_x"/>
                                          </p:val>
                                        </p:tav>
                                        <p:tav tm="100000">
                                          <p:val>
                                            <p:strVal val="#ppt_x"/>
                                          </p:val>
                                        </p:tav>
                                      </p:tavLst>
                                    </p:anim>
                                    <p:anim calcmode="lin" valueType="num">
                                      <p:cBhvr additive="base">
                                        <p:cTn id="47" dur="250" fill="hold"/>
                                        <p:tgtEl>
                                          <p:spTgt spid="101"/>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2" presetClass="entr" presetSubtype="4"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 calcmode="lin" valueType="num">
                                      <p:cBhvr additive="base">
                                        <p:cTn id="51" dur="250" fill="hold"/>
                                        <p:tgtEl>
                                          <p:spTgt spid="100"/>
                                        </p:tgtEl>
                                        <p:attrNameLst>
                                          <p:attrName>ppt_x</p:attrName>
                                        </p:attrNameLst>
                                      </p:cBhvr>
                                      <p:tavLst>
                                        <p:tav tm="0">
                                          <p:val>
                                            <p:strVal val="#ppt_x"/>
                                          </p:val>
                                        </p:tav>
                                        <p:tav tm="100000">
                                          <p:val>
                                            <p:strVal val="#ppt_x"/>
                                          </p:val>
                                        </p:tav>
                                      </p:tavLst>
                                    </p:anim>
                                    <p:anim calcmode="lin" valueType="num">
                                      <p:cBhvr additive="base">
                                        <p:cTn id="52" dur="250" fill="hold"/>
                                        <p:tgtEl>
                                          <p:spTgt spid="100"/>
                                        </p:tgtEl>
                                        <p:attrNameLst>
                                          <p:attrName>ppt_y</p:attrName>
                                        </p:attrNameLst>
                                      </p:cBhvr>
                                      <p:tavLst>
                                        <p:tav tm="0">
                                          <p:val>
                                            <p:strVal val="1+#ppt_h/2"/>
                                          </p:val>
                                        </p:tav>
                                        <p:tav tm="100000">
                                          <p:val>
                                            <p:strVal val="#ppt_y"/>
                                          </p:val>
                                        </p:tav>
                                      </p:tavLst>
                                    </p:anim>
                                  </p:childTnLst>
                                </p:cTn>
                              </p:par>
                            </p:childTnLst>
                          </p:cTn>
                        </p:par>
                        <p:par>
                          <p:cTn id="53" fill="hold">
                            <p:stCondLst>
                              <p:cond delay="2800"/>
                            </p:stCondLst>
                            <p:childTnLst>
                              <p:par>
                                <p:cTn id="54" presetID="2" presetClass="entr" presetSubtype="4" fill="hold" grpId="0" nodeType="afterEffect">
                                  <p:stCondLst>
                                    <p:cond delay="0"/>
                                  </p:stCondLst>
                                  <p:childTnLst>
                                    <p:set>
                                      <p:cBhvr>
                                        <p:cTn id="55" dur="1" fill="hold">
                                          <p:stCondLst>
                                            <p:cond delay="0"/>
                                          </p:stCondLst>
                                        </p:cTn>
                                        <p:tgtEl>
                                          <p:spTgt spid="102"/>
                                        </p:tgtEl>
                                        <p:attrNameLst>
                                          <p:attrName>style.visibility</p:attrName>
                                        </p:attrNameLst>
                                      </p:cBhvr>
                                      <p:to>
                                        <p:strVal val="visible"/>
                                      </p:to>
                                    </p:set>
                                    <p:anim calcmode="lin" valueType="num">
                                      <p:cBhvr additive="base">
                                        <p:cTn id="56" dur="250" fill="hold"/>
                                        <p:tgtEl>
                                          <p:spTgt spid="102"/>
                                        </p:tgtEl>
                                        <p:attrNameLst>
                                          <p:attrName>ppt_x</p:attrName>
                                        </p:attrNameLst>
                                      </p:cBhvr>
                                      <p:tavLst>
                                        <p:tav tm="0">
                                          <p:val>
                                            <p:strVal val="#ppt_x"/>
                                          </p:val>
                                        </p:tav>
                                        <p:tav tm="100000">
                                          <p:val>
                                            <p:strVal val="#ppt_x"/>
                                          </p:val>
                                        </p:tav>
                                      </p:tavLst>
                                    </p:anim>
                                    <p:anim calcmode="lin" valueType="num">
                                      <p:cBhvr additive="base">
                                        <p:cTn id="57" dur="25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4" grpId="0" animBg="1"/>
      <p:bldP spid="55" grpId="0"/>
      <p:bldP spid="56" grpId="0"/>
      <p:bldP spid="100" grpId="0" animBg="1"/>
      <p:bldP spid="101" grpId="0"/>
      <p:bldP spid="1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43"/>
          <p:cNvGrpSpPr/>
          <p:nvPr/>
        </p:nvGrpSpPr>
        <p:grpSpPr>
          <a:xfrm>
            <a:off x="351228" y="189418"/>
            <a:ext cx="1994008" cy="1424738"/>
            <a:chOff x="523875" y="1042988"/>
            <a:chExt cx="1539875" cy="1381125"/>
          </a:xfrm>
          <a:solidFill>
            <a:srgbClr val="45C1A4"/>
          </a:solidFill>
        </p:grpSpPr>
        <p:sp>
          <p:nvSpPr>
            <p:cNvPr id="5" name="Freeform 1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44"/>
          <p:cNvSpPr>
            <a:spLocks/>
          </p:cNvSpPr>
          <p:nvPr/>
        </p:nvSpPr>
        <p:spPr bwMode="auto">
          <a:xfrm>
            <a:off x="531878" y="1677667"/>
            <a:ext cx="1460032" cy="1203200"/>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 Box 10"/>
          <p:cNvSpPr txBox="1">
            <a:spLocks noChangeArrowheads="1"/>
          </p:cNvSpPr>
          <p:nvPr/>
        </p:nvSpPr>
        <p:spPr bwMode="auto">
          <a:xfrm>
            <a:off x="903621" y="1020612"/>
            <a:ext cx="867887" cy="230832"/>
          </a:xfrm>
          <a:prstGeom prst="rect">
            <a:avLst/>
          </a:prstGeom>
          <a:noFill/>
          <a:ln w="9525">
            <a:noFill/>
            <a:miter lim="800000"/>
            <a:headEnd/>
            <a:tailEnd/>
          </a:ln>
        </p:spPr>
        <p:txBody>
          <a:bodyPr wrap="square" lIns="45720" tIns="22860" rIns="45720" bIns="22860">
            <a:spAutoFit/>
          </a:bodyPr>
          <a:lstStyle/>
          <a:p>
            <a:pPr algn="ctr" defTabSz="1088232"/>
            <a:r>
              <a:rPr lang="zh-CN" altLang="en-US" sz="1200" dirty="0" smtClean="0">
                <a:solidFill>
                  <a:schemeClr val="bg1"/>
                </a:solidFill>
                <a:latin typeface="Open Sans Light" pitchFamily="34" charset="0"/>
                <a:ea typeface="Open Sans Light" pitchFamily="34" charset="0"/>
                <a:cs typeface="Open Sans Light" pitchFamily="34" charset="0"/>
              </a:rPr>
              <a:t>关键实践</a:t>
            </a:r>
            <a:r>
              <a:rPr lang="en-US" altLang="zh-CN" sz="1200" dirty="0" smtClean="0">
                <a:solidFill>
                  <a:schemeClr val="bg1"/>
                </a:solidFill>
                <a:latin typeface="Open Sans Light" pitchFamily="34" charset="0"/>
                <a:ea typeface="Open Sans Light" pitchFamily="34" charset="0"/>
                <a:cs typeface="Open Sans Light" pitchFamily="34" charset="0"/>
              </a:rPr>
              <a:t>3</a:t>
            </a:r>
            <a:r>
              <a:rPr lang="en-US" altLang="zh-CN" sz="1200" dirty="0">
                <a:solidFill>
                  <a:schemeClr val="bg1"/>
                </a:solidFill>
                <a:latin typeface="Open Sans Light" pitchFamily="34" charset="0"/>
                <a:ea typeface="Open Sans Light" pitchFamily="34" charset="0"/>
                <a:cs typeface="Open Sans Light" pitchFamily="34" charset="0"/>
              </a:rPr>
              <a:t>:</a:t>
            </a:r>
            <a:endParaRPr lang="en-US" sz="1000" dirty="0" smtClean="0">
              <a:solidFill>
                <a:schemeClr val="bg1"/>
              </a:solidFill>
              <a:latin typeface="Open Sans Light" pitchFamily="34" charset="0"/>
              <a:ea typeface="Open Sans Light" pitchFamily="34" charset="0"/>
              <a:cs typeface="Open Sans Light" pitchFamily="34" charset="0"/>
            </a:endParaRPr>
          </a:p>
        </p:txBody>
      </p:sp>
      <p:sp>
        <p:nvSpPr>
          <p:cNvPr id="47" name="Text Box 10"/>
          <p:cNvSpPr txBox="1">
            <a:spLocks noChangeArrowheads="1"/>
          </p:cNvSpPr>
          <p:nvPr/>
        </p:nvSpPr>
        <p:spPr bwMode="auto">
          <a:xfrm>
            <a:off x="627689" y="2278609"/>
            <a:ext cx="1239629" cy="292388"/>
          </a:xfrm>
          <a:prstGeom prst="rect">
            <a:avLst/>
          </a:prstGeom>
          <a:noFill/>
          <a:ln w="9525">
            <a:noFill/>
            <a:miter lim="800000"/>
            <a:headEnd/>
            <a:tailEnd/>
          </a:ln>
        </p:spPr>
        <p:txBody>
          <a:bodyPr wrap="square" lIns="45720" tIns="22860" rIns="45720" bIns="22860">
            <a:spAutoFit/>
          </a:bodyPr>
          <a:lstStyle/>
          <a:p>
            <a:pPr algn="ctr" defTabSz="1088232"/>
            <a:r>
              <a:rPr lang="zh-CN" altLang="en-US" sz="1600" dirty="0" smtClean="0">
                <a:solidFill>
                  <a:schemeClr val="bg1"/>
                </a:solidFill>
                <a:latin typeface="Open Sans Light" pitchFamily="34" charset="0"/>
                <a:ea typeface="Open Sans Light" pitchFamily="34" charset="0"/>
                <a:cs typeface="Open Sans Light" pitchFamily="34" charset="0"/>
              </a:rPr>
              <a:t>可视化建模</a:t>
            </a:r>
            <a:endParaRPr lang="en-US" sz="1600" dirty="0" smtClean="0">
              <a:solidFill>
                <a:schemeClr val="bg1"/>
              </a:solidFill>
              <a:latin typeface="Open Sans Light" pitchFamily="34" charset="0"/>
              <a:ea typeface="Open Sans Light" pitchFamily="34" charset="0"/>
              <a:cs typeface="Open Sans Light" pitchFamily="34" charset="0"/>
            </a:endParaRPr>
          </a:p>
        </p:txBody>
      </p:sp>
      <p:grpSp>
        <p:nvGrpSpPr>
          <p:cNvPr id="191" name="组合 190"/>
          <p:cNvGrpSpPr>
            <a:grpSpLocks/>
          </p:cNvGrpSpPr>
          <p:nvPr/>
        </p:nvGrpSpPr>
        <p:grpSpPr bwMode="auto">
          <a:xfrm>
            <a:off x="2509691" y="1001682"/>
            <a:ext cx="6686550" cy="1951037"/>
            <a:chOff x="765671" y="1516511"/>
            <a:chExt cx="6686649" cy="1950482"/>
          </a:xfrm>
        </p:grpSpPr>
        <p:pic>
          <p:nvPicPr>
            <p:cNvPr id="19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5295" y="1885843"/>
              <a:ext cx="66770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文本框 11"/>
            <p:cNvSpPr txBox="1">
              <a:spLocks noChangeArrowheads="1"/>
            </p:cNvSpPr>
            <p:nvPr/>
          </p:nvSpPr>
          <p:spPr bwMode="auto">
            <a:xfrm>
              <a:off x="765671" y="1516511"/>
              <a:ext cx="2108269"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Font typeface="Arial" panose="020B0604020202020204" pitchFamily="34" charset="0"/>
                <a:buNone/>
              </a:pPr>
              <a:r>
                <a:rPr lang="zh-CN" altLang="en-US" sz="1800">
                  <a:latin typeface="Arial" panose="020B0604020202020204" pitchFamily="34" charset="0"/>
                </a:rPr>
                <a:t>静态图</a:t>
              </a:r>
              <a:r>
                <a:rPr lang="en-US" altLang="zh-CN" sz="1800">
                  <a:latin typeface="Arial" panose="020B0604020202020204" pitchFamily="34" charset="0"/>
                </a:rPr>
                <a:t>-</a:t>
              </a:r>
              <a:r>
                <a:rPr lang="zh-CN" altLang="en-US" sz="1800">
                  <a:latin typeface="Arial" panose="020B0604020202020204" pitchFamily="34" charset="0"/>
                </a:rPr>
                <a:t>结构建模图</a:t>
              </a:r>
            </a:p>
          </p:txBody>
        </p:sp>
      </p:grpSp>
      <p:grpSp>
        <p:nvGrpSpPr>
          <p:cNvPr id="194" name="组合 193"/>
          <p:cNvGrpSpPr>
            <a:grpSpLocks/>
          </p:cNvGrpSpPr>
          <p:nvPr/>
        </p:nvGrpSpPr>
        <p:grpSpPr bwMode="auto">
          <a:xfrm>
            <a:off x="500924" y="4199432"/>
            <a:ext cx="6740525" cy="2214562"/>
            <a:chOff x="289962" y="2926652"/>
            <a:chExt cx="6740525" cy="2215261"/>
          </a:xfrm>
        </p:grpSpPr>
        <p:pic>
          <p:nvPicPr>
            <p:cNvPr id="195" name="图片 19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312" y="3275013"/>
              <a:ext cx="67341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文本框 14"/>
            <p:cNvSpPr txBox="1">
              <a:spLocks noChangeArrowheads="1"/>
            </p:cNvSpPr>
            <p:nvPr/>
          </p:nvSpPr>
          <p:spPr bwMode="auto">
            <a:xfrm>
              <a:off x="289962" y="2926652"/>
              <a:ext cx="2108269"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Font typeface="Arial" panose="020B0604020202020204" pitchFamily="34" charset="0"/>
                <a:buNone/>
              </a:pPr>
              <a:r>
                <a:rPr lang="zh-CN" altLang="en-US" sz="1800">
                  <a:solidFill>
                    <a:schemeClr val="bg1"/>
                  </a:solidFill>
                  <a:latin typeface="Arial" panose="020B0604020202020204" pitchFamily="34" charset="0"/>
                </a:rPr>
                <a:t>动态图</a:t>
              </a:r>
              <a:r>
                <a:rPr lang="en-US" altLang="zh-CN" sz="1800">
                  <a:solidFill>
                    <a:schemeClr val="bg1"/>
                  </a:solidFill>
                  <a:latin typeface="Arial" panose="020B0604020202020204" pitchFamily="34" charset="0"/>
                </a:rPr>
                <a:t>-</a:t>
              </a:r>
              <a:r>
                <a:rPr lang="zh-CN" altLang="en-US" sz="1800">
                  <a:solidFill>
                    <a:schemeClr val="bg1"/>
                  </a:solidFill>
                  <a:latin typeface="Arial" panose="020B0604020202020204" pitchFamily="34" charset="0"/>
                </a:rPr>
                <a:t>行为建模图</a:t>
              </a:r>
            </a:p>
          </p:txBody>
        </p:sp>
      </p:grpSp>
    </p:spTree>
    <p:extLst>
      <p:ext uri="{BB962C8B-B14F-4D97-AF65-F5344CB8AC3E}">
        <p14:creationId xmlns:p14="http://schemas.microsoft.com/office/powerpoint/2010/main" val="13401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250" fill="hold"/>
                                        <p:tgtEl>
                                          <p:spTgt spid="46"/>
                                        </p:tgtEl>
                                        <p:attrNameLst>
                                          <p:attrName>ppt_x</p:attrName>
                                        </p:attrNameLst>
                                      </p:cBhvr>
                                      <p:tavLst>
                                        <p:tav tm="0">
                                          <p:val>
                                            <p:strVal val="#ppt_x"/>
                                          </p:val>
                                        </p:tav>
                                        <p:tav tm="100000">
                                          <p:val>
                                            <p:strVal val="#ppt_x"/>
                                          </p:val>
                                        </p:tav>
                                      </p:tavLst>
                                    </p:anim>
                                    <p:anim calcmode="lin" valueType="num">
                                      <p:cBhvr additive="base">
                                        <p:cTn id="13" dur="250" fill="hold"/>
                                        <p:tgtEl>
                                          <p:spTgt spid="4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250" fill="hold"/>
                                        <p:tgtEl>
                                          <p:spTgt spid="45"/>
                                        </p:tgtEl>
                                        <p:attrNameLst>
                                          <p:attrName>ppt_x</p:attrName>
                                        </p:attrNameLst>
                                      </p:cBhvr>
                                      <p:tavLst>
                                        <p:tav tm="0">
                                          <p:val>
                                            <p:strVal val="#ppt_x"/>
                                          </p:val>
                                        </p:tav>
                                        <p:tav tm="100000">
                                          <p:val>
                                            <p:strVal val="#ppt_x"/>
                                          </p:val>
                                        </p:tav>
                                      </p:tavLst>
                                    </p:anim>
                                    <p:anim calcmode="lin" valueType="num">
                                      <p:cBhvr additive="base">
                                        <p:cTn id="18" dur="250" fill="hold"/>
                                        <p:tgtEl>
                                          <p:spTgt spid="4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250" fill="hold"/>
                                        <p:tgtEl>
                                          <p:spTgt spid="47"/>
                                        </p:tgtEl>
                                        <p:attrNameLst>
                                          <p:attrName>ppt_x</p:attrName>
                                        </p:attrNameLst>
                                      </p:cBhvr>
                                      <p:tavLst>
                                        <p:tav tm="0">
                                          <p:val>
                                            <p:strVal val="#ppt_x"/>
                                          </p:val>
                                        </p:tav>
                                        <p:tav tm="100000">
                                          <p:val>
                                            <p:strVal val="#ppt_x"/>
                                          </p:val>
                                        </p:tav>
                                      </p:tavLst>
                                    </p:anim>
                                    <p:anim calcmode="lin" valueType="num">
                                      <p:cBhvr additive="base">
                                        <p:cTn id="23"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323850" y="4437063"/>
            <a:ext cx="34575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a:latin typeface="微软雅黑" panose="020B0503020204020204" pitchFamily="34" charset="-122"/>
              </a:rPr>
              <a:t>感谢聆听</a:t>
            </a:r>
          </a:p>
        </p:txBody>
      </p:sp>
      <p:cxnSp>
        <p:nvCxnSpPr>
          <p:cNvPr id="30723" name="直接连接符 6"/>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4" name="矩形 7"/>
          <p:cNvSpPr>
            <a:spLocks noChangeArrowheads="1"/>
          </p:cNvSpPr>
          <p:nvPr/>
        </p:nvSpPr>
        <p:spPr bwMode="auto">
          <a:xfrm>
            <a:off x="476250" y="5510213"/>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5" name="矩形 8"/>
          <p:cNvSpPr>
            <a:spLocks noChangeArrowheads="1"/>
          </p:cNvSpPr>
          <p:nvPr/>
        </p:nvSpPr>
        <p:spPr bwMode="auto">
          <a:xfrm>
            <a:off x="1547813" y="5510213"/>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6" name="TextBox 9"/>
          <p:cNvSpPr txBox="1">
            <a:spLocks noChangeArrowheads="1"/>
          </p:cNvSpPr>
          <p:nvPr/>
        </p:nvSpPr>
        <p:spPr bwMode="auto">
          <a:xfrm>
            <a:off x="566738" y="5380038"/>
            <a:ext cx="22129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smtClean="0">
                <a:solidFill>
                  <a:srgbClr val="F8F8F8"/>
                </a:solidFill>
                <a:latin typeface="微软雅黑" panose="020B0503020204020204" pitchFamily="34" charset="-122"/>
              </a:rPr>
              <a:t>主讲人    </a:t>
            </a:r>
            <a:r>
              <a:rPr lang="zh-CN" altLang="en-US" sz="1800" dirty="0">
                <a:solidFill>
                  <a:srgbClr val="F8F8F8"/>
                </a:solidFill>
                <a:latin typeface="微软雅黑" panose="020B0503020204020204" pitchFamily="34" charset="-122"/>
              </a:rPr>
              <a:t>于学军</a:t>
            </a:r>
            <a:endParaRPr lang="en-US" sz="1800" dirty="0">
              <a:solidFill>
                <a:srgbClr val="F8F8F8"/>
              </a:solidFill>
              <a:latin typeface="微软雅黑" panose="020B0503020204020204" pitchFamily="34" charset="-122"/>
            </a:endParaRPr>
          </a:p>
        </p:txBody>
      </p:sp>
      <p:sp>
        <p:nvSpPr>
          <p:cNvPr id="3072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TextBox 11"/>
          <p:cNvSpPr txBox="1">
            <a:spLocks noChangeArrowheads="1"/>
          </p:cNvSpPr>
          <p:nvPr/>
        </p:nvSpPr>
        <p:spPr bwMode="auto">
          <a:xfrm>
            <a:off x="4519613" y="5408613"/>
            <a:ext cx="2212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smtClean="0">
                <a:solidFill>
                  <a:schemeClr val="bg1"/>
                </a:solidFill>
                <a:latin typeface="微软雅黑" panose="020B0503020204020204" pitchFamily="34" charset="-122"/>
              </a:rPr>
              <a:t>2017.09.27</a:t>
            </a:r>
            <a:endParaRPr lang="en-US" altLang="zh-CN" sz="1800" dirty="0">
              <a:solidFill>
                <a:schemeClr val="bg1"/>
              </a:solidFill>
              <a:latin typeface="微软雅黑" panose="020B0503020204020204" pitchFamily="34" charset="-122"/>
            </a:endParaRPr>
          </a:p>
        </p:txBody>
      </p:sp>
      <p:pic>
        <p:nvPicPr>
          <p:cNvPr id="307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0"/>
            <a:ext cx="615632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27"/>
                                        </p:tgtEl>
                                        <p:attrNameLst>
                                          <p:attrName>style.visibility</p:attrName>
                                        </p:attrNameLst>
                                      </p:cBhvr>
                                      <p:to>
                                        <p:strVal val="visible"/>
                                      </p:to>
                                    </p:set>
                                    <p:anim calcmode="lin" valueType="num">
                                      <p:cBhvr additive="base">
                                        <p:cTn id="11" dur="500" fill="hold"/>
                                        <p:tgtEl>
                                          <p:spTgt spid="30727"/>
                                        </p:tgtEl>
                                        <p:attrNameLst>
                                          <p:attrName>ppt_x</p:attrName>
                                        </p:attrNameLst>
                                      </p:cBhvr>
                                      <p:tavLst>
                                        <p:tav tm="0">
                                          <p:val>
                                            <p:strVal val="0-#ppt_w/2"/>
                                          </p:val>
                                        </p:tav>
                                        <p:tav tm="100000">
                                          <p:val>
                                            <p:strVal val="#ppt_x"/>
                                          </p:val>
                                        </p:tav>
                                      </p:tavLst>
                                    </p:anim>
                                    <p:anim calcmode="lin" valueType="num">
                                      <p:cBhvr additive="base">
                                        <p:cTn id="12" dur="500" fill="hold"/>
                                        <p:tgtEl>
                                          <p:spTgt spid="3072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30723"/>
                                        </p:tgtEl>
                                        <p:attrNameLst>
                                          <p:attrName>style.visibility</p:attrName>
                                        </p:attrNameLst>
                                      </p:cBhvr>
                                      <p:to>
                                        <p:strVal val="visible"/>
                                      </p:to>
                                    </p:set>
                                    <p:animEffect transition="in" filter="wipe(right)">
                                      <p:cBhvr>
                                        <p:cTn id="16" dur="2000"/>
                                        <p:tgtEl>
                                          <p:spTgt spid="3072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 calcmode="lin" valueType="num">
                                      <p:cBhvr additive="base">
                                        <p:cTn id="20" dur="500" fill="hold"/>
                                        <p:tgtEl>
                                          <p:spTgt spid="30722"/>
                                        </p:tgtEl>
                                        <p:attrNameLst>
                                          <p:attrName>ppt_x</p:attrName>
                                        </p:attrNameLst>
                                      </p:cBhvr>
                                      <p:tavLst>
                                        <p:tav tm="0">
                                          <p:val>
                                            <p:strVal val="1+#ppt_w/2"/>
                                          </p:val>
                                        </p:tav>
                                        <p:tav tm="100000">
                                          <p:val>
                                            <p:strVal val="#ppt_x"/>
                                          </p:val>
                                        </p:tav>
                                      </p:tavLst>
                                    </p:anim>
                                    <p:anim calcmode="lin" valueType="num">
                                      <p:cBhvr additive="base">
                                        <p:cTn id="21" dur="500" fill="hold"/>
                                        <p:tgtEl>
                                          <p:spTgt spid="3072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down)">
                                      <p:cBhvr>
                                        <p:cTn id="25" dur="500"/>
                                        <p:tgtEl>
                                          <p:spTgt spid="3072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300" fill="hold"/>
                                        <p:tgtEl>
                                          <p:spTgt spid="30725"/>
                                        </p:tgtEl>
                                        <p:attrNameLst>
                                          <p:attrName>ppt_x</p:attrName>
                                        </p:attrNameLst>
                                      </p:cBhvr>
                                      <p:tavLst>
                                        <p:tav tm="0">
                                          <p:val>
                                            <p:strVal val="1+#ppt_w/2"/>
                                          </p:val>
                                        </p:tav>
                                        <p:tav tm="100000">
                                          <p:val>
                                            <p:strVal val="#ppt_x"/>
                                          </p:val>
                                        </p:tav>
                                      </p:tavLst>
                                    </p:anim>
                                    <p:anim calcmode="lin" valueType="num">
                                      <p:cBhvr additive="base">
                                        <p:cTn id="30" dur="300" fill="hold"/>
                                        <p:tgtEl>
                                          <p:spTgt spid="3072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724"/>
                                        </p:tgtEl>
                                        <p:attrNameLst>
                                          <p:attrName>style.visibility</p:attrName>
                                        </p:attrNameLst>
                                      </p:cBhvr>
                                      <p:to>
                                        <p:strVal val="visible"/>
                                      </p:to>
                                    </p:set>
                                    <p:anim calcmode="lin" valueType="num">
                                      <p:cBhvr additive="base">
                                        <p:cTn id="33" dur="300" fill="hold"/>
                                        <p:tgtEl>
                                          <p:spTgt spid="30724"/>
                                        </p:tgtEl>
                                        <p:attrNameLst>
                                          <p:attrName>ppt_x</p:attrName>
                                        </p:attrNameLst>
                                      </p:cBhvr>
                                      <p:tavLst>
                                        <p:tav tm="0">
                                          <p:val>
                                            <p:strVal val="0-#ppt_w/2"/>
                                          </p:val>
                                        </p:tav>
                                        <p:tav tm="100000">
                                          <p:val>
                                            <p:strVal val="#ppt_x"/>
                                          </p:val>
                                        </p:tav>
                                      </p:tavLst>
                                    </p:anim>
                                    <p:anim calcmode="lin" valueType="num">
                                      <p:cBhvr additive="base">
                                        <p:cTn id="34" dur="300" fill="hold"/>
                                        <p:tgtEl>
                                          <p:spTgt spid="3072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30726">
                                            <p:txEl>
                                              <p:pRg st="0" end="0"/>
                                            </p:txEl>
                                          </p:spTgt>
                                        </p:tgtEl>
                                        <p:attrNameLst>
                                          <p:attrName>style.visibility</p:attrName>
                                        </p:attrNameLst>
                                      </p:cBhvr>
                                      <p:to>
                                        <p:strVal val="visible"/>
                                      </p:to>
                                    </p:set>
                                    <p:animEffect transition="in" filter="wipe(down)">
                                      <p:cBhvr>
                                        <p:cTn id="38" dur="500"/>
                                        <p:tgtEl>
                                          <p:spTgt spid="3072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down)">
                                      <p:cBhvr>
                                        <p:cTn id="42" dur="500"/>
                                        <p:tgtEl>
                                          <p:spTgt spid="3072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30728">
                                            <p:txEl>
                                              <p:pRg st="0" end="0"/>
                                            </p:txEl>
                                          </p:spTgt>
                                        </p:tgtEl>
                                        <p:attrNameLst>
                                          <p:attrName>style.visibility</p:attrName>
                                        </p:attrNameLst>
                                      </p:cBhvr>
                                      <p:to>
                                        <p:strVal val="visible"/>
                                      </p:to>
                                    </p:set>
                                    <p:animEffect transition="in" filter="wipe(down)">
                                      <p:cBhvr>
                                        <p:cTn id="46" dur="500"/>
                                        <p:tgtEl>
                                          <p:spTgt spid="30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animBg="1" autoUpdateAnimBg="0"/>
      <p:bldP spid="30725" grpId="0" animBg="1" autoUpdateAnimBg="0"/>
      <p:bldP spid="30726" grpId="0" autoUpdateAnimBg="0"/>
      <p:bldP spid="30727" grpId="0" animBg="1"/>
      <p:bldP spid="3072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1"/>
          <p:cNvGraphicFramePr>
            <a:graphicFrameLocks noGrp="1"/>
          </p:cNvGraphicFramePr>
          <p:nvPr>
            <p:ph idx="4294967295"/>
            <p:extLst>
              <p:ext uri="{D42A27DB-BD31-4B8C-83A1-F6EECF244321}">
                <p14:modId xmlns:p14="http://schemas.microsoft.com/office/powerpoint/2010/main" val="3561726998"/>
              </p:ext>
            </p:extLst>
          </p:nvPr>
        </p:nvGraphicFramePr>
        <p:xfrm>
          <a:off x="591132" y="1018371"/>
          <a:ext cx="8224838" cy="4913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76"/>
          <p:cNvSpPr txBox="1">
            <a:spLocks noChangeArrowheads="1"/>
          </p:cNvSpPr>
          <p:nvPr/>
        </p:nvSpPr>
        <p:spPr bwMode="auto">
          <a:xfrm>
            <a:off x="539750" y="11588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软件过程模型</a:t>
            </a:r>
            <a:endParaRPr lang="zh-CN" altLang="en-US" sz="2400" dirty="0">
              <a:latin typeface="微软雅黑" panose="020B0503020204020204" pitchFamily="34" charset="-122"/>
            </a:endParaRP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4964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609068" y="1116013"/>
            <a:ext cx="6548880" cy="1728840"/>
          </a:xfrm>
          <a:prstGeom prst="rect">
            <a:avLst/>
          </a:prstGeom>
          <a:ln w="9525">
            <a:miter lim="800000"/>
            <a:headEnd/>
            <a:tailEnd/>
          </a:ln>
          <a:scene3d>
            <a:camera prst="legacyPerspectiveTopRight"/>
            <a:lightRig rig="legacyFlat3" dir="b"/>
          </a:scene3d>
          <a:sp3d extrusionH="887400" prstMaterial="legacyMatte">
            <a:bevelT w="13500" h="13500" prst="angle"/>
            <a:bevelB w="13500" h="13500" prst="angle"/>
            <a:extrusionClr>
              <a:schemeClr val="accent1"/>
            </a:extrusionClr>
            <a:contourClr>
              <a:schemeClr val="accent1"/>
            </a:contourClr>
          </a:sp3d>
        </p:spPr>
        <p:style>
          <a:lnRef idx="0">
            <a:scrgbClr r="0" g="0" b="0"/>
          </a:lnRef>
          <a:fillRef idx="1003">
            <a:schemeClr val="lt2"/>
          </a:fillRef>
          <a:effectRef idx="0">
            <a:scrgbClr r="0" g="0" b="0"/>
          </a:effectRef>
          <a:fontRef idx="major"/>
        </p:style>
        <p:txBody>
          <a:bodyPr lIns="91337" tIns="45669" rIns="91337" bIns="45669" anchor="ctr">
            <a:flatTx/>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过程定义了：</a:t>
            </a:r>
            <a:r>
              <a:rPr lang="zh-CN" altLang="en-US" sz="3600" dirty="0">
                <a:solidFill>
                  <a:schemeClr val="tx1">
                    <a:lumMod val="60000"/>
                    <a:lumOff val="40000"/>
                  </a:schemeClr>
                </a:solidFill>
                <a:latin typeface="Arial" panose="020B0604020202020204" pitchFamily="34" charset="0"/>
                <a:ea typeface="Arial Unicode MS" panose="020B0604020202020204" pitchFamily="34" charset="-122"/>
                <a:cs typeface="Arial Unicode MS" panose="020B0604020202020204" pitchFamily="34" charset="-122"/>
              </a:rPr>
              <a:t>谁</a:t>
            </a:r>
            <a:r>
              <a:rPr lang="zh-CN" altLang="en-US" sz="3600"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 </a:t>
            </a:r>
            <a:r>
              <a:rPr lang="zh-CN" altLang="en-US"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在</a:t>
            </a:r>
            <a:r>
              <a:rPr lang="zh-CN" altLang="en-US" sz="3200" dirty="0">
                <a:solidFill>
                  <a:schemeClr val="tx1">
                    <a:lumMod val="60000"/>
                    <a:lumOff val="40000"/>
                  </a:schemeClr>
                </a:solidFill>
                <a:latin typeface="Arial" panose="020B0604020202020204" pitchFamily="34" charset="0"/>
                <a:ea typeface="Arial Unicode MS" panose="020B0604020202020204" pitchFamily="34" charset="-122"/>
                <a:cs typeface="Arial Unicode MS" panose="020B0604020202020204" pitchFamily="34" charset="-122"/>
              </a:rPr>
              <a:t>做什么</a:t>
            </a:r>
            <a:r>
              <a:rPr lang="en-US" altLang="zh-CN"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 </a:t>
            </a:r>
            <a:r>
              <a:rPr lang="zh-CN" altLang="en-US"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什么</a:t>
            </a:r>
            <a:r>
              <a:rPr lang="zh-CN" altLang="en-US" sz="3200" dirty="0">
                <a:solidFill>
                  <a:schemeClr val="tx1">
                    <a:lumMod val="60000"/>
                    <a:lumOff val="40000"/>
                  </a:schemeClr>
                </a:solidFill>
                <a:latin typeface="Arial" panose="020B0604020202020204" pitchFamily="34" charset="0"/>
                <a:ea typeface="Arial Unicode MS" panose="020B0604020202020204" pitchFamily="34" charset="-122"/>
                <a:cs typeface="Arial Unicode MS" panose="020B0604020202020204" pitchFamily="34" charset="-122"/>
              </a:rPr>
              <a:t>时间</a:t>
            </a:r>
            <a:r>
              <a:rPr lang="en-US" altLang="zh-CN"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 </a:t>
            </a:r>
            <a:r>
              <a:rPr lang="zh-CN" altLang="en-US"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如何达到</a:t>
            </a:r>
            <a:r>
              <a:rPr lang="zh-CN" altLang="en-US" sz="3600" dirty="0">
                <a:solidFill>
                  <a:schemeClr val="tx1">
                    <a:lumMod val="60000"/>
                    <a:lumOff val="40000"/>
                  </a:schemeClr>
                </a:solidFill>
                <a:latin typeface="Arial" panose="020B0604020202020204" pitchFamily="34" charset="0"/>
                <a:ea typeface="Arial Unicode MS" panose="020B0604020202020204" pitchFamily="34" charset="-122"/>
                <a:cs typeface="Arial Unicode MS" panose="020B0604020202020204" pitchFamily="34" charset="-122"/>
              </a:rPr>
              <a:t>既定目标</a:t>
            </a:r>
            <a:r>
              <a:rPr lang="en-US" altLang="zh-CN" sz="2409" dirty="0">
                <a:solidFill>
                  <a:schemeClr val="bg1"/>
                </a:solidFill>
                <a:latin typeface="Arial" panose="020B0604020202020204" pitchFamily="34" charset="0"/>
                <a:ea typeface="Arial Unicode MS" panose="020B0604020202020204" pitchFamily="34" charset="-122"/>
                <a:cs typeface="Arial Unicode MS" panose="020B0604020202020204" pitchFamily="34" charset="-122"/>
              </a:rPr>
              <a:t>	</a:t>
            </a:r>
            <a:r>
              <a:rPr lang="en-US" altLang="zh-CN" sz="2409" dirty="0">
                <a:latin typeface="Arial" panose="020B0604020202020204" pitchFamily="34" charset="0"/>
                <a:ea typeface="Arial Unicode MS" panose="020B0604020202020204" pitchFamily="34" charset="-122"/>
                <a:cs typeface="Arial Unicode MS" panose="020B0604020202020204" pitchFamily="34" charset="-122"/>
              </a:rPr>
              <a:t>	</a:t>
            </a:r>
          </a:p>
        </p:txBody>
      </p:sp>
      <p:sp>
        <p:nvSpPr>
          <p:cNvPr id="9219" name="Rectangle 3"/>
          <p:cNvSpPr>
            <a:spLocks noChangeArrowheads="1"/>
          </p:cNvSpPr>
          <p:nvPr/>
        </p:nvSpPr>
        <p:spPr bwMode="auto">
          <a:xfrm>
            <a:off x="2910877" y="3107133"/>
            <a:ext cx="5591245" cy="3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337" tIns="45669" rIns="91337" bIns="45669">
            <a:spAutoFit/>
          </a:bodyPr>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7" b="1">
                <a:latin typeface="Arial" panose="020B0604020202020204" pitchFamily="34" charset="0"/>
                <a:ea typeface="Arial Unicode MS" panose="020B0604020202020204" pitchFamily="34" charset="-122"/>
                <a:cs typeface="Arial Unicode MS" panose="020B0604020202020204" pitchFamily="34" charset="-122"/>
              </a:rPr>
              <a:t>-James Rumbaugh,  Ivar Jacobson, Grady Booch</a:t>
            </a:r>
          </a:p>
        </p:txBody>
      </p:sp>
      <p:pic>
        <p:nvPicPr>
          <p:cNvPr id="136196" name="Picture 4" descr="rumbau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45" y="4316525"/>
            <a:ext cx="1649171" cy="199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5" descr="Boo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118" y="4295810"/>
            <a:ext cx="1926422" cy="192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8" name="Picture 6" descr="Ivar Jacobs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435" y="4361141"/>
            <a:ext cx="1481863" cy="19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6"/>
          <p:cNvSpPr txBox="1">
            <a:spLocks noChangeArrowheads="1"/>
          </p:cNvSpPr>
          <p:nvPr/>
        </p:nvSpPr>
        <p:spPr bwMode="auto">
          <a:xfrm>
            <a:off x="539750" y="115888"/>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a:t>
            </a:r>
            <a:r>
              <a:rPr lang="zh-CN" altLang="en-US" sz="3200" dirty="0" smtClean="0">
                <a:solidFill>
                  <a:schemeClr val="tx1">
                    <a:lumMod val="60000"/>
                    <a:lumOff val="40000"/>
                  </a:schemeClr>
                </a:solidFill>
                <a:latin typeface="微软雅黑" panose="020B0503020204020204" pitchFamily="34" charset="-122"/>
              </a:rPr>
              <a:t>过程</a:t>
            </a:r>
            <a:r>
              <a:rPr lang="zh-CN" altLang="en-US" sz="2400" dirty="0" smtClean="0">
                <a:latin typeface="微软雅黑" panose="020B0503020204020204" pitchFamily="34" charset="-122"/>
              </a:rPr>
              <a:t>模型</a:t>
            </a:r>
            <a:endParaRPr lang="zh-CN" altLang="en-US" sz="2400" dirty="0">
              <a:latin typeface="微软雅黑" panose="020B0503020204020204" pitchFamily="34" charset="-122"/>
            </a:endParaRPr>
          </a:p>
        </p:txBody>
      </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308009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additive="base">
                                        <p:cTn id="7" dur="500" fill="hold"/>
                                        <p:tgtEl>
                                          <p:spTgt spid="136196"/>
                                        </p:tgtEl>
                                        <p:attrNameLst>
                                          <p:attrName>ppt_x</p:attrName>
                                        </p:attrNameLst>
                                      </p:cBhvr>
                                      <p:tavLst>
                                        <p:tav tm="0">
                                          <p:val>
                                            <p:strVal val="#ppt_x"/>
                                          </p:val>
                                        </p:tav>
                                        <p:tav tm="100000">
                                          <p:val>
                                            <p:strVal val="#ppt_x"/>
                                          </p:val>
                                        </p:tav>
                                      </p:tavLst>
                                    </p:anim>
                                    <p:anim calcmode="lin" valueType="num">
                                      <p:cBhvr additive="base">
                                        <p:cTn id="8" dur="500" fill="hold"/>
                                        <p:tgtEl>
                                          <p:spTgt spid="1361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6197"/>
                                        </p:tgtEl>
                                        <p:attrNameLst>
                                          <p:attrName>style.visibility</p:attrName>
                                        </p:attrNameLst>
                                      </p:cBhvr>
                                      <p:to>
                                        <p:strVal val="visible"/>
                                      </p:to>
                                    </p:set>
                                    <p:anim calcmode="lin" valueType="num">
                                      <p:cBhvr additive="base">
                                        <p:cTn id="11" dur="500" fill="hold"/>
                                        <p:tgtEl>
                                          <p:spTgt spid="136197"/>
                                        </p:tgtEl>
                                        <p:attrNameLst>
                                          <p:attrName>ppt_x</p:attrName>
                                        </p:attrNameLst>
                                      </p:cBhvr>
                                      <p:tavLst>
                                        <p:tav tm="0">
                                          <p:val>
                                            <p:strVal val="#ppt_x"/>
                                          </p:val>
                                        </p:tav>
                                        <p:tav tm="100000">
                                          <p:val>
                                            <p:strVal val="#ppt_x"/>
                                          </p:val>
                                        </p:tav>
                                      </p:tavLst>
                                    </p:anim>
                                    <p:anim calcmode="lin" valueType="num">
                                      <p:cBhvr additive="base">
                                        <p:cTn id="12" dur="500" fill="hold"/>
                                        <p:tgtEl>
                                          <p:spTgt spid="13619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6198"/>
                                        </p:tgtEl>
                                        <p:attrNameLst>
                                          <p:attrName>style.visibility</p:attrName>
                                        </p:attrNameLst>
                                      </p:cBhvr>
                                      <p:to>
                                        <p:strVal val="visible"/>
                                      </p:to>
                                    </p:set>
                                    <p:anim calcmode="lin" valueType="num">
                                      <p:cBhvr additive="base">
                                        <p:cTn id="15" dur="500" fill="hold"/>
                                        <p:tgtEl>
                                          <p:spTgt spid="136198"/>
                                        </p:tgtEl>
                                        <p:attrNameLst>
                                          <p:attrName>ppt_x</p:attrName>
                                        </p:attrNameLst>
                                      </p:cBhvr>
                                      <p:tavLst>
                                        <p:tav tm="0">
                                          <p:val>
                                            <p:strVal val="#ppt_x"/>
                                          </p:val>
                                        </p:tav>
                                        <p:tav tm="100000">
                                          <p:val>
                                            <p:strVal val="#ppt_x"/>
                                          </p:val>
                                        </p:tav>
                                      </p:tavLst>
                                    </p:anim>
                                    <p:anim calcmode="lin" valueType="num">
                                      <p:cBhvr additive="base">
                                        <p:cTn id="16" dur="500" fill="hold"/>
                                        <p:tgtEl>
                                          <p:spTgt spid="13619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300" fill="hold"/>
                                        <p:tgtEl>
                                          <p:spTgt spid="9"/>
                                        </p:tgtEl>
                                        <p:attrNameLst>
                                          <p:attrName>ppt_x</p:attrName>
                                        </p:attrNameLst>
                                      </p:cBhvr>
                                      <p:tavLst>
                                        <p:tav tm="0">
                                          <p:val>
                                            <p:strVal val="0-#ppt_w/2"/>
                                          </p:val>
                                        </p:tav>
                                        <p:tav tm="100000">
                                          <p:val>
                                            <p:strVal val="#ppt_x"/>
                                          </p:val>
                                        </p:tav>
                                      </p:tavLst>
                                    </p:anim>
                                    <p:anim calcmode="lin" valueType="num">
                                      <p:cBhvr additive="base">
                                        <p:cTn id="21" dur="3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3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4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0" dur="400" fill="hold"/>
                                        <p:tgtEl>
                                          <p:spTgt spid="7"/>
                                        </p:tgtEl>
                                        <p:attrNameLst>
                                          <p:attrName>ppt_y</p:attrName>
                                        </p:attrNameLst>
                                      </p:cBhvr>
                                      <p:tavLst>
                                        <p:tav tm="0">
                                          <p:val>
                                            <p:strVal val="#ppt_y"/>
                                          </p:val>
                                        </p:tav>
                                        <p:tav tm="100000">
                                          <p:val>
                                            <p:strVal val="#ppt_y"/>
                                          </p:val>
                                        </p:tav>
                                      </p:tavLst>
                                    </p:anim>
                                    <p:anim calcmode="lin" valueType="num">
                                      <p:cBhvr>
                                        <p:cTn id="31" dur="4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2" dur="4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3" dur="4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88818" y="2060848"/>
            <a:ext cx="4104456" cy="2880320"/>
          </a:xfrm>
        </p:spPr>
        <p:txBody>
          <a:bodyPr rtlCol="0">
            <a:noAutofit/>
          </a:bodyPr>
          <a:lstStyle/>
          <a:p>
            <a:pPr marL="342792" indent="-342792" eaLnBrk="1" fontAlgn="auto" hangingPunct="1">
              <a:spcBef>
                <a:spcPts val="250"/>
              </a:spcBef>
              <a:spcAft>
                <a:spcPts val="0"/>
              </a:spcAft>
              <a:buFont typeface="Cambria"/>
              <a:buChar char="+"/>
              <a:defRPr/>
            </a:pPr>
            <a:r>
              <a:rPr lang="zh-CN" altLang="en-US" sz="2800" dirty="0"/>
              <a:t>如何选择一个合适的过程</a:t>
            </a:r>
            <a:endParaRPr lang="en-US" altLang="zh-CN" sz="2800" dirty="0"/>
          </a:p>
          <a:p>
            <a:pPr marL="466859" indent="-466859" eaLnBrk="1" fontAlgn="auto" hangingPunct="1">
              <a:lnSpc>
                <a:spcPct val="90000"/>
              </a:lnSpc>
              <a:spcBef>
                <a:spcPts val="250"/>
              </a:spcBef>
              <a:spcAft>
                <a:spcPts val="0"/>
              </a:spcAft>
              <a:buClr>
                <a:srgbClr val="FF0000"/>
              </a:buClr>
              <a:buNone/>
              <a:defRPr/>
            </a:pPr>
            <a:r>
              <a:rPr lang="en-US" altLang="zh-CN" sz="2800" dirty="0">
                <a:solidFill>
                  <a:srgbClr val="000000"/>
                </a:solidFill>
                <a:latin typeface="Arial" charset="0"/>
                <a:ea typeface="宋体" pitchFamily="2" charset="-122"/>
              </a:rPr>
              <a:t>	- </a:t>
            </a:r>
            <a:r>
              <a:rPr lang="zh-CN" altLang="en-US" sz="2800" dirty="0">
                <a:solidFill>
                  <a:srgbClr val="000000"/>
                </a:solidFill>
                <a:latin typeface="Arial" charset="0"/>
                <a:ea typeface="宋体" pitchFamily="2" charset="-122"/>
              </a:rPr>
              <a:t>软件项目的具体性质</a:t>
            </a:r>
            <a:endParaRPr lang="en-US" altLang="zh-CN" sz="2800" dirty="0">
              <a:solidFill>
                <a:srgbClr val="000000"/>
              </a:solidFill>
              <a:latin typeface="Arial" charset="0"/>
              <a:ea typeface="宋体" pitchFamily="2" charset="-122"/>
            </a:endParaRPr>
          </a:p>
          <a:p>
            <a:pPr marL="466859" indent="-466859" eaLnBrk="1" fontAlgn="auto" hangingPunct="1">
              <a:lnSpc>
                <a:spcPct val="90000"/>
              </a:lnSpc>
              <a:spcBef>
                <a:spcPts val="250"/>
              </a:spcBef>
              <a:spcAft>
                <a:spcPts val="0"/>
              </a:spcAft>
              <a:buClr>
                <a:srgbClr val="FF0000"/>
              </a:buClr>
              <a:buNone/>
              <a:defRPr/>
            </a:pPr>
            <a:r>
              <a:rPr lang="en-US" altLang="zh-CN" sz="2800" dirty="0">
                <a:solidFill>
                  <a:srgbClr val="000000"/>
                </a:solidFill>
                <a:latin typeface="Arial" charset="0"/>
                <a:ea typeface="宋体" pitchFamily="2" charset="-122"/>
              </a:rPr>
              <a:t>	- </a:t>
            </a:r>
            <a:r>
              <a:rPr lang="zh-CN" altLang="en-US" sz="2800" dirty="0">
                <a:solidFill>
                  <a:srgbClr val="000000"/>
                </a:solidFill>
                <a:latin typeface="Arial" charset="0"/>
                <a:ea typeface="宋体" pitchFamily="2" charset="-122"/>
              </a:rPr>
              <a:t>开发方法和工具的选择</a:t>
            </a:r>
            <a:endParaRPr lang="en-US" altLang="zh-CN" sz="2800" dirty="0">
              <a:solidFill>
                <a:srgbClr val="000000"/>
              </a:solidFill>
              <a:latin typeface="Arial" charset="0"/>
              <a:ea typeface="宋体" pitchFamily="2" charset="-122"/>
            </a:endParaRPr>
          </a:p>
          <a:p>
            <a:pPr marL="466859" indent="-466859" eaLnBrk="1" fontAlgn="auto" hangingPunct="1">
              <a:lnSpc>
                <a:spcPct val="90000"/>
              </a:lnSpc>
              <a:spcBef>
                <a:spcPts val="250"/>
              </a:spcBef>
              <a:spcAft>
                <a:spcPts val="0"/>
              </a:spcAft>
              <a:buClr>
                <a:srgbClr val="FF0000"/>
              </a:buClr>
              <a:buNone/>
              <a:defRPr/>
            </a:pPr>
            <a:r>
              <a:rPr lang="en-US" altLang="zh-CN" sz="2800" dirty="0">
                <a:solidFill>
                  <a:srgbClr val="000000"/>
                </a:solidFill>
                <a:latin typeface="Arial" charset="0"/>
                <a:ea typeface="宋体" pitchFamily="2" charset="-122"/>
              </a:rPr>
              <a:t>	- </a:t>
            </a:r>
            <a:r>
              <a:rPr lang="zh-CN" altLang="en-US" sz="2800" dirty="0">
                <a:solidFill>
                  <a:srgbClr val="000000"/>
                </a:solidFill>
                <a:latin typeface="Arial" charset="0"/>
                <a:ea typeface="宋体" pitchFamily="2" charset="-122"/>
              </a:rPr>
              <a:t>其他约束条件</a:t>
            </a:r>
            <a:endParaRPr lang="en-US" altLang="zh-CN" sz="2800" dirty="0">
              <a:solidFill>
                <a:srgbClr val="000000"/>
              </a:solidFill>
              <a:latin typeface="Arial" charset="0"/>
              <a:ea typeface="宋体" pitchFamily="2" charset="-122"/>
            </a:endParaRPr>
          </a:p>
          <a:p>
            <a:pPr marL="466859" indent="-466859" eaLnBrk="1" fontAlgn="auto" hangingPunct="1">
              <a:lnSpc>
                <a:spcPct val="90000"/>
              </a:lnSpc>
              <a:spcBef>
                <a:spcPts val="250"/>
              </a:spcBef>
              <a:spcAft>
                <a:spcPts val="0"/>
              </a:spcAft>
              <a:buClr>
                <a:srgbClr val="FF0000"/>
              </a:buClr>
              <a:buFont typeface="Cambria"/>
              <a:buChar char="+"/>
              <a:defRPr/>
            </a:pPr>
            <a:endParaRPr lang="zh-CN" altLang="en-US" sz="2800" dirty="0"/>
          </a:p>
        </p:txBody>
      </p:sp>
      <p:pic>
        <p:nvPicPr>
          <p:cNvPr id="11268" name="Picture 4" descr="C:\Users\yuxuejun\AppData\Local\Microsoft\Windows\Temporary Internet Files\Content.IE5\I1FB1GJ7\MCj0230737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370" y="1778245"/>
            <a:ext cx="3312368" cy="315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6"/>
          <p:cNvSpPr txBox="1">
            <a:spLocks noChangeArrowheads="1"/>
          </p:cNvSpPr>
          <p:nvPr/>
        </p:nvSpPr>
        <p:spPr bwMode="auto">
          <a:xfrm>
            <a:off x="756370" y="35938"/>
            <a:ext cx="2223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思考的问题</a:t>
            </a:r>
            <a:r>
              <a:rPr lang="en-US" altLang="zh-CN" sz="2400" dirty="0" smtClean="0">
                <a:latin typeface="微软雅黑" panose="020B0503020204020204" pitchFamily="34" charset="-122"/>
              </a:rPr>
              <a:t>……</a:t>
            </a:r>
            <a:endParaRPr lang="zh-CN" altLang="en-US" sz="2400" dirty="0">
              <a:latin typeface="微软雅黑" panose="020B0503020204020204" pitchFamily="34" charset="-122"/>
            </a:endParaRPr>
          </a:p>
        </p:txBody>
      </p:sp>
      <p:cxnSp>
        <p:nvCxnSpPr>
          <p:cNvPr id="8"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10434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4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
                                        </p:tgtEl>
                                        <p:attrNameLst>
                                          <p:attrName>ppt_y</p:attrName>
                                        </p:attrNameLst>
                                      </p:cBhvr>
                                      <p:tavLst>
                                        <p:tav tm="0">
                                          <p:val>
                                            <p:strVal val="#ppt_y"/>
                                          </p:val>
                                        </p:tav>
                                        <p:tav tm="100000">
                                          <p:val>
                                            <p:strVal val="#ppt_y"/>
                                          </p:val>
                                        </p:tav>
                                      </p:tavLst>
                                    </p:anim>
                                    <p:anim calcmode="lin" valueType="num">
                                      <p:cBhvr>
                                        <p:cTn id="18" dur="4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bwMode="auto">
          <a:xfrm>
            <a:off x="565992" y="1124744"/>
            <a:ext cx="8225138" cy="45268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733" tIns="44570" rIns="90733" bIns="44570" numCol="1" anchor="t" anchorCtr="0" compatLnSpc="1">
            <a:prstTxWarp prst="textNoShape">
              <a:avLst/>
            </a:prstTxWarp>
          </a:bodyPr>
          <a:lstStyle/>
          <a:p>
            <a:pPr eaLnBrk="1" hangingPunct="1">
              <a:lnSpc>
                <a:spcPct val="90000"/>
              </a:lnSpc>
            </a:pPr>
            <a:r>
              <a:rPr lang="zh-CN" altLang="en-US" dirty="0" smtClean="0">
                <a:ea typeface="宋体" panose="02010600030101010101" pitchFamily="2" charset="-122"/>
              </a:rPr>
              <a:t>瀑布模型（</a:t>
            </a:r>
            <a:r>
              <a:rPr lang="en-GB" altLang="zh-CN" dirty="0">
                <a:ea typeface="宋体" panose="02010600030101010101" pitchFamily="2" charset="-122"/>
              </a:rPr>
              <a:t> The waterfall model </a:t>
            </a:r>
            <a:r>
              <a:rPr lang="zh-CN" altLang="en-US" dirty="0" smtClean="0">
                <a:ea typeface="宋体" panose="02010600030101010101" pitchFamily="2" charset="-122"/>
              </a:rPr>
              <a:t>）</a:t>
            </a:r>
            <a:endParaRPr lang="en-GB" altLang="zh-CN" dirty="0" smtClean="0">
              <a:ea typeface="宋体" panose="02010600030101010101" pitchFamily="2" charset="-122"/>
            </a:endParaRPr>
          </a:p>
          <a:p>
            <a:pPr lvl="1" eaLnBrk="1" hangingPunct="1">
              <a:lnSpc>
                <a:spcPct val="90000"/>
              </a:lnSpc>
            </a:pPr>
            <a:r>
              <a:rPr lang="zh-CN" altLang="en-US" dirty="0" smtClean="0">
                <a:ea typeface="宋体" panose="02010600030101010101" pitchFamily="2" charset="-122"/>
              </a:rPr>
              <a:t>将软件开发过程（需求描述和系统开发）进行清晰的阶段划分，将描述和系统开发</a:t>
            </a:r>
            <a:r>
              <a:rPr lang="en-GB" altLang="zh-CN" dirty="0" smtClean="0">
                <a:ea typeface="宋体" panose="02010600030101010101" pitchFamily="2" charset="-122"/>
              </a:rPr>
              <a:t>.</a:t>
            </a:r>
          </a:p>
          <a:p>
            <a:pPr eaLnBrk="1" hangingPunct="1">
              <a:lnSpc>
                <a:spcPct val="90000"/>
              </a:lnSpc>
            </a:pPr>
            <a:r>
              <a:rPr lang="zh-CN" altLang="en-US" dirty="0" smtClean="0">
                <a:ea typeface="宋体" panose="02010600030101010101" pitchFamily="2" charset="-122"/>
              </a:rPr>
              <a:t>进化式开发模式（</a:t>
            </a:r>
            <a:r>
              <a:rPr lang="en-GB" altLang="zh-CN" dirty="0">
                <a:ea typeface="宋体" panose="02010600030101010101" pitchFamily="2" charset="-122"/>
              </a:rPr>
              <a:t> Evolutionary development </a:t>
            </a:r>
            <a:r>
              <a:rPr lang="zh-CN" altLang="en-US" dirty="0" smtClean="0">
                <a:ea typeface="宋体" panose="02010600030101010101" pitchFamily="2" charset="-122"/>
              </a:rPr>
              <a:t>）</a:t>
            </a:r>
            <a:endParaRPr lang="en-GB" altLang="zh-CN" dirty="0" smtClean="0">
              <a:ea typeface="宋体" panose="02010600030101010101" pitchFamily="2" charset="-122"/>
            </a:endParaRPr>
          </a:p>
          <a:p>
            <a:pPr lvl="1" eaLnBrk="1" hangingPunct="1">
              <a:lnSpc>
                <a:spcPct val="90000"/>
              </a:lnSpc>
            </a:pPr>
            <a:r>
              <a:rPr lang="zh-CN" altLang="en-US" dirty="0" smtClean="0">
                <a:ea typeface="宋体" panose="02010600030101010101" pitchFamily="2" charset="-122"/>
              </a:rPr>
              <a:t>系统开发各个阶段没有清晰的界限，描述、开发、验证的工作交替进行。</a:t>
            </a:r>
            <a:endParaRPr lang="en-GB" altLang="zh-CN" dirty="0" smtClean="0">
              <a:ea typeface="宋体" panose="02010600030101010101" pitchFamily="2" charset="-122"/>
            </a:endParaRPr>
          </a:p>
          <a:p>
            <a:pPr eaLnBrk="1" hangingPunct="1">
              <a:lnSpc>
                <a:spcPct val="90000"/>
              </a:lnSpc>
            </a:pPr>
            <a:r>
              <a:rPr lang="zh-CN" altLang="en-US" dirty="0" smtClean="0">
                <a:ea typeface="宋体" panose="02010600030101010101" pitchFamily="2" charset="-122"/>
              </a:rPr>
              <a:t>基于构件的开发模式（</a:t>
            </a:r>
            <a:r>
              <a:rPr lang="en-GB" altLang="zh-CN" dirty="0">
                <a:ea typeface="宋体" panose="02010600030101010101" pitchFamily="2" charset="-122"/>
              </a:rPr>
              <a:t> Component-based software engineering </a:t>
            </a:r>
            <a:r>
              <a:rPr lang="zh-CN" altLang="en-US" dirty="0" smtClean="0">
                <a:ea typeface="宋体" panose="02010600030101010101" pitchFamily="2" charset="-122"/>
              </a:rPr>
              <a:t>）</a:t>
            </a:r>
            <a:endParaRPr lang="en-GB" altLang="zh-CN" dirty="0" smtClean="0">
              <a:ea typeface="宋体" panose="02010600030101010101" pitchFamily="2" charset="-122"/>
            </a:endParaRPr>
          </a:p>
          <a:p>
            <a:pPr lvl="1" eaLnBrk="1" hangingPunct="1">
              <a:lnSpc>
                <a:spcPct val="90000"/>
              </a:lnSpc>
            </a:pPr>
            <a:r>
              <a:rPr lang="zh-CN" altLang="en-US" dirty="0" smtClean="0">
                <a:ea typeface="宋体" panose="02010600030101010101" pitchFamily="2" charset="-122"/>
              </a:rPr>
              <a:t>系统是基于已经存在的构件（组件）采用组装模式开发。</a:t>
            </a:r>
            <a:endParaRPr lang="en-GB" altLang="zh-CN" dirty="0" smtClean="0">
              <a:ea typeface="宋体" panose="02010600030101010101" pitchFamily="2" charset="-122"/>
            </a:endParaRPr>
          </a:p>
          <a:p>
            <a:pPr lvl="1" eaLnBrk="1" hangingPunct="1">
              <a:lnSpc>
                <a:spcPct val="90000"/>
              </a:lnSpc>
            </a:pPr>
            <a:endParaRPr lang="en-GB" altLang="zh-CN" sz="2810" dirty="0">
              <a:ea typeface="宋体" panose="02010600030101010101" pitchFamily="2" charset="-122"/>
            </a:endParaRPr>
          </a:p>
        </p:txBody>
      </p:sp>
      <p:sp>
        <p:nvSpPr>
          <p:cNvPr id="4" name="TextBox 76"/>
          <p:cNvSpPr txBox="1">
            <a:spLocks noChangeArrowheads="1"/>
          </p:cNvSpPr>
          <p:nvPr/>
        </p:nvSpPr>
        <p:spPr bwMode="auto">
          <a:xfrm>
            <a:off x="756370" y="35938"/>
            <a:ext cx="2531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本章节所涉及</a:t>
            </a:r>
            <a:r>
              <a:rPr lang="en-US" altLang="zh-CN" sz="2400" dirty="0" smtClean="0">
                <a:latin typeface="微软雅黑" panose="020B0503020204020204" pitchFamily="34" charset="-122"/>
              </a:rPr>
              <a:t>……</a:t>
            </a:r>
            <a:endParaRPr lang="zh-CN" altLang="en-US" sz="2400" dirty="0">
              <a:latin typeface="微软雅黑" panose="020B0503020204020204" pitchFamily="34" charset="-122"/>
            </a:endParaRPr>
          </a:p>
        </p:txBody>
      </p:sp>
      <p:cxnSp>
        <p:nvCxnSpPr>
          <p:cNvPr id="5"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80395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76"/>
          <p:cNvSpPr txBox="1">
            <a:spLocks noChangeArrowheads="1"/>
          </p:cNvSpPr>
          <p:nvPr/>
        </p:nvSpPr>
        <p:spPr bwMode="auto">
          <a:xfrm>
            <a:off x="756370" y="35938"/>
            <a:ext cx="3549177" cy="46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ea typeface="宋体" panose="02010600030101010101" pitchFamily="2" charset="-122"/>
              </a:rPr>
              <a:t>瀑布模型（</a:t>
            </a:r>
            <a:r>
              <a:rPr lang="en-US" altLang="zh-CN" sz="2400" dirty="0">
                <a:ea typeface="宋体" panose="02010600030101010101" pitchFamily="2" charset="-122"/>
              </a:rPr>
              <a:t>Waterfall </a:t>
            </a:r>
            <a:r>
              <a:rPr lang="zh-CN" altLang="en-US" sz="2400" dirty="0">
                <a:ea typeface="宋体" panose="02010600030101010101" pitchFamily="2" charset="-122"/>
              </a:rPr>
              <a:t>）</a:t>
            </a:r>
            <a:r>
              <a:rPr lang="en-US" altLang="zh-CN" sz="2409" baseline="50000" dirty="0">
                <a:solidFill>
                  <a:srgbClr val="FF0000"/>
                </a:solidFill>
              </a:rPr>
              <a:t>[3]</a:t>
            </a:r>
            <a:endParaRPr lang="zh-CN" altLang="en-US" sz="2400" dirty="0">
              <a:latin typeface="微软雅黑" panose="020B0503020204020204" pitchFamily="34" charset="-122"/>
            </a:endParaRPr>
          </a:p>
        </p:txBody>
      </p:sp>
      <p:cxnSp>
        <p:nvCxnSpPr>
          <p:cNvPr id="162" name="直接连接符 46"/>
          <p:cNvCxnSpPr>
            <a:cxnSpLocks noChangeShapeType="1"/>
          </p:cNvCxnSpPr>
          <p:nvPr/>
        </p:nvCxnSpPr>
        <p:spPr bwMode="auto">
          <a:xfrm flipH="1">
            <a:off x="540346" y="582787"/>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 name="图片 3"/>
          <p:cNvPicPr>
            <a:picLocks noChangeAspect="1"/>
          </p:cNvPicPr>
          <p:nvPr/>
        </p:nvPicPr>
        <p:blipFill>
          <a:blip r:embed="rId3"/>
          <a:stretch>
            <a:fillRect/>
          </a:stretch>
        </p:blipFill>
        <p:spPr>
          <a:xfrm>
            <a:off x="1476450" y="908720"/>
            <a:ext cx="4824536" cy="3295831"/>
          </a:xfrm>
          <a:prstGeom prst="rect">
            <a:avLst/>
          </a:prstGeom>
          <a:ln w="228600" cap="sq" cmpd="thickThin">
            <a:solidFill>
              <a:srgbClr val="000000"/>
            </a:solidFill>
            <a:prstDash val="solid"/>
            <a:miter lim="800000"/>
          </a:ln>
          <a:effectLst>
            <a:innerShdw blurRad="76200">
              <a:srgbClr val="000000"/>
            </a:innerShdw>
          </a:effectLst>
        </p:spPr>
      </p:pic>
      <p:sp>
        <p:nvSpPr>
          <p:cNvPr id="166" name="Rectangle 3"/>
          <p:cNvSpPr>
            <a:spLocks noGrp="1" noChangeArrowheads="1"/>
          </p:cNvSpPr>
          <p:nvPr>
            <p:ph idx="1"/>
          </p:nvPr>
        </p:nvSpPr>
        <p:spPr bwMode="auto">
          <a:xfrm>
            <a:off x="360363" y="4441603"/>
            <a:ext cx="8225138" cy="215427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defRPr/>
            </a:pPr>
            <a:r>
              <a:rPr lang="zh-CN" altLang="en-US" sz="2309" dirty="0">
                <a:ea typeface="宋体" panose="02010600030101010101" pitchFamily="2" charset="-122"/>
              </a:rPr>
              <a:t>把项目生硬地分解成这些确切的阶段。委托事项一定要在过程的早期阶段清晰给出，而这意味着很难响应用户需求的变更。</a:t>
            </a:r>
            <a:endParaRPr lang="en-US" altLang="zh-CN" sz="2309" dirty="0">
              <a:ea typeface="宋体" panose="02010600030101010101" pitchFamily="2" charset="-122"/>
            </a:endParaRPr>
          </a:p>
          <a:p>
            <a:pPr eaLnBrk="1" hangingPunct="1">
              <a:defRPr/>
            </a:pPr>
            <a:r>
              <a:rPr lang="zh-CN" altLang="en-US" sz="2309" dirty="0">
                <a:ea typeface="宋体" panose="02010600030101010101" pitchFamily="2" charset="-122"/>
              </a:rPr>
              <a:t>仅适用于当需求较为清晰，且需求相对稳定的情况下。</a:t>
            </a:r>
            <a:endParaRPr lang="en-US" altLang="zh-CN" sz="2309" dirty="0">
              <a:ea typeface="宋体" panose="02010600030101010101" pitchFamily="2" charset="-122"/>
            </a:endParaRPr>
          </a:p>
          <a:p>
            <a:pPr eaLnBrk="1" hangingPunct="1">
              <a:defRPr/>
            </a:pPr>
            <a:r>
              <a:rPr lang="zh-CN" altLang="en-US" sz="2309" dirty="0">
                <a:ea typeface="宋体" panose="02010600030101010101" pitchFamily="2" charset="-122"/>
              </a:rPr>
              <a:t>大型项目中，异地协同开发时也较为适用。</a:t>
            </a:r>
            <a:endParaRPr lang="en-US" altLang="zh-CN" sz="2309" dirty="0">
              <a:ea typeface="宋体" panose="02010600030101010101" pitchFamily="2" charset="-122"/>
            </a:endParaRPr>
          </a:p>
          <a:p>
            <a:pPr marL="0" indent="0" eaLnBrk="1" hangingPunct="1">
              <a:buNone/>
              <a:defRPr/>
            </a:pPr>
            <a:endParaRPr lang="en-US" altLang="zh-CN" sz="2309" dirty="0">
              <a:ea typeface="宋体" panose="02010600030101010101" pitchFamily="2" charset="-122"/>
            </a:endParaRPr>
          </a:p>
          <a:p>
            <a:pPr eaLnBrk="1" hangingPunct="1">
              <a:defRPr/>
            </a:pPr>
            <a:endParaRPr lang="en-GB" altLang="zh-CN" sz="2309" dirty="0">
              <a:ea typeface="宋体" panose="02010600030101010101" pitchFamily="2" charset="-122"/>
            </a:endParaRPr>
          </a:p>
          <a:p>
            <a:pPr eaLnBrk="1" hangingPunct="1">
              <a:defRPr/>
            </a:pPr>
            <a:endParaRPr lang="en-GB" altLang="zh-CN" sz="2309" dirty="0">
              <a:ea typeface="宋体" panose="02010600030101010101" pitchFamily="2" charset="-122"/>
            </a:endParaRPr>
          </a:p>
        </p:txBody>
      </p:sp>
    </p:spTree>
    <p:extLst>
      <p:ext uri="{BB962C8B-B14F-4D97-AF65-F5344CB8AC3E}">
        <p14:creationId xmlns:p14="http://schemas.microsoft.com/office/powerpoint/2010/main" val="2616367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300" fill="hold"/>
                                        <p:tgtEl>
                                          <p:spTgt spid="163"/>
                                        </p:tgtEl>
                                        <p:attrNameLst>
                                          <p:attrName>ppt_x</p:attrName>
                                        </p:attrNameLst>
                                      </p:cBhvr>
                                      <p:tavLst>
                                        <p:tav tm="0">
                                          <p:val>
                                            <p:strVal val="0-#ppt_w/2"/>
                                          </p:val>
                                        </p:tav>
                                        <p:tav tm="100000">
                                          <p:val>
                                            <p:strVal val="#ppt_x"/>
                                          </p:val>
                                        </p:tav>
                                      </p:tavLst>
                                    </p:anim>
                                    <p:anim calcmode="lin" valueType="num">
                                      <p:cBhvr additive="base">
                                        <p:cTn id="8" dur="300" fill="hold"/>
                                        <p:tgtEl>
                                          <p:spTgt spid="16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61"/>
                                        </p:tgtEl>
                                        <p:attrNameLst>
                                          <p:attrName>style.visibility</p:attrName>
                                        </p:attrNameLst>
                                      </p:cBhvr>
                                      <p:to>
                                        <p:strVal val="visible"/>
                                      </p:to>
                                    </p:set>
                                    <p:anim calcmode="lin" valueType="num">
                                      <p:cBhvr>
                                        <p:cTn id="16" dur="400" fill="hold"/>
                                        <p:tgtEl>
                                          <p:spTgt spid="161"/>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61"/>
                                        </p:tgtEl>
                                        <p:attrNameLst>
                                          <p:attrName>ppt_y</p:attrName>
                                        </p:attrNameLst>
                                      </p:cBhvr>
                                      <p:tavLst>
                                        <p:tav tm="0">
                                          <p:val>
                                            <p:strVal val="#ppt_y"/>
                                          </p:val>
                                        </p:tav>
                                        <p:tav tm="100000">
                                          <p:val>
                                            <p:strVal val="#ppt_y"/>
                                          </p:val>
                                        </p:tav>
                                      </p:tavLst>
                                    </p:anim>
                                    <p:anim calcmode="lin" valueType="num">
                                      <p:cBhvr>
                                        <p:cTn id="18" dur="400" fill="hold"/>
                                        <p:tgtEl>
                                          <p:spTgt spid="161"/>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6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6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xEl>
                                              <p:pRg st="0" end="0"/>
                                            </p:txEl>
                                          </p:spTgt>
                                        </p:tgtEl>
                                        <p:attrNameLst>
                                          <p:attrName>style.visibility</p:attrName>
                                        </p:attrNameLst>
                                      </p:cBhvr>
                                      <p:to>
                                        <p:strVal val="visible"/>
                                      </p:to>
                                    </p:set>
                                    <p:anim calcmode="lin" valueType="num">
                                      <p:cBhvr additive="base">
                                        <p:cTn id="25" dur="500" fill="hold"/>
                                        <p:tgtEl>
                                          <p:spTgt spid="16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6">
                                            <p:txEl>
                                              <p:pRg st="1" end="1"/>
                                            </p:txEl>
                                          </p:spTgt>
                                        </p:tgtEl>
                                        <p:attrNameLst>
                                          <p:attrName>style.visibility</p:attrName>
                                        </p:attrNameLst>
                                      </p:cBhvr>
                                      <p:to>
                                        <p:strVal val="visible"/>
                                      </p:to>
                                    </p:set>
                                    <p:anim calcmode="lin" valueType="num">
                                      <p:cBhvr additive="base">
                                        <p:cTn id="31" dur="500" fill="hold"/>
                                        <p:tgtEl>
                                          <p:spTgt spid="16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6">
                                            <p:txEl>
                                              <p:pRg st="2" end="2"/>
                                            </p:txEl>
                                          </p:spTgt>
                                        </p:tgtEl>
                                        <p:attrNameLst>
                                          <p:attrName>style.visibility</p:attrName>
                                        </p:attrNameLst>
                                      </p:cBhvr>
                                      <p:to>
                                        <p:strVal val="visible"/>
                                      </p:to>
                                    </p:set>
                                    <p:anim calcmode="lin" valueType="num">
                                      <p:cBhvr additive="base">
                                        <p:cTn id="37" dur="500" fill="hold"/>
                                        <p:tgtEl>
                                          <p:spTgt spid="16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utoUpdateAnimBg="0"/>
      <p:bldP spid="163" grpId="0" animBg="1"/>
      <p:bldP spid="166" grpId="0" build="p"/>
    </p:bldLst>
  </p:timing>
</p:sld>
</file>

<file path=ppt/theme/theme1.xml><?xml version="1.0" encoding="utf-8"?>
<a:theme xmlns:a="http://schemas.openxmlformats.org/drawingml/2006/main" name="2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1520</TotalTime>
  <Pages>0</Pages>
  <Words>4041</Words>
  <Characters>0</Characters>
  <Application>Microsoft Office PowerPoint</Application>
  <DocSecurity>0</DocSecurity>
  <PresentationFormat>自定义</PresentationFormat>
  <Lines>0</Lines>
  <Paragraphs>574</Paragraphs>
  <Slides>46</Slides>
  <Notes>8</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46</vt:i4>
      </vt:variant>
    </vt:vector>
  </HeadingPairs>
  <TitlesOfParts>
    <vt:vector size="62" baseType="lpstr">
      <vt:lpstr>Arial Unicode MS</vt:lpstr>
      <vt:lpstr>Formata Regular</vt:lpstr>
      <vt:lpstr>Open Sans Light</vt:lpstr>
      <vt:lpstr>ZapfHumnst BT</vt:lpstr>
      <vt:lpstr>仿宋_GB2312</vt:lpstr>
      <vt:lpstr>宋体</vt:lpstr>
      <vt:lpstr>微软雅黑</vt:lpstr>
      <vt:lpstr>Arial</vt:lpstr>
      <vt:lpstr>Arial Narrow</vt:lpstr>
      <vt:lpstr>Calibri</vt:lpstr>
      <vt:lpstr>Cambria</vt:lpstr>
      <vt:lpstr>Times</vt:lpstr>
      <vt:lpstr>Times New Roman</vt:lpstr>
      <vt:lpstr>Wingdings</vt:lpstr>
      <vt:lpstr>2_默认设计模板</vt:lpstr>
      <vt:lpstr>5_默认设计模板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螺旋式开发</vt:lpstr>
      <vt:lpstr>PowerPoint 演示文稿</vt:lpstr>
      <vt:lpstr>PowerPoint 演示文稿</vt:lpstr>
      <vt:lpstr>PowerPoint 演示文稿</vt:lpstr>
      <vt:lpstr>PowerPoint 演示文稿</vt:lpstr>
      <vt:lpstr>软件描述 [7]</vt:lpstr>
      <vt:lpstr>软件设计与实现 [8]</vt:lpstr>
      <vt:lpstr>软件的设计过程图</vt:lpstr>
      <vt:lpstr>PowerPoint 演示文稿</vt:lpstr>
      <vt:lpstr>PowerPoint 演示文稿</vt:lpstr>
      <vt:lpstr>PowerPoint 演示文稿</vt:lpstr>
      <vt:lpstr>PowerPoint 演示文稿</vt:lpstr>
      <vt:lpstr>PowerPoint 演示文稿</vt:lpstr>
      <vt:lpstr>团队沟通活动展示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于 学军</cp:lastModifiedBy>
  <cp:revision>709</cp:revision>
  <dcterms:created xsi:type="dcterms:W3CDTF">2013-01-25T01:44:32Z</dcterms:created>
  <dcterms:modified xsi:type="dcterms:W3CDTF">2018-09-14T01:45:04Z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